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306" r:id="rId3"/>
    <p:sldId id="308" r:id="rId4"/>
    <p:sldId id="289" r:id="rId5"/>
    <p:sldId id="294" r:id="rId6"/>
    <p:sldId id="295" r:id="rId7"/>
    <p:sldId id="307" r:id="rId8"/>
    <p:sldId id="316" r:id="rId9"/>
    <p:sldId id="317" r:id="rId10"/>
    <p:sldId id="318" r:id="rId11"/>
    <p:sldId id="319" r:id="rId12"/>
    <p:sldId id="320" r:id="rId13"/>
    <p:sldId id="321" r:id="rId14"/>
    <p:sldId id="322" r:id="rId15"/>
    <p:sldId id="323" r:id="rId16"/>
    <p:sldId id="310" r:id="rId17"/>
    <p:sldId id="311" r:id="rId18"/>
    <p:sldId id="312" r:id="rId19"/>
    <p:sldId id="313" r:id="rId20"/>
    <p:sldId id="314" r:id="rId21"/>
    <p:sldId id="315" r:id="rId22"/>
    <p:sldId id="304" r:id="rId23"/>
    <p:sldId id="3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oject" id="{CA48F039-A71C-4625-A60D-9A209C1EDEBE}">
          <p14:sldIdLst>
            <p14:sldId id="256"/>
            <p14:sldId id="306"/>
            <p14:sldId id="308"/>
            <p14:sldId id="289"/>
            <p14:sldId id="294"/>
            <p14:sldId id="295"/>
            <p14:sldId id="307"/>
          </p14:sldIdLst>
        </p14:section>
        <p14:section name="Solution" id="{6C8E26BA-4844-4EA5-9883-77A59FB978CA}">
          <p14:sldIdLst>
            <p14:sldId id="316"/>
            <p14:sldId id="317"/>
            <p14:sldId id="318"/>
            <p14:sldId id="319"/>
            <p14:sldId id="320"/>
            <p14:sldId id="321"/>
            <p14:sldId id="322"/>
            <p14:sldId id="323"/>
          </p14:sldIdLst>
        </p14:section>
        <p14:section name="Alternate Example" id="{4F3F76C7-A7F5-435F-B6FD-6BB197FACFBC}">
          <p14:sldIdLst>
            <p14:sldId id="310"/>
            <p14:sldId id="311"/>
            <p14:sldId id="312"/>
            <p14:sldId id="313"/>
            <p14:sldId id="314"/>
            <p14:sldId id="315"/>
          </p14:sldIdLst>
        </p14:section>
        <p14:section name="Resources" id="{59A48118-A47F-4DE7-A4D6-863A7D3974D3}">
          <p14:sldIdLst>
            <p14:sldId id="304"/>
            <p14:sldId id="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7" autoAdjust="0"/>
    <p:restoredTop sz="95244" autoAdjust="0"/>
  </p:normalViewPr>
  <p:slideViewPr>
    <p:cSldViewPr snapToGrid="0">
      <p:cViewPr>
        <p:scale>
          <a:sx n="70" d="100"/>
          <a:sy n="70" d="100"/>
        </p:scale>
        <p:origin x="93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2C31D-A21D-4012-ABDF-5B9246D060C0}" type="datetimeFigureOut">
              <a:rPr lang="en-US" smtClean="0"/>
              <a:t>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11782-E576-413C-8B09-2DA0A2FAC1FC}" type="slidenum">
              <a:rPr lang="en-US" smtClean="0"/>
              <a:t>‹#›</a:t>
            </a:fld>
            <a:endParaRPr lang="en-US"/>
          </a:p>
        </p:txBody>
      </p:sp>
    </p:spTree>
    <p:extLst>
      <p:ext uri="{BB962C8B-B14F-4D97-AF65-F5344CB8AC3E}">
        <p14:creationId xmlns:p14="http://schemas.microsoft.com/office/powerpoint/2010/main" val="225015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mn-lt"/>
                <a:ea typeface="+mn-ea"/>
                <a:cs typeface="+mn-cs"/>
              </a:rPr>
              <a:t>Custom Workflow Template </a:t>
            </a:r>
            <a:br>
              <a:rPr lang="en-US" sz="1200" b="1" i="0" u="none" strike="noStrike" kern="1200" dirty="0">
                <a:solidFill>
                  <a:schemeClr val="tx1"/>
                </a:solidFill>
                <a:effectLst/>
                <a:latin typeface="+mn-lt"/>
                <a:ea typeface="+mn-ea"/>
                <a:cs typeface="+mn-cs"/>
              </a:rPr>
            </a:br>
            <a:r>
              <a:rPr lang="en-US" b="0" dirty="0"/>
              <a:t>by Rachel Wright, Certified JIRA Administrator</a:t>
            </a:r>
            <a:r>
              <a:rPr lang="en-US" b="0" baseline="0" dirty="0"/>
              <a:t> and author of the JIRA Strategy Admin Workbook</a:t>
            </a:r>
            <a:endParaRPr lang="en-US" b="0" dirty="0"/>
          </a:p>
          <a:p>
            <a:endParaRPr lang="en-US" dirty="0"/>
          </a:p>
          <a:p>
            <a:r>
              <a:rPr lang="en-US" dirty="0"/>
              <a:t>Need help cleaning-up or maintaining your Jira instance?  Learn more at:  jirastrategy.com</a:t>
            </a:r>
          </a:p>
        </p:txBody>
      </p:sp>
      <p:sp>
        <p:nvSpPr>
          <p:cNvPr id="4" name="Slide Number Placeholder 3"/>
          <p:cNvSpPr>
            <a:spLocks noGrp="1"/>
          </p:cNvSpPr>
          <p:nvPr>
            <p:ph type="sldNum" sz="quarter" idx="10"/>
          </p:nvPr>
        </p:nvSpPr>
        <p:spPr/>
        <p:txBody>
          <a:bodyPr/>
          <a:lstStyle/>
          <a:p>
            <a:fld id="{E9D11782-E576-413C-8B09-2DA0A2FAC1FC}" type="slidenum">
              <a:rPr lang="en-US" smtClean="0"/>
              <a:t>1</a:t>
            </a:fld>
            <a:endParaRPr lang="en-US"/>
          </a:p>
        </p:txBody>
      </p:sp>
    </p:spTree>
    <p:extLst>
      <p:ext uri="{BB962C8B-B14F-4D97-AF65-F5344CB8AC3E}">
        <p14:creationId xmlns:p14="http://schemas.microsoft.com/office/powerpoint/2010/main" val="2390729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11782-E576-413C-8B09-2DA0A2FAC1FC}" type="slidenum">
              <a:rPr lang="en-US" smtClean="0"/>
              <a:t>22</a:t>
            </a:fld>
            <a:endParaRPr lang="en-US"/>
          </a:p>
        </p:txBody>
      </p:sp>
    </p:spTree>
    <p:extLst>
      <p:ext uri="{BB962C8B-B14F-4D97-AF65-F5344CB8AC3E}">
        <p14:creationId xmlns:p14="http://schemas.microsoft.com/office/powerpoint/2010/main" val="326190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D11782-E576-413C-8B09-2DA0A2FAC1FC}" type="slidenum">
              <a:rPr lang="en-US" smtClean="0"/>
              <a:t>23</a:t>
            </a:fld>
            <a:endParaRPr lang="en-US"/>
          </a:p>
        </p:txBody>
      </p:sp>
    </p:spTree>
    <p:extLst>
      <p:ext uri="{BB962C8B-B14F-4D97-AF65-F5344CB8AC3E}">
        <p14:creationId xmlns:p14="http://schemas.microsoft.com/office/powerpoint/2010/main" val="379354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98D15-3051-4DCD-9789-301C60B62419}"/>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7DD3436D-0B93-49E1-B935-6AEA853950ED}"/>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B0DB98-197B-4B25-B34F-F04FCA484DB8}"/>
              </a:ext>
            </a:extLst>
          </p:cNvPr>
          <p:cNvSpPr>
            <a:spLocks noGrp="1"/>
          </p:cNvSpPr>
          <p:nvPr>
            <p:ph type="dt" sz="half" idx="10"/>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C6A860B2-3E93-49D1-903D-9338874949F8}" type="datetime1">
              <a:rPr lang="en-US" smtClean="0"/>
              <a:t>2/18/2018</a:t>
            </a:fld>
            <a:endParaRPr lang="en-US"/>
          </a:p>
        </p:txBody>
      </p:sp>
      <p:sp>
        <p:nvSpPr>
          <p:cNvPr id="5" name="Footer Placeholder 4">
            <a:extLst>
              <a:ext uri="{FF2B5EF4-FFF2-40B4-BE49-F238E27FC236}">
                <a16:creationId xmlns:a16="http://schemas.microsoft.com/office/drawing/2014/main" id="{8AE38637-CE73-4D08-8668-414FB38FE305}"/>
              </a:ext>
            </a:extLst>
          </p:cNvPr>
          <p:cNvSpPr>
            <a:spLocks noGrp="1"/>
          </p:cNvSpPr>
          <p:nvPr>
            <p:ph type="ftr" sz="quarter" idx="1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jirastrategy.com</a:t>
            </a:r>
            <a:endParaRPr lang="en-US" dirty="0"/>
          </a:p>
        </p:txBody>
      </p:sp>
      <p:sp>
        <p:nvSpPr>
          <p:cNvPr id="6" name="Slide Number Placeholder 5">
            <a:extLst>
              <a:ext uri="{FF2B5EF4-FFF2-40B4-BE49-F238E27FC236}">
                <a16:creationId xmlns:a16="http://schemas.microsoft.com/office/drawing/2014/main" id="{3D0845D8-3313-42D6-ACC4-7B8855B59947}"/>
              </a:ext>
            </a:extLst>
          </p:cNvPr>
          <p:cNvSpPr>
            <a:spLocks noGrp="1"/>
          </p:cNvSpPr>
          <p:nvPr>
            <p:ph type="sldNum" sz="quarter" idx="12"/>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fld id="{A4448C90-E8D5-4F06-AF9C-F1A9C164A260}" type="slidenum">
              <a:rPr lang="en-US" smtClean="0"/>
              <a:pPr/>
              <a:t>‹#›</a:t>
            </a:fld>
            <a:endParaRPr lang="en-US"/>
          </a:p>
        </p:txBody>
      </p:sp>
    </p:spTree>
    <p:extLst>
      <p:ext uri="{BB962C8B-B14F-4D97-AF65-F5344CB8AC3E}">
        <p14:creationId xmlns:p14="http://schemas.microsoft.com/office/powerpoint/2010/main" val="3170997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F444-73E1-495F-B2F0-EE24124CDE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F67513-AFB6-4005-9EB6-C0DDDE3149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7007A-CC6A-4567-8939-F68236D59E01}"/>
              </a:ext>
            </a:extLst>
          </p:cNvPr>
          <p:cNvSpPr>
            <a:spLocks noGrp="1"/>
          </p:cNvSpPr>
          <p:nvPr>
            <p:ph type="dt" sz="half" idx="10"/>
          </p:nvPr>
        </p:nvSpPr>
        <p:spPr/>
        <p:txBody>
          <a:bodyPr/>
          <a:lstStyle/>
          <a:p>
            <a:fld id="{B8501F93-8FAB-4ED7-8D27-1A15CFB1F862}" type="datetime1">
              <a:rPr lang="en-US" smtClean="0"/>
              <a:t>2/18/2018</a:t>
            </a:fld>
            <a:endParaRPr lang="en-US"/>
          </a:p>
        </p:txBody>
      </p:sp>
      <p:sp>
        <p:nvSpPr>
          <p:cNvPr id="5" name="Footer Placeholder 4">
            <a:extLst>
              <a:ext uri="{FF2B5EF4-FFF2-40B4-BE49-F238E27FC236}">
                <a16:creationId xmlns:a16="http://schemas.microsoft.com/office/drawing/2014/main" id="{C409CF13-86A8-4719-858E-3CA3744B83ED}"/>
              </a:ext>
            </a:extLst>
          </p:cNvPr>
          <p:cNvSpPr>
            <a:spLocks noGrp="1"/>
          </p:cNvSpPr>
          <p:nvPr>
            <p:ph type="ftr" sz="quarter" idx="11"/>
          </p:nvPr>
        </p:nvSpPr>
        <p:spPr/>
        <p:txBody>
          <a:bodyPr/>
          <a:lstStyle/>
          <a:p>
            <a:r>
              <a:rPr lang="en-US"/>
              <a:t>jirastrategy.com</a:t>
            </a:r>
          </a:p>
        </p:txBody>
      </p:sp>
      <p:sp>
        <p:nvSpPr>
          <p:cNvPr id="6" name="Slide Number Placeholder 5">
            <a:extLst>
              <a:ext uri="{FF2B5EF4-FFF2-40B4-BE49-F238E27FC236}">
                <a16:creationId xmlns:a16="http://schemas.microsoft.com/office/drawing/2014/main" id="{7025556E-6E9E-4E0E-BE9E-C7C65186EFB9}"/>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212511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8D3CAE-F390-4FFB-BA30-4990E6669E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81F6A9-3A77-47C9-8A79-A2BACDC0B9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78EA01-5EA5-4336-AA35-11C6F44BDE3B}"/>
              </a:ext>
            </a:extLst>
          </p:cNvPr>
          <p:cNvSpPr>
            <a:spLocks noGrp="1"/>
          </p:cNvSpPr>
          <p:nvPr>
            <p:ph type="dt" sz="half" idx="10"/>
          </p:nvPr>
        </p:nvSpPr>
        <p:spPr/>
        <p:txBody>
          <a:bodyPr/>
          <a:lstStyle/>
          <a:p>
            <a:fld id="{2097E5FE-A038-4B22-AE5A-A0A530A6EAB9}" type="datetime1">
              <a:rPr lang="en-US" smtClean="0"/>
              <a:t>2/18/2018</a:t>
            </a:fld>
            <a:endParaRPr lang="en-US"/>
          </a:p>
        </p:txBody>
      </p:sp>
      <p:sp>
        <p:nvSpPr>
          <p:cNvPr id="5" name="Footer Placeholder 4">
            <a:extLst>
              <a:ext uri="{FF2B5EF4-FFF2-40B4-BE49-F238E27FC236}">
                <a16:creationId xmlns:a16="http://schemas.microsoft.com/office/drawing/2014/main" id="{917CCA4D-8C07-491D-84F9-B2E840DC1CE5}"/>
              </a:ext>
            </a:extLst>
          </p:cNvPr>
          <p:cNvSpPr>
            <a:spLocks noGrp="1"/>
          </p:cNvSpPr>
          <p:nvPr>
            <p:ph type="ftr" sz="quarter" idx="11"/>
          </p:nvPr>
        </p:nvSpPr>
        <p:spPr/>
        <p:txBody>
          <a:bodyPr/>
          <a:lstStyle/>
          <a:p>
            <a:r>
              <a:rPr lang="en-US"/>
              <a:t>jirastrategy.com</a:t>
            </a:r>
          </a:p>
        </p:txBody>
      </p:sp>
      <p:sp>
        <p:nvSpPr>
          <p:cNvPr id="6" name="Slide Number Placeholder 5">
            <a:extLst>
              <a:ext uri="{FF2B5EF4-FFF2-40B4-BE49-F238E27FC236}">
                <a16:creationId xmlns:a16="http://schemas.microsoft.com/office/drawing/2014/main" id="{8E9B3249-0F4B-433E-A0A2-072591E68B15}"/>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1807621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E08B-850E-4576-B2B9-7037F1A99EF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37149FB-642F-45E1-973F-0CD2134CBE3B}"/>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CC31C75-56DA-4ABD-AEFC-274530BBA859}"/>
              </a:ext>
            </a:extLst>
          </p:cNvPr>
          <p:cNvSpPr>
            <a:spLocks noGrp="1"/>
          </p:cNvSpPr>
          <p:nvPr>
            <p:ph type="dt" sz="half" idx="10"/>
          </p:nvPr>
        </p:nvSpPr>
        <p:spPr/>
        <p:txBody>
          <a:bodyPr/>
          <a:lstStyle/>
          <a:p>
            <a:fld id="{AD64DABF-B61D-4F5D-9930-2C0088E0BDE3}" type="datetime1">
              <a:rPr lang="en-US" smtClean="0"/>
              <a:t>2/18/2018</a:t>
            </a:fld>
            <a:endParaRPr lang="en-US"/>
          </a:p>
        </p:txBody>
      </p:sp>
      <p:sp>
        <p:nvSpPr>
          <p:cNvPr id="5" name="Footer Placeholder 4">
            <a:extLst>
              <a:ext uri="{FF2B5EF4-FFF2-40B4-BE49-F238E27FC236}">
                <a16:creationId xmlns:a16="http://schemas.microsoft.com/office/drawing/2014/main" id="{55D28829-F355-4C29-9A37-0B4E7941666E}"/>
              </a:ext>
            </a:extLst>
          </p:cNvPr>
          <p:cNvSpPr>
            <a:spLocks noGrp="1"/>
          </p:cNvSpPr>
          <p:nvPr>
            <p:ph type="ftr" sz="quarter" idx="11"/>
          </p:nvPr>
        </p:nvSpPr>
        <p:spPr/>
        <p:txBody>
          <a:bodyPr/>
          <a:lstStyle/>
          <a:p>
            <a:r>
              <a:rPr lang="en-US"/>
              <a:t>jirastrategy.com</a:t>
            </a:r>
          </a:p>
        </p:txBody>
      </p:sp>
      <p:sp>
        <p:nvSpPr>
          <p:cNvPr id="6" name="Slide Number Placeholder 5">
            <a:extLst>
              <a:ext uri="{FF2B5EF4-FFF2-40B4-BE49-F238E27FC236}">
                <a16:creationId xmlns:a16="http://schemas.microsoft.com/office/drawing/2014/main" id="{645B4061-4C1E-42EE-AEDF-5B523277C848}"/>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187562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2D47-923C-4AB5-B40C-18500EBF9886}"/>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7E3A424-B12E-4FBF-A25E-5303B912D3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7E0CE3-1A93-4537-8785-7631E94D606C}"/>
              </a:ext>
            </a:extLst>
          </p:cNvPr>
          <p:cNvSpPr>
            <a:spLocks noGrp="1"/>
          </p:cNvSpPr>
          <p:nvPr>
            <p:ph type="dt" sz="half" idx="10"/>
          </p:nvPr>
        </p:nvSpPr>
        <p:spPr/>
        <p:txBody>
          <a:bodyPr/>
          <a:lstStyle/>
          <a:p>
            <a:fld id="{5E699203-CB67-4C53-B207-F75BCB9E59F6}" type="datetime1">
              <a:rPr lang="en-US" smtClean="0"/>
              <a:t>2/18/2018</a:t>
            </a:fld>
            <a:endParaRPr lang="en-US"/>
          </a:p>
        </p:txBody>
      </p:sp>
      <p:sp>
        <p:nvSpPr>
          <p:cNvPr id="5" name="Footer Placeholder 4">
            <a:extLst>
              <a:ext uri="{FF2B5EF4-FFF2-40B4-BE49-F238E27FC236}">
                <a16:creationId xmlns:a16="http://schemas.microsoft.com/office/drawing/2014/main" id="{C8258201-44A9-4ECB-BBD3-347777EBCB49}"/>
              </a:ext>
            </a:extLst>
          </p:cNvPr>
          <p:cNvSpPr>
            <a:spLocks noGrp="1"/>
          </p:cNvSpPr>
          <p:nvPr>
            <p:ph type="ftr" sz="quarter" idx="11"/>
          </p:nvPr>
        </p:nvSpPr>
        <p:spPr/>
        <p:txBody>
          <a:bodyPr/>
          <a:lstStyle/>
          <a:p>
            <a:r>
              <a:rPr lang="en-US"/>
              <a:t>jirastrategy.com</a:t>
            </a:r>
          </a:p>
        </p:txBody>
      </p:sp>
      <p:sp>
        <p:nvSpPr>
          <p:cNvPr id="6" name="Slide Number Placeholder 5">
            <a:extLst>
              <a:ext uri="{FF2B5EF4-FFF2-40B4-BE49-F238E27FC236}">
                <a16:creationId xmlns:a16="http://schemas.microsoft.com/office/drawing/2014/main" id="{A399F8D1-63A7-4B4B-ADC0-EA8447D8DB4D}"/>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3543479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A5B67-674B-4EEE-9341-5BF8ED1522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75B32-4E36-475A-A320-B423368F4DA7}"/>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FC5211E-04FC-4542-9BFD-007AA7A98A7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4D3726-778F-4FE9-982F-731EB5CCA4B2}"/>
              </a:ext>
            </a:extLst>
          </p:cNvPr>
          <p:cNvSpPr>
            <a:spLocks noGrp="1"/>
          </p:cNvSpPr>
          <p:nvPr>
            <p:ph type="dt" sz="half" idx="10"/>
          </p:nvPr>
        </p:nvSpPr>
        <p:spPr/>
        <p:txBody>
          <a:bodyPr/>
          <a:lstStyle/>
          <a:p>
            <a:fld id="{9891149D-B2FD-4050-8F94-B953C8811E1F}" type="datetime1">
              <a:rPr lang="en-US" smtClean="0"/>
              <a:t>2/18/2018</a:t>
            </a:fld>
            <a:endParaRPr lang="en-US"/>
          </a:p>
        </p:txBody>
      </p:sp>
      <p:sp>
        <p:nvSpPr>
          <p:cNvPr id="6" name="Footer Placeholder 5">
            <a:extLst>
              <a:ext uri="{FF2B5EF4-FFF2-40B4-BE49-F238E27FC236}">
                <a16:creationId xmlns:a16="http://schemas.microsoft.com/office/drawing/2014/main" id="{A6EAB4F1-19E4-4B8A-B0AB-7B576C488BAD}"/>
              </a:ext>
            </a:extLst>
          </p:cNvPr>
          <p:cNvSpPr>
            <a:spLocks noGrp="1"/>
          </p:cNvSpPr>
          <p:nvPr>
            <p:ph type="ftr" sz="quarter" idx="11"/>
          </p:nvPr>
        </p:nvSpPr>
        <p:spPr/>
        <p:txBody>
          <a:bodyPr/>
          <a:lstStyle/>
          <a:p>
            <a:r>
              <a:rPr lang="en-US"/>
              <a:t>jirastrategy.com</a:t>
            </a:r>
          </a:p>
        </p:txBody>
      </p:sp>
      <p:sp>
        <p:nvSpPr>
          <p:cNvPr id="7" name="Slide Number Placeholder 6">
            <a:extLst>
              <a:ext uri="{FF2B5EF4-FFF2-40B4-BE49-F238E27FC236}">
                <a16:creationId xmlns:a16="http://schemas.microsoft.com/office/drawing/2014/main" id="{2DC64F11-A0BB-46EA-BADB-9FC2548CC9BF}"/>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144012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ABA64-08A4-4AF2-A087-3452A7541C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C6BBF3-D5B6-487D-BE79-7D94EF5BE5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2F21196-AADE-4123-95ED-3E8B1B3C3A09}"/>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860092B-1B3F-49D1-897A-F4537A1C96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223F01-A036-4888-8128-151193AFB86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295A9E-0C78-49C2-9EDD-9CF84B56D681}"/>
              </a:ext>
            </a:extLst>
          </p:cNvPr>
          <p:cNvSpPr>
            <a:spLocks noGrp="1"/>
          </p:cNvSpPr>
          <p:nvPr>
            <p:ph type="dt" sz="half" idx="10"/>
          </p:nvPr>
        </p:nvSpPr>
        <p:spPr/>
        <p:txBody>
          <a:bodyPr/>
          <a:lstStyle/>
          <a:p>
            <a:fld id="{0581EF79-B28E-42C3-8E1E-E3C48F501909}" type="datetime1">
              <a:rPr lang="en-US" smtClean="0"/>
              <a:t>2/18/2018</a:t>
            </a:fld>
            <a:endParaRPr lang="en-US"/>
          </a:p>
        </p:txBody>
      </p:sp>
      <p:sp>
        <p:nvSpPr>
          <p:cNvPr id="8" name="Footer Placeholder 7">
            <a:extLst>
              <a:ext uri="{FF2B5EF4-FFF2-40B4-BE49-F238E27FC236}">
                <a16:creationId xmlns:a16="http://schemas.microsoft.com/office/drawing/2014/main" id="{F1E23101-9458-4468-B0B0-EE0A1055204A}"/>
              </a:ext>
            </a:extLst>
          </p:cNvPr>
          <p:cNvSpPr>
            <a:spLocks noGrp="1"/>
          </p:cNvSpPr>
          <p:nvPr>
            <p:ph type="ftr" sz="quarter" idx="11"/>
          </p:nvPr>
        </p:nvSpPr>
        <p:spPr/>
        <p:txBody>
          <a:bodyPr/>
          <a:lstStyle/>
          <a:p>
            <a:r>
              <a:rPr lang="en-US"/>
              <a:t>jirastrategy.com</a:t>
            </a:r>
          </a:p>
        </p:txBody>
      </p:sp>
      <p:sp>
        <p:nvSpPr>
          <p:cNvPr id="9" name="Slide Number Placeholder 8">
            <a:extLst>
              <a:ext uri="{FF2B5EF4-FFF2-40B4-BE49-F238E27FC236}">
                <a16:creationId xmlns:a16="http://schemas.microsoft.com/office/drawing/2014/main" id="{713A0E71-66E5-4B9D-8F97-F4215FAB0927}"/>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135575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D0634-6837-489C-97BD-29C4393C08E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6A4E2B9-6244-4383-A609-005036377D13}"/>
              </a:ext>
            </a:extLst>
          </p:cNvPr>
          <p:cNvSpPr>
            <a:spLocks noGrp="1"/>
          </p:cNvSpPr>
          <p:nvPr>
            <p:ph type="dt" sz="half" idx="10"/>
          </p:nvPr>
        </p:nvSpPr>
        <p:spPr/>
        <p:txBody>
          <a:bodyPr/>
          <a:lstStyle/>
          <a:p>
            <a:fld id="{0783C256-DC52-4C6B-845C-9D0A09CABBED}" type="datetime1">
              <a:rPr lang="en-US" smtClean="0"/>
              <a:t>2/18/2018</a:t>
            </a:fld>
            <a:endParaRPr lang="en-US"/>
          </a:p>
        </p:txBody>
      </p:sp>
      <p:sp>
        <p:nvSpPr>
          <p:cNvPr id="4" name="Footer Placeholder 3">
            <a:extLst>
              <a:ext uri="{FF2B5EF4-FFF2-40B4-BE49-F238E27FC236}">
                <a16:creationId xmlns:a16="http://schemas.microsoft.com/office/drawing/2014/main" id="{856C06E7-A548-49F0-B082-1EA2359D65E6}"/>
              </a:ext>
            </a:extLst>
          </p:cNvPr>
          <p:cNvSpPr>
            <a:spLocks noGrp="1"/>
          </p:cNvSpPr>
          <p:nvPr>
            <p:ph type="ftr" sz="quarter" idx="11"/>
          </p:nvPr>
        </p:nvSpPr>
        <p:spPr/>
        <p:txBody>
          <a:bodyPr/>
          <a:lstStyle/>
          <a:p>
            <a:r>
              <a:rPr lang="en-US"/>
              <a:t>jirastrategy.com</a:t>
            </a:r>
          </a:p>
        </p:txBody>
      </p:sp>
      <p:sp>
        <p:nvSpPr>
          <p:cNvPr id="5" name="Slide Number Placeholder 4">
            <a:extLst>
              <a:ext uri="{FF2B5EF4-FFF2-40B4-BE49-F238E27FC236}">
                <a16:creationId xmlns:a16="http://schemas.microsoft.com/office/drawing/2014/main" id="{2F07BB5C-431B-4B58-8617-88AF0DE9A959}"/>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2975962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1D86BB-52AB-454C-9AB8-66513E72D225}"/>
              </a:ext>
            </a:extLst>
          </p:cNvPr>
          <p:cNvSpPr>
            <a:spLocks noGrp="1"/>
          </p:cNvSpPr>
          <p:nvPr>
            <p:ph type="dt" sz="half" idx="10"/>
          </p:nvPr>
        </p:nvSpPr>
        <p:spPr/>
        <p:txBody>
          <a:bodyPr/>
          <a:lstStyle/>
          <a:p>
            <a:fld id="{7587E96C-FB56-4B53-A2B6-E10174B0221E}" type="datetime1">
              <a:rPr lang="en-US" smtClean="0"/>
              <a:t>2/18/2018</a:t>
            </a:fld>
            <a:endParaRPr lang="en-US"/>
          </a:p>
        </p:txBody>
      </p:sp>
      <p:sp>
        <p:nvSpPr>
          <p:cNvPr id="3" name="Footer Placeholder 2">
            <a:extLst>
              <a:ext uri="{FF2B5EF4-FFF2-40B4-BE49-F238E27FC236}">
                <a16:creationId xmlns:a16="http://schemas.microsoft.com/office/drawing/2014/main" id="{192B6759-44DB-4D65-9662-B1A58D466058}"/>
              </a:ext>
            </a:extLst>
          </p:cNvPr>
          <p:cNvSpPr>
            <a:spLocks noGrp="1"/>
          </p:cNvSpPr>
          <p:nvPr>
            <p:ph type="ftr" sz="quarter" idx="11"/>
          </p:nvPr>
        </p:nvSpPr>
        <p:spPr/>
        <p:txBody>
          <a:bodyPr/>
          <a:lstStyle/>
          <a:p>
            <a:r>
              <a:rPr lang="en-US"/>
              <a:t>jirastrategy.com</a:t>
            </a:r>
          </a:p>
        </p:txBody>
      </p:sp>
      <p:sp>
        <p:nvSpPr>
          <p:cNvPr id="4" name="Slide Number Placeholder 3">
            <a:extLst>
              <a:ext uri="{FF2B5EF4-FFF2-40B4-BE49-F238E27FC236}">
                <a16:creationId xmlns:a16="http://schemas.microsoft.com/office/drawing/2014/main" id="{57A6B932-0E61-43C2-A71F-CC2CA21F1D6D}"/>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1226992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D798D-94B1-4304-9B13-002CF92DE761}"/>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7DB7011-D4D5-4579-A983-93912262CB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6D4519-E9AC-4B5D-8DB9-E18700F41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7A751D-A710-4066-B430-CFE06C0103CC}"/>
              </a:ext>
            </a:extLst>
          </p:cNvPr>
          <p:cNvSpPr>
            <a:spLocks noGrp="1"/>
          </p:cNvSpPr>
          <p:nvPr>
            <p:ph type="dt" sz="half" idx="10"/>
          </p:nvPr>
        </p:nvSpPr>
        <p:spPr/>
        <p:txBody>
          <a:bodyPr/>
          <a:lstStyle/>
          <a:p>
            <a:fld id="{32610102-BF36-4996-A108-7E6565DE90A1}" type="datetime1">
              <a:rPr lang="en-US" smtClean="0"/>
              <a:t>2/18/2018</a:t>
            </a:fld>
            <a:endParaRPr lang="en-US"/>
          </a:p>
        </p:txBody>
      </p:sp>
      <p:sp>
        <p:nvSpPr>
          <p:cNvPr id="6" name="Footer Placeholder 5">
            <a:extLst>
              <a:ext uri="{FF2B5EF4-FFF2-40B4-BE49-F238E27FC236}">
                <a16:creationId xmlns:a16="http://schemas.microsoft.com/office/drawing/2014/main" id="{35002A4C-A0D7-4173-8397-B850CF0A0C07}"/>
              </a:ext>
            </a:extLst>
          </p:cNvPr>
          <p:cNvSpPr>
            <a:spLocks noGrp="1"/>
          </p:cNvSpPr>
          <p:nvPr>
            <p:ph type="ftr" sz="quarter" idx="11"/>
          </p:nvPr>
        </p:nvSpPr>
        <p:spPr/>
        <p:txBody>
          <a:bodyPr/>
          <a:lstStyle/>
          <a:p>
            <a:r>
              <a:rPr lang="en-US"/>
              <a:t>jirastrategy.com</a:t>
            </a:r>
          </a:p>
        </p:txBody>
      </p:sp>
      <p:sp>
        <p:nvSpPr>
          <p:cNvPr id="7" name="Slide Number Placeholder 6">
            <a:extLst>
              <a:ext uri="{FF2B5EF4-FFF2-40B4-BE49-F238E27FC236}">
                <a16:creationId xmlns:a16="http://schemas.microsoft.com/office/drawing/2014/main" id="{D372F158-EC56-4D0A-B26E-D6DF5D805DF1}"/>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388495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70369-0499-486D-8140-3AF6CE6A5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646B27-B16A-4357-9140-FCD2C1281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126CA-D17C-4AA9-B085-A253F6609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62A033-3536-447D-B726-18436B524DE1}"/>
              </a:ext>
            </a:extLst>
          </p:cNvPr>
          <p:cNvSpPr>
            <a:spLocks noGrp="1"/>
          </p:cNvSpPr>
          <p:nvPr>
            <p:ph type="dt" sz="half" idx="10"/>
          </p:nvPr>
        </p:nvSpPr>
        <p:spPr/>
        <p:txBody>
          <a:bodyPr/>
          <a:lstStyle/>
          <a:p>
            <a:fld id="{F78DD8D5-FF26-4A3C-9064-3AF3A39FA7E8}" type="datetime1">
              <a:rPr lang="en-US" smtClean="0"/>
              <a:t>2/18/2018</a:t>
            </a:fld>
            <a:endParaRPr lang="en-US"/>
          </a:p>
        </p:txBody>
      </p:sp>
      <p:sp>
        <p:nvSpPr>
          <p:cNvPr id="6" name="Footer Placeholder 5">
            <a:extLst>
              <a:ext uri="{FF2B5EF4-FFF2-40B4-BE49-F238E27FC236}">
                <a16:creationId xmlns:a16="http://schemas.microsoft.com/office/drawing/2014/main" id="{B29B9245-5B9F-42C5-9D0E-51156CFF00D0}"/>
              </a:ext>
            </a:extLst>
          </p:cNvPr>
          <p:cNvSpPr>
            <a:spLocks noGrp="1"/>
          </p:cNvSpPr>
          <p:nvPr>
            <p:ph type="ftr" sz="quarter" idx="11"/>
          </p:nvPr>
        </p:nvSpPr>
        <p:spPr/>
        <p:txBody>
          <a:bodyPr/>
          <a:lstStyle/>
          <a:p>
            <a:r>
              <a:rPr lang="en-US"/>
              <a:t>jirastrategy.com</a:t>
            </a:r>
          </a:p>
        </p:txBody>
      </p:sp>
      <p:sp>
        <p:nvSpPr>
          <p:cNvPr id="7" name="Slide Number Placeholder 6">
            <a:extLst>
              <a:ext uri="{FF2B5EF4-FFF2-40B4-BE49-F238E27FC236}">
                <a16:creationId xmlns:a16="http://schemas.microsoft.com/office/drawing/2014/main" id="{EDE28538-2079-4320-91F3-A8D7792B1595}"/>
              </a:ext>
            </a:extLst>
          </p:cNvPr>
          <p:cNvSpPr>
            <a:spLocks noGrp="1"/>
          </p:cNvSpPr>
          <p:nvPr>
            <p:ph type="sldNum" sz="quarter" idx="12"/>
          </p:nvPr>
        </p:nvSpPr>
        <p:spPr/>
        <p:txBody>
          <a:bodyPr/>
          <a:lstStyle/>
          <a:p>
            <a:fld id="{A4448C90-E8D5-4F06-AF9C-F1A9C164A260}" type="slidenum">
              <a:rPr lang="en-US" smtClean="0"/>
              <a:t>‹#›</a:t>
            </a:fld>
            <a:endParaRPr lang="en-US"/>
          </a:p>
        </p:txBody>
      </p:sp>
    </p:spTree>
    <p:extLst>
      <p:ext uri="{BB962C8B-B14F-4D97-AF65-F5344CB8AC3E}">
        <p14:creationId xmlns:p14="http://schemas.microsoft.com/office/powerpoint/2010/main" val="426323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BEA056-118B-4526-AE37-A44CEA167D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BE2FAC4-949A-4E30-8D97-E4AF35886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A324045-7E92-47A7-A9BA-3E004478E1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91241AEA-A008-4FD5-B233-084021E78BF0}" type="datetime1">
              <a:rPr lang="en-US" smtClean="0"/>
              <a:t>2/18/2018</a:t>
            </a:fld>
            <a:endParaRPr lang="en-US"/>
          </a:p>
        </p:txBody>
      </p:sp>
      <p:sp>
        <p:nvSpPr>
          <p:cNvPr id="5" name="Footer Placeholder 4">
            <a:extLst>
              <a:ext uri="{FF2B5EF4-FFF2-40B4-BE49-F238E27FC236}">
                <a16:creationId xmlns:a16="http://schemas.microsoft.com/office/drawing/2014/main" id="{C6C71DFC-8AB4-4CEE-96F3-FF1DDCF055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jirastrategy.com</a:t>
            </a:r>
          </a:p>
        </p:txBody>
      </p:sp>
      <p:sp>
        <p:nvSpPr>
          <p:cNvPr id="6" name="Slide Number Placeholder 5">
            <a:extLst>
              <a:ext uri="{FF2B5EF4-FFF2-40B4-BE49-F238E27FC236}">
                <a16:creationId xmlns:a16="http://schemas.microsoft.com/office/drawing/2014/main" id="{66DAB8E5-6C01-4AF0-A19D-0E488361FC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fld id="{A4448C90-E8D5-4F06-AF9C-F1A9C164A260}" type="slidenum">
              <a:rPr lang="en-US" smtClean="0"/>
              <a:pPr/>
              <a:t>‹#›</a:t>
            </a:fld>
            <a:endParaRPr lang="en-US"/>
          </a:p>
        </p:txBody>
      </p:sp>
    </p:spTree>
    <p:extLst>
      <p:ext uri="{BB962C8B-B14F-4D97-AF65-F5344CB8AC3E}">
        <p14:creationId xmlns:p14="http://schemas.microsoft.com/office/powerpoint/2010/main" val="1495519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jirastrategy.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6892-7EED-4E5D-BA23-70316EED3E6E}"/>
              </a:ext>
            </a:extLst>
          </p:cNvPr>
          <p:cNvSpPr>
            <a:spLocks noGrp="1"/>
          </p:cNvSpPr>
          <p:nvPr>
            <p:ph type="ctrTitle"/>
          </p:nvPr>
        </p:nvSpPr>
        <p:spPr>
          <a:xfrm>
            <a:off x="4608664" y="1122363"/>
            <a:ext cx="6521885" cy="2387600"/>
          </a:xfrm>
        </p:spPr>
        <p:txBody>
          <a:bodyPr>
            <a:normAutofit fontScale="90000"/>
          </a:bodyPr>
          <a:lstStyle/>
          <a:p>
            <a:r>
              <a:rPr lang="en-US" b="1" dirty="0">
                <a:solidFill>
                  <a:schemeClr val="bg1"/>
                </a:solidFill>
              </a:rPr>
              <a:t>Custom Workflow Template</a:t>
            </a:r>
            <a:endParaRPr lang="en-US" dirty="0">
              <a:solidFill>
                <a:schemeClr val="bg1"/>
              </a:solidFill>
            </a:endParaRPr>
          </a:p>
        </p:txBody>
      </p:sp>
      <p:sp>
        <p:nvSpPr>
          <p:cNvPr id="3" name="Subtitle 2">
            <a:extLst>
              <a:ext uri="{FF2B5EF4-FFF2-40B4-BE49-F238E27FC236}">
                <a16:creationId xmlns:a16="http://schemas.microsoft.com/office/drawing/2014/main" id="{659BDB63-8205-439F-9AE4-26A9090A7DEB}"/>
              </a:ext>
            </a:extLst>
          </p:cNvPr>
          <p:cNvSpPr>
            <a:spLocks noGrp="1"/>
          </p:cNvSpPr>
          <p:nvPr>
            <p:ph type="subTitle" idx="1"/>
          </p:nvPr>
        </p:nvSpPr>
        <p:spPr>
          <a:xfrm>
            <a:off x="4608664" y="3602038"/>
            <a:ext cx="6521885" cy="1655762"/>
          </a:xfrm>
        </p:spPr>
        <p:txBody>
          <a:bodyPr/>
          <a:lstStyle/>
          <a:p>
            <a:r>
              <a:rPr lang="en-US" sz="1800" dirty="0">
                <a:solidFill>
                  <a:schemeClr val="bg1"/>
                </a:solidFill>
              </a:rPr>
              <a:t>Rachel Wright, Author </a:t>
            </a:r>
            <a:br>
              <a:rPr lang="en-US" sz="1800" dirty="0">
                <a:solidFill>
                  <a:schemeClr val="bg1"/>
                </a:solidFill>
              </a:rPr>
            </a:br>
            <a:r>
              <a:rPr lang="en-US" sz="1800" dirty="0">
                <a:solidFill>
                  <a:schemeClr val="bg1"/>
                </a:solidFill>
              </a:rPr>
              <a:t>Jira Strategy Admin Workbook</a:t>
            </a:r>
          </a:p>
          <a:p>
            <a:endParaRPr lang="en-US" dirty="0">
              <a:solidFill>
                <a:schemeClr val="bg1"/>
              </a:solidFill>
            </a:endParaRPr>
          </a:p>
        </p:txBody>
      </p:sp>
      <p:pic>
        <p:nvPicPr>
          <p:cNvPr id="8" name="Picture 7">
            <a:extLst>
              <a:ext uri="{FF2B5EF4-FFF2-40B4-BE49-F238E27FC236}">
                <a16:creationId xmlns:a16="http://schemas.microsoft.com/office/drawing/2014/main" id="{258092E3-B9B3-4CFC-8031-C7682702119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24646" y="3341877"/>
            <a:ext cx="3884018" cy="2799386"/>
          </a:xfrm>
          <a:prstGeom prst="rect">
            <a:avLst/>
          </a:prstGeom>
        </p:spPr>
      </p:pic>
    </p:spTree>
    <p:extLst>
      <p:ext uri="{BB962C8B-B14F-4D97-AF65-F5344CB8AC3E}">
        <p14:creationId xmlns:p14="http://schemas.microsoft.com/office/powerpoint/2010/main" val="360478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Statuses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6" name="Content Placeholder 5">
            <a:extLst>
              <a:ext uri="{FF2B5EF4-FFF2-40B4-BE49-F238E27FC236}">
                <a16:creationId xmlns:a16="http://schemas.microsoft.com/office/drawing/2014/main" id="{9C97B8AA-7446-4BDD-87D5-2C320F4104DE}"/>
              </a:ext>
            </a:extLst>
          </p:cNvPr>
          <p:cNvSpPr>
            <a:spLocks noGrp="1"/>
          </p:cNvSpPr>
          <p:nvPr>
            <p:ph idx="1"/>
          </p:nvPr>
        </p:nvSpPr>
        <p:spPr>
          <a:xfrm>
            <a:off x="838200" y="1825625"/>
            <a:ext cx="10515600" cy="4351338"/>
          </a:xfrm>
        </p:spPr>
        <p:txBody>
          <a:bodyPr/>
          <a:lstStyle/>
          <a:p>
            <a:pPr marL="0" indent="0">
              <a:buNone/>
            </a:pPr>
            <a:r>
              <a:rPr lang="en-US" sz="1400" dirty="0"/>
              <a:t>Key:  Status =</a:t>
            </a:r>
          </a:p>
          <a:p>
            <a:pPr marL="0" indent="0">
              <a:buNone/>
            </a:pPr>
            <a:endParaRPr lang="en-US" dirty="0"/>
          </a:p>
        </p:txBody>
      </p:sp>
      <p:sp>
        <p:nvSpPr>
          <p:cNvPr id="11" name="TextBox 10">
            <a:extLst>
              <a:ext uri="{FF2B5EF4-FFF2-40B4-BE49-F238E27FC236}">
                <a16:creationId xmlns:a16="http://schemas.microsoft.com/office/drawing/2014/main" id="{E2D74486-283D-4DC2-82BB-1536CA836660}"/>
              </a:ext>
            </a:extLst>
          </p:cNvPr>
          <p:cNvSpPr txBox="1"/>
          <p:nvPr/>
        </p:nvSpPr>
        <p:spPr>
          <a:xfrm>
            <a:off x="2319088" y="1844287"/>
            <a:ext cx="713716"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solidFill>
                  <a:schemeClr val="accent6">
                    <a:lumMod val="50000"/>
                  </a:schemeClr>
                </a:solidFill>
              </a:rPr>
              <a:t>[label]</a:t>
            </a:r>
          </a:p>
        </p:txBody>
      </p:sp>
      <p:sp>
        <p:nvSpPr>
          <p:cNvPr id="12" name="TextBox 11">
            <a:extLst>
              <a:ext uri="{FF2B5EF4-FFF2-40B4-BE49-F238E27FC236}">
                <a16:creationId xmlns:a16="http://schemas.microsoft.com/office/drawing/2014/main" id="{CD6DC563-1BCB-48C7-A187-A4EA95928CEF}"/>
              </a:ext>
            </a:extLst>
          </p:cNvPr>
          <p:cNvSpPr txBox="1"/>
          <p:nvPr/>
        </p:nvSpPr>
        <p:spPr>
          <a:xfrm>
            <a:off x="2615900"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In Review</a:t>
            </a:r>
          </a:p>
        </p:txBody>
      </p:sp>
      <p:sp>
        <p:nvSpPr>
          <p:cNvPr id="13" name="TextBox 12">
            <a:extLst>
              <a:ext uri="{FF2B5EF4-FFF2-40B4-BE49-F238E27FC236}">
                <a16:creationId xmlns:a16="http://schemas.microsoft.com/office/drawing/2014/main" id="{D143048D-2B4D-4BC6-B8EC-27A1D2210EBD}"/>
              </a:ext>
            </a:extLst>
          </p:cNvPr>
          <p:cNvSpPr txBox="1"/>
          <p:nvPr/>
        </p:nvSpPr>
        <p:spPr>
          <a:xfrm>
            <a:off x="8237756" y="2469129"/>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Closed</a:t>
            </a:r>
          </a:p>
        </p:txBody>
      </p:sp>
      <p:sp>
        <p:nvSpPr>
          <p:cNvPr id="14" name="TextBox 13">
            <a:extLst>
              <a:ext uri="{FF2B5EF4-FFF2-40B4-BE49-F238E27FC236}">
                <a16:creationId xmlns:a16="http://schemas.microsoft.com/office/drawing/2014/main" id="{FC2A38DE-CED4-46EE-9DF2-30685435D812}"/>
              </a:ext>
            </a:extLst>
          </p:cNvPr>
          <p:cNvSpPr txBox="1"/>
          <p:nvPr/>
        </p:nvSpPr>
        <p:spPr>
          <a:xfrm>
            <a:off x="945533" y="2469131"/>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Open</a:t>
            </a:r>
          </a:p>
        </p:txBody>
      </p:sp>
      <p:sp>
        <p:nvSpPr>
          <p:cNvPr id="15" name="TextBox 14">
            <a:extLst>
              <a:ext uri="{FF2B5EF4-FFF2-40B4-BE49-F238E27FC236}">
                <a16:creationId xmlns:a16="http://schemas.microsoft.com/office/drawing/2014/main" id="{9EE8FCFC-3739-484B-91CF-9F08D00B7341}"/>
              </a:ext>
            </a:extLst>
          </p:cNvPr>
          <p:cNvSpPr txBox="1"/>
          <p:nvPr/>
        </p:nvSpPr>
        <p:spPr>
          <a:xfrm>
            <a:off x="10240222" y="3112633"/>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Info Needed</a:t>
            </a:r>
          </a:p>
        </p:txBody>
      </p:sp>
      <p:sp>
        <p:nvSpPr>
          <p:cNvPr id="16" name="TextBox 15">
            <a:extLst>
              <a:ext uri="{FF2B5EF4-FFF2-40B4-BE49-F238E27FC236}">
                <a16:creationId xmlns:a16="http://schemas.microsoft.com/office/drawing/2014/main" id="{5AB5E8A1-1EB3-4C84-842E-1898EBBA6356}"/>
              </a:ext>
            </a:extLst>
          </p:cNvPr>
          <p:cNvSpPr txBox="1"/>
          <p:nvPr/>
        </p:nvSpPr>
        <p:spPr>
          <a:xfrm>
            <a:off x="5983617" y="2469130"/>
            <a:ext cx="155448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Awaiting Approval</a:t>
            </a:r>
          </a:p>
        </p:txBody>
      </p:sp>
      <p:cxnSp>
        <p:nvCxnSpPr>
          <p:cNvPr id="17" name="Elbow Connector 22">
            <a:extLst>
              <a:ext uri="{FF2B5EF4-FFF2-40B4-BE49-F238E27FC236}">
                <a16:creationId xmlns:a16="http://schemas.microsoft.com/office/drawing/2014/main" id="{8C9B5524-FF40-4EDA-BBF7-306BFD9C6A83}"/>
              </a:ext>
            </a:extLst>
          </p:cNvPr>
          <p:cNvCxnSpPr>
            <a:cxnSpLocks/>
            <a:stCxn id="14" idx="3"/>
            <a:endCxn id="12" idx="1"/>
          </p:cNvCxnSpPr>
          <p:nvPr/>
        </p:nvCxnSpPr>
        <p:spPr>
          <a:xfrm>
            <a:off x="2059111" y="2623020"/>
            <a:ext cx="556789" cy="2059"/>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9" name="Elbow Connector 22">
            <a:extLst>
              <a:ext uri="{FF2B5EF4-FFF2-40B4-BE49-F238E27FC236}">
                <a16:creationId xmlns:a16="http://schemas.microsoft.com/office/drawing/2014/main" id="{100D5A68-5D02-4E2D-874D-C8D58F70E67F}"/>
              </a:ext>
            </a:extLst>
          </p:cNvPr>
          <p:cNvCxnSpPr>
            <a:cxnSpLocks/>
            <a:stCxn id="16" idx="3"/>
            <a:endCxn id="13" idx="1"/>
          </p:cNvCxnSpPr>
          <p:nvPr/>
        </p:nvCxnSpPr>
        <p:spPr>
          <a:xfrm flipV="1">
            <a:off x="7538097" y="2623018"/>
            <a:ext cx="699659" cy="1"/>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20" name="Elbow Connector 22">
            <a:extLst>
              <a:ext uri="{FF2B5EF4-FFF2-40B4-BE49-F238E27FC236}">
                <a16:creationId xmlns:a16="http://schemas.microsoft.com/office/drawing/2014/main" id="{A5EAF56F-9BC1-43E8-BFDB-9A8F9F90B80E}"/>
              </a:ext>
            </a:extLst>
          </p:cNvPr>
          <p:cNvCxnSpPr>
            <a:cxnSpLocks/>
            <a:stCxn id="12" idx="3"/>
            <a:endCxn id="54" idx="1"/>
          </p:cNvCxnSpPr>
          <p:nvPr/>
        </p:nvCxnSpPr>
        <p:spPr>
          <a:xfrm flipV="1">
            <a:off x="3729478" y="2622276"/>
            <a:ext cx="583772" cy="2803"/>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31" name="TextBox 30">
            <a:extLst>
              <a:ext uri="{FF2B5EF4-FFF2-40B4-BE49-F238E27FC236}">
                <a16:creationId xmlns:a16="http://schemas.microsoft.com/office/drawing/2014/main" id="{A8D87F3A-A677-4D95-9691-8C752D0F99C9}"/>
              </a:ext>
            </a:extLst>
          </p:cNvPr>
          <p:cNvSpPr txBox="1"/>
          <p:nvPr/>
        </p:nvSpPr>
        <p:spPr>
          <a:xfrm>
            <a:off x="945533" y="4994094"/>
            <a:ext cx="10300934" cy="120032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 Words:</a:t>
            </a:r>
          </a:p>
          <a:p>
            <a:r>
              <a:rPr lang="en-US" sz="1200" dirty="0">
                <a:latin typeface="Verdana" panose="020B0604030504040204" pitchFamily="34" charset="0"/>
                <a:ea typeface="Verdana" panose="020B0604030504040204" pitchFamily="34" charset="0"/>
                <a:cs typeface="Verdana" panose="020B0604030504040204" pitchFamily="34" charset="0"/>
              </a:rPr>
              <a:t>Requests are received in the initial “Open” status.  An issue moves to the “In Review” status and is assigned to a team member.  The email template is created or updated in the “In Progress” status.  Business teams approve the template in the “Awaiting Approval” status.  If all is well, the issue moves to it’s final “Closed” status.  The “On Hold” status is used if an issue cannot be worked.  The “Info Needed” status is used if more details or work from other teams is needed.</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
        <p:nvSpPr>
          <p:cNvPr id="43" name="TextBox 42">
            <a:extLst>
              <a:ext uri="{FF2B5EF4-FFF2-40B4-BE49-F238E27FC236}">
                <a16:creationId xmlns:a16="http://schemas.microsoft.com/office/drawing/2014/main" id="{93A2BA40-15B4-4A88-8691-D687AD9E582B}"/>
              </a:ext>
            </a:extLst>
          </p:cNvPr>
          <p:cNvSpPr txBox="1"/>
          <p:nvPr/>
        </p:nvSpPr>
        <p:spPr>
          <a:xfrm>
            <a:off x="10240222" y="2469129"/>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On Hold</a:t>
            </a:r>
          </a:p>
        </p:txBody>
      </p:sp>
      <p:sp>
        <p:nvSpPr>
          <p:cNvPr id="54" name="TextBox 53">
            <a:extLst>
              <a:ext uri="{FF2B5EF4-FFF2-40B4-BE49-F238E27FC236}">
                <a16:creationId xmlns:a16="http://schemas.microsoft.com/office/drawing/2014/main" id="{9C41A55A-000C-4490-9711-C03A24061414}"/>
              </a:ext>
            </a:extLst>
          </p:cNvPr>
          <p:cNvSpPr txBox="1"/>
          <p:nvPr/>
        </p:nvSpPr>
        <p:spPr>
          <a:xfrm>
            <a:off x="4313250" y="2468387"/>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In Progress</a:t>
            </a:r>
          </a:p>
        </p:txBody>
      </p:sp>
      <p:cxnSp>
        <p:nvCxnSpPr>
          <p:cNvPr id="60" name="Elbow Connector 22">
            <a:extLst>
              <a:ext uri="{FF2B5EF4-FFF2-40B4-BE49-F238E27FC236}">
                <a16:creationId xmlns:a16="http://schemas.microsoft.com/office/drawing/2014/main" id="{FC3697DD-66F7-45BA-8197-F25F6F0FBCF0}"/>
              </a:ext>
            </a:extLst>
          </p:cNvPr>
          <p:cNvCxnSpPr>
            <a:cxnSpLocks/>
            <a:stCxn id="54" idx="3"/>
            <a:endCxn id="16" idx="1"/>
          </p:cNvCxnSpPr>
          <p:nvPr/>
        </p:nvCxnSpPr>
        <p:spPr>
          <a:xfrm>
            <a:off x="5426828" y="2622276"/>
            <a:ext cx="556789" cy="743"/>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25936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Statuses + Forward Transitions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6" name="Content Placeholder 5">
            <a:extLst>
              <a:ext uri="{FF2B5EF4-FFF2-40B4-BE49-F238E27FC236}">
                <a16:creationId xmlns:a16="http://schemas.microsoft.com/office/drawing/2014/main" id="{C645370F-CD67-4812-9101-24384B24C782}"/>
              </a:ext>
            </a:extLst>
          </p:cNvPr>
          <p:cNvSpPr>
            <a:spLocks noGrp="1"/>
          </p:cNvSpPr>
          <p:nvPr>
            <p:ph idx="1"/>
          </p:nvPr>
        </p:nvSpPr>
        <p:spPr>
          <a:xfrm>
            <a:off x="838200" y="1825625"/>
            <a:ext cx="10515600" cy="4351338"/>
          </a:xfrm>
        </p:spPr>
        <p:txBody>
          <a:bodyPr/>
          <a:lstStyle/>
          <a:p>
            <a:pPr marL="0" indent="0">
              <a:buNone/>
            </a:pPr>
            <a:r>
              <a:rPr lang="en-US" sz="1400" dirty="0"/>
              <a:t>Key:  Status =             , Transition Button =             , Happy Path = </a:t>
            </a:r>
          </a:p>
          <a:p>
            <a:pPr marL="0" indent="0">
              <a:buNone/>
            </a:pPr>
            <a:endParaRPr lang="en-US" dirty="0"/>
          </a:p>
        </p:txBody>
      </p:sp>
      <p:sp>
        <p:nvSpPr>
          <p:cNvPr id="8" name="TextBox 7">
            <a:extLst>
              <a:ext uri="{FF2B5EF4-FFF2-40B4-BE49-F238E27FC236}">
                <a16:creationId xmlns:a16="http://schemas.microsoft.com/office/drawing/2014/main" id="{1673370D-5B92-4F85-84F0-141564282486}"/>
              </a:ext>
            </a:extLst>
          </p:cNvPr>
          <p:cNvSpPr txBox="1"/>
          <p:nvPr/>
        </p:nvSpPr>
        <p:spPr>
          <a:xfrm>
            <a:off x="2328419" y="1844287"/>
            <a:ext cx="713716"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solidFill>
                  <a:schemeClr val="accent6">
                    <a:lumMod val="75000"/>
                  </a:schemeClr>
                </a:solidFill>
              </a:rPr>
              <a:t>[label]</a:t>
            </a:r>
          </a:p>
        </p:txBody>
      </p:sp>
      <p:sp>
        <p:nvSpPr>
          <p:cNvPr id="9" name="TextBox 8">
            <a:extLst>
              <a:ext uri="{FF2B5EF4-FFF2-40B4-BE49-F238E27FC236}">
                <a16:creationId xmlns:a16="http://schemas.microsoft.com/office/drawing/2014/main" id="{58F3B825-A8E3-4CDE-9036-B4C24B1B1C86}"/>
              </a:ext>
            </a:extLst>
          </p:cNvPr>
          <p:cNvSpPr txBox="1"/>
          <p:nvPr/>
        </p:nvSpPr>
        <p:spPr>
          <a:xfrm>
            <a:off x="5000742" y="1844287"/>
            <a:ext cx="713716"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00" dirty="0">
                <a:solidFill>
                  <a:schemeClr val="bg1"/>
                </a:solidFill>
              </a:rPr>
              <a:t>[label]</a:t>
            </a:r>
          </a:p>
        </p:txBody>
      </p:sp>
      <p:cxnSp>
        <p:nvCxnSpPr>
          <p:cNvPr id="10" name="Straight Arrow Connector 9">
            <a:extLst>
              <a:ext uri="{FF2B5EF4-FFF2-40B4-BE49-F238E27FC236}">
                <a16:creationId xmlns:a16="http://schemas.microsoft.com/office/drawing/2014/main" id="{79DBA909-5AC2-4A43-AFBB-E345CDD7199E}"/>
              </a:ext>
            </a:extLst>
          </p:cNvPr>
          <p:cNvCxnSpPr/>
          <p:nvPr/>
        </p:nvCxnSpPr>
        <p:spPr>
          <a:xfrm>
            <a:off x="7149376" y="1969034"/>
            <a:ext cx="416460" cy="0"/>
          </a:xfrm>
          <a:prstGeom prst="straightConnector1">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23" name="TextBox 22">
            <a:extLst>
              <a:ext uri="{FF2B5EF4-FFF2-40B4-BE49-F238E27FC236}">
                <a16:creationId xmlns:a16="http://schemas.microsoft.com/office/drawing/2014/main" id="{CBA3C895-A4A2-404F-A5AF-04B9FA6CDA4F}"/>
              </a:ext>
            </a:extLst>
          </p:cNvPr>
          <p:cNvSpPr txBox="1"/>
          <p:nvPr/>
        </p:nvSpPr>
        <p:spPr>
          <a:xfrm>
            <a:off x="1897794" y="3080320"/>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Review</a:t>
            </a:r>
          </a:p>
        </p:txBody>
      </p:sp>
      <p:cxnSp>
        <p:nvCxnSpPr>
          <p:cNvPr id="51" name="Elbow Connector 22">
            <a:extLst>
              <a:ext uri="{FF2B5EF4-FFF2-40B4-BE49-F238E27FC236}">
                <a16:creationId xmlns:a16="http://schemas.microsoft.com/office/drawing/2014/main" id="{B03475B1-C46C-464E-BA3C-710C4C5CFCFB}"/>
              </a:ext>
            </a:extLst>
          </p:cNvPr>
          <p:cNvCxnSpPr>
            <a:cxnSpLocks/>
            <a:endCxn id="23" idx="1"/>
          </p:cNvCxnSpPr>
          <p:nvPr/>
        </p:nvCxnSpPr>
        <p:spPr>
          <a:xfrm rot="16200000" flipH="1">
            <a:off x="1389394" y="2702724"/>
            <a:ext cx="434217" cy="582584"/>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2" name="Elbow Connector 22">
            <a:extLst>
              <a:ext uri="{FF2B5EF4-FFF2-40B4-BE49-F238E27FC236}">
                <a16:creationId xmlns:a16="http://schemas.microsoft.com/office/drawing/2014/main" id="{C9A9AEC6-6AEE-4350-BA4F-E86DD155A80B}"/>
              </a:ext>
            </a:extLst>
          </p:cNvPr>
          <p:cNvCxnSpPr>
            <a:cxnSpLocks/>
            <a:stCxn id="57" idx="0"/>
          </p:cNvCxnSpPr>
          <p:nvPr/>
        </p:nvCxnSpPr>
        <p:spPr>
          <a:xfrm rot="5400000" flipH="1" flipV="1">
            <a:off x="7767160" y="2653542"/>
            <a:ext cx="463407" cy="402360"/>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4" name="Elbow Connector 22">
            <a:extLst>
              <a:ext uri="{FF2B5EF4-FFF2-40B4-BE49-F238E27FC236}">
                <a16:creationId xmlns:a16="http://schemas.microsoft.com/office/drawing/2014/main" id="{532CC9AC-E36D-4A57-84B0-0448510981C3}"/>
              </a:ext>
            </a:extLst>
          </p:cNvPr>
          <p:cNvCxnSpPr>
            <a:cxnSpLocks/>
            <a:stCxn id="55" idx="0"/>
            <a:endCxn id="71" idx="1"/>
          </p:cNvCxnSpPr>
          <p:nvPr/>
        </p:nvCxnSpPr>
        <p:spPr>
          <a:xfrm rot="5400000" flipH="1" flipV="1">
            <a:off x="3932099" y="2705275"/>
            <a:ext cx="464149" cy="298153"/>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55" name="TextBox 54">
            <a:extLst>
              <a:ext uri="{FF2B5EF4-FFF2-40B4-BE49-F238E27FC236}">
                <a16:creationId xmlns:a16="http://schemas.microsoft.com/office/drawing/2014/main" id="{AF26C72A-B956-4483-8FFD-68D9694E2F53}"/>
              </a:ext>
            </a:extLst>
          </p:cNvPr>
          <p:cNvSpPr txBox="1"/>
          <p:nvPr/>
        </p:nvSpPr>
        <p:spPr>
          <a:xfrm>
            <a:off x="3466457" y="3086425"/>
            <a:ext cx="1097280" cy="265176"/>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Progress</a:t>
            </a:r>
          </a:p>
        </p:txBody>
      </p:sp>
      <p:sp>
        <p:nvSpPr>
          <p:cNvPr id="57" name="TextBox 56">
            <a:extLst>
              <a:ext uri="{FF2B5EF4-FFF2-40B4-BE49-F238E27FC236}">
                <a16:creationId xmlns:a16="http://schemas.microsoft.com/office/drawing/2014/main" id="{A6A73373-E86D-40FC-BCF9-6A4CC43D1A76}"/>
              </a:ext>
            </a:extLst>
          </p:cNvPr>
          <p:cNvSpPr txBox="1"/>
          <p:nvPr/>
        </p:nvSpPr>
        <p:spPr>
          <a:xfrm>
            <a:off x="7249043" y="3086425"/>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Pass</a:t>
            </a:r>
          </a:p>
        </p:txBody>
      </p:sp>
      <p:cxnSp>
        <p:nvCxnSpPr>
          <p:cNvPr id="59" name="Elbow Connector 22">
            <a:extLst>
              <a:ext uri="{FF2B5EF4-FFF2-40B4-BE49-F238E27FC236}">
                <a16:creationId xmlns:a16="http://schemas.microsoft.com/office/drawing/2014/main" id="{1C794052-F1A6-4589-A9EE-4349B934145B}"/>
              </a:ext>
            </a:extLst>
          </p:cNvPr>
          <p:cNvCxnSpPr>
            <a:cxnSpLocks/>
            <a:endCxn id="55" idx="1"/>
          </p:cNvCxnSpPr>
          <p:nvPr/>
        </p:nvCxnSpPr>
        <p:spPr>
          <a:xfrm rot="16200000" flipH="1">
            <a:off x="3071511" y="2824067"/>
            <a:ext cx="440046" cy="349846"/>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62" name="Elbow Connector 22">
            <a:extLst>
              <a:ext uri="{FF2B5EF4-FFF2-40B4-BE49-F238E27FC236}">
                <a16:creationId xmlns:a16="http://schemas.microsoft.com/office/drawing/2014/main" id="{A32D553C-2E31-4A54-9485-3DC2998869D0}"/>
              </a:ext>
            </a:extLst>
          </p:cNvPr>
          <p:cNvCxnSpPr>
            <a:cxnSpLocks/>
            <a:endCxn id="57" idx="1"/>
          </p:cNvCxnSpPr>
          <p:nvPr/>
        </p:nvCxnSpPr>
        <p:spPr>
          <a:xfrm rot="16200000" flipH="1">
            <a:off x="6745439" y="2713625"/>
            <a:ext cx="440323" cy="566885"/>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0" name="Elbow Connector 22">
            <a:extLst>
              <a:ext uri="{FF2B5EF4-FFF2-40B4-BE49-F238E27FC236}">
                <a16:creationId xmlns:a16="http://schemas.microsoft.com/office/drawing/2014/main" id="{EE5A42DF-80E5-4667-A9AA-19F36C4C7F46}"/>
              </a:ext>
            </a:extLst>
          </p:cNvPr>
          <p:cNvCxnSpPr>
            <a:cxnSpLocks/>
            <a:stCxn id="23" idx="0"/>
            <a:endCxn id="56" idx="1"/>
          </p:cNvCxnSpPr>
          <p:nvPr/>
        </p:nvCxnSpPr>
        <p:spPr>
          <a:xfrm rot="5400000" flipH="1" flipV="1">
            <a:off x="2303547" y="2767967"/>
            <a:ext cx="455241" cy="169466"/>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78" name="TextBox 77">
            <a:extLst>
              <a:ext uri="{FF2B5EF4-FFF2-40B4-BE49-F238E27FC236}">
                <a16:creationId xmlns:a16="http://schemas.microsoft.com/office/drawing/2014/main" id="{6D2ECA41-207B-43F1-A882-4A7B6CA0A249}"/>
              </a:ext>
            </a:extLst>
          </p:cNvPr>
          <p:cNvSpPr txBox="1"/>
          <p:nvPr/>
        </p:nvSpPr>
        <p:spPr>
          <a:xfrm>
            <a:off x="945533" y="4993079"/>
            <a:ext cx="10300934" cy="120032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 Words:</a:t>
            </a:r>
          </a:p>
          <a:p>
            <a:r>
              <a:rPr lang="en-US" sz="1200" dirty="0">
                <a:latin typeface="Verdana" panose="020B0604030504040204" pitchFamily="34" charset="0"/>
                <a:ea typeface="Verdana" panose="020B0604030504040204" pitchFamily="34" charset="0"/>
                <a:cs typeface="Verdana" panose="020B0604030504040204" pitchFamily="34" charset="0"/>
              </a:rPr>
              <a:t>Requests are received in the initial “Open” status.  A user clicks the “Start Review” transition button when the team is ready to review the request.  A user clicks the “Start Progress” button when work begins on the template.  When work is complete, the user clicks the “Request Approval” button.  If approved, the user clicks the “Pass” button and the issue transitions to the final “Closed” status.  The “On Hold” status is used if an issue cannot be worked.  The “Info Needed” status is used if more details or work from other teams is needed.</a:t>
            </a:r>
          </a:p>
        </p:txBody>
      </p:sp>
      <p:sp>
        <p:nvSpPr>
          <p:cNvPr id="56" name="TextBox 55">
            <a:extLst>
              <a:ext uri="{FF2B5EF4-FFF2-40B4-BE49-F238E27FC236}">
                <a16:creationId xmlns:a16="http://schemas.microsoft.com/office/drawing/2014/main" id="{781A00A8-F587-4697-AF40-190C33812259}"/>
              </a:ext>
            </a:extLst>
          </p:cNvPr>
          <p:cNvSpPr txBox="1"/>
          <p:nvPr/>
        </p:nvSpPr>
        <p:spPr>
          <a:xfrm>
            <a:off x="2615900"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In Review</a:t>
            </a:r>
          </a:p>
        </p:txBody>
      </p:sp>
      <p:sp>
        <p:nvSpPr>
          <p:cNvPr id="60" name="TextBox 59">
            <a:extLst>
              <a:ext uri="{FF2B5EF4-FFF2-40B4-BE49-F238E27FC236}">
                <a16:creationId xmlns:a16="http://schemas.microsoft.com/office/drawing/2014/main" id="{DCC59C2F-CCD3-411E-BA37-EC9F03945F56}"/>
              </a:ext>
            </a:extLst>
          </p:cNvPr>
          <p:cNvSpPr txBox="1"/>
          <p:nvPr/>
        </p:nvSpPr>
        <p:spPr>
          <a:xfrm>
            <a:off x="8237756" y="2469129"/>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Closed</a:t>
            </a:r>
          </a:p>
        </p:txBody>
      </p:sp>
      <p:sp>
        <p:nvSpPr>
          <p:cNvPr id="61" name="TextBox 60">
            <a:extLst>
              <a:ext uri="{FF2B5EF4-FFF2-40B4-BE49-F238E27FC236}">
                <a16:creationId xmlns:a16="http://schemas.microsoft.com/office/drawing/2014/main" id="{B5B5450B-8778-419F-B6D7-76085FCEC71A}"/>
              </a:ext>
            </a:extLst>
          </p:cNvPr>
          <p:cNvSpPr txBox="1"/>
          <p:nvPr/>
        </p:nvSpPr>
        <p:spPr>
          <a:xfrm>
            <a:off x="945533" y="2469131"/>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Open</a:t>
            </a:r>
          </a:p>
        </p:txBody>
      </p:sp>
      <p:sp>
        <p:nvSpPr>
          <p:cNvPr id="64" name="TextBox 63">
            <a:extLst>
              <a:ext uri="{FF2B5EF4-FFF2-40B4-BE49-F238E27FC236}">
                <a16:creationId xmlns:a16="http://schemas.microsoft.com/office/drawing/2014/main" id="{F2EB812A-4373-4597-BEBE-F5A330E9AB6F}"/>
              </a:ext>
            </a:extLst>
          </p:cNvPr>
          <p:cNvSpPr txBox="1"/>
          <p:nvPr/>
        </p:nvSpPr>
        <p:spPr>
          <a:xfrm>
            <a:off x="5983617" y="2469130"/>
            <a:ext cx="155448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Awaiting Approval</a:t>
            </a:r>
          </a:p>
        </p:txBody>
      </p:sp>
      <p:sp>
        <p:nvSpPr>
          <p:cNvPr id="71" name="TextBox 70">
            <a:extLst>
              <a:ext uri="{FF2B5EF4-FFF2-40B4-BE49-F238E27FC236}">
                <a16:creationId xmlns:a16="http://schemas.microsoft.com/office/drawing/2014/main" id="{A3DABB33-45D1-4050-BBBA-1E6E1BCBCB85}"/>
              </a:ext>
            </a:extLst>
          </p:cNvPr>
          <p:cNvSpPr txBox="1"/>
          <p:nvPr/>
        </p:nvSpPr>
        <p:spPr>
          <a:xfrm>
            <a:off x="4313250" y="2468387"/>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In Progress</a:t>
            </a:r>
          </a:p>
        </p:txBody>
      </p:sp>
      <p:sp>
        <p:nvSpPr>
          <p:cNvPr id="73" name="TextBox 72">
            <a:extLst>
              <a:ext uri="{FF2B5EF4-FFF2-40B4-BE49-F238E27FC236}">
                <a16:creationId xmlns:a16="http://schemas.microsoft.com/office/drawing/2014/main" id="{C69FDF68-8D4A-4243-90A7-CBBB24BB45F1}"/>
              </a:ext>
            </a:extLst>
          </p:cNvPr>
          <p:cNvSpPr txBox="1"/>
          <p:nvPr/>
        </p:nvSpPr>
        <p:spPr>
          <a:xfrm>
            <a:off x="5130212" y="3086425"/>
            <a:ext cx="1188720" cy="265176"/>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Request Approval</a:t>
            </a:r>
          </a:p>
        </p:txBody>
      </p:sp>
      <p:cxnSp>
        <p:nvCxnSpPr>
          <p:cNvPr id="74" name="Elbow Connector 22">
            <a:extLst>
              <a:ext uri="{FF2B5EF4-FFF2-40B4-BE49-F238E27FC236}">
                <a16:creationId xmlns:a16="http://schemas.microsoft.com/office/drawing/2014/main" id="{E6A81C09-F247-47C0-B623-FA43E8B303B2}"/>
              </a:ext>
            </a:extLst>
          </p:cNvPr>
          <p:cNvCxnSpPr>
            <a:cxnSpLocks/>
            <a:stCxn id="71" idx="2"/>
            <a:endCxn id="73" idx="1"/>
          </p:cNvCxnSpPr>
          <p:nvPr/>
        </p:nvCxnSpPr>
        <p:spPr>
          <a:xfrm rot="16200000" flipH="1">
            <a:off x="4778701" y="2867501"/>
            <a:ext cx="442849" cy="260173"/>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5" name="Elbow Connector 22">
            <a:extLst>
              <a:ext uri="{FF2B5EF4-FFF2-40B4-BE49-F238E27FC236}">
                <a16:creationId xmlns:a16="http://schemas.microsoft.com/office/drawing/2014/main" id="{D47451E0-80DF-455F-9A90-5D323206F677}"/>
              </a:ext>
            </a:extLst>
          </p:cNvPr>
          <p:cNvCxnSpPr>
            <a:cxnSpLocks/>
            <a:stCxn id="73" idx="0"/>
            <a:endCxn id="64" idx="1"/>
          </p:cNvCxnSpPr>
          <p:nvPr/>
        </p:nvCxnSpPr>
        <p:spPr>
          <a:xfrm rot="5400000" flipH="1" flipV="1">
            <a:off x="5622391" y="2725200"/>
            <a:ext cx="463406" cy="259045"/>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76" name="TextBox 75">
            <a:extLst>
              <a:ext uri="{FF2B5EF4-FFF2-40B4-BE49-F238E27FC236}">
                <a16:creationId xmlns:a16="http://schemas.microsoft.com/office/drawing/2014/main" id="{139D0CBF-F5A8-4089-BCE9-8C0AF3AC11EE}"/>
              </a:ext>
            </a:extLst>
          </p:cNvPr>
          <p:cNvSpPr txBox="1"/>
          <p:nvPr/>
        </p:nvSpPr>
        <p:spPr>
          <a:xfrm>
            <a:off x="10240222" y="3400868"/>
            <a:ext cx="109728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Info Needed</a:t>
            </a:r>
          </a:p>
        </p:txBody>
      </p:sp>
      <p:sp>
        <p:nvSpPr>
          <p:cNvPr id="77" name="TextBox 76">
            <a:extLst>
              <a:ext uri="{FF2B5EF4-FFF2-40B4-BE49-F238E27FC236}">
                <a16:creationId xmlns:a16="http://schemas.microsoft.com/office/drawing/2014/main" id="{86163722-E60D-4C67-9DE9-D3617BD80218}"/>
              </a:ext>
            </a:extLst>
          </p:cNvPr>
          <p:cNvSpPr txBox="1"/>
          <p:nvPr/>
        </p:nvSpPr>
        <p:spPr>
          <a:xfrm>
            <a:off x="10240222" y="2469129"/>
            <a:ext cx="109728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On Hold</a:t>
            </a:r>
          </a:p>
        </p:txBody>
      </p:sp>
    </p:spTree>
    <p:extLst>
      <p:ext uri="{BB962C8B-B14F-4D97-AF65-F5344CB8AC3E}">
        <p14:creationId xmlns:p14="http://schemas.microsoft.com/office/powerpoint/2010/main" val="1306760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2" name="Elbow Connector 38">
            <a:extLst>
              <a:ext uri="{FF2B5EF4-FFF2-40B4-BE49-F238E27FC236}">
                <a16:creationId xmlns:a16="http://schemas.microsoft.com/office/drawing/2014/main" id="{5A7D403D-17EC-4F74-8B28-EBFDF1957040}"/>
              </a:ext>
            </a:extLst>
          </p:cNvPr>
          <p:cNvCxnSpPr>
            <a:cxnSpLocks/>
            <a:stCxn id="93" idx="3"/>
            <a:endCxn id="84" idx="3"/>
          </p:cNvCxnSpPr>
          <p:nvPr/>
        </p:nvCxnSpPr>
        <p:spPr>
          <a:xfrm flipV="1">
            <a:off x="2995074" y="2623018"/>
            <a:ext cx="8342428" cy="1432918"/>
          </a:xfrm>
          <a:prstGeom prst="bentConnector3">
            <a:avLst>
              <a:gd name="adj1" fmla="val 103653"/>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161" name="Elbow Connector 38">
            <a:extLst>
              <a:ext uri="{FF2B5EF4-FFF2-40B4-BE49-F238E27FC236}">
                <a16:creationId xmlns:a16="http://schemas.microsoft.com/office/drawing/2014/main" id="{FC6C9A18-A121-44BE-9F9A-7FBADF21B809}"/>
              </a:ext>
            </a:extLst>
          </p:cNvPr>
          <p:cNvCxnSpPr>
            <a:cxnSpLocks/>
            <a:stCxn id="160" idx="3"/>
            <a:endCxn id="82" idx="1"/>
          </p:cNvCxnSpPr>
          <p:nvPr/>
        </p:nvCxnSpPr>
        <p:spPr>
          <a:xfrm flipV="1">
            <a:off x="2992960" y="3554757"/>
            <a:ext cx="7247262" cy="86752"/>
          </a:xfrm>
          <a:prstGeom prst="bentConnector3">
            <a:avLst>
              <a:gd name="adj1" fmla="val 66823"/>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108" name="Elbow Connector 38">
            <a:extLst>
              <a:ext uri="{FF2B5EF4-FFF2-40B4-BE49-F238E27FC236}">
                <a16:creationId xmlns:a16="http://schemas.microsoft.com/office/drawing/2014/main" id="{54CF22EB-A4B8-472A-841A-CE40A7C29A00}"/>
              </a:ext>
            </a:extLst>
          </p:cNvPr>
          <p:cNvCxnSpPr>
            <a:cxnSpLocks/>
            <a:stCxn id="105" idx="0"/>
            <a:endCxn id="81" idx="0"/>
          </p:cNvCxnSpPr>
          <p:nvPr/>
        </p:nvCxnSpPr>
        <p:spPr>
          <a:xfrm rot="16200000" flipV="1">
            <a:off x="4134231" y="-162777"/>
            <a:ext cx="1031545" cy="6295361"/>
          </a:xfrm>
          <a:prstGeom prst="bentConnector3">
            <a:avLst>
              <a:gd name="adj1" fmla="val 122161"/>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Statuses + Alternate Transitions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marL="0" indent="0">
              <a:buNone/>
            </a:pPr>
            <a:r>
              <a:rPr lang="en-US" sz="1400" dirty="0"/>
              <a:t>Key:  Status =             , Transition Button =             , Happy Path =        , Alternate Path = </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6" name="TextBox 5">
            <a:extLst>
              <a:ext uri="{FF2B5EF4-FFF2-40B4-BE49-F238E27FC236}">
                <a16:creationId xmlns:a16="http://schemas.microsoft.com/office/drawing/2014/main" id="{02F6656F-4AA8-4DC1-946F-B3C5B8F11D96}"/>
              </a:ext>
            </a:extLst>
          </p:cNvPr>
          <p:cNvSpPr txBox="1"/>
          <p:nvPr/>
        </p:nvSpPr>
        <p:spPr>
          <a:xfrm>
            <a:off x="2328422" y="1844287"/>
            <a:ext cx="713716"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solidFill>
                  <a:schemeClr val="accent6">
                    <a:lumMod val="50000"/>
                  </a:schemeClr>
                </a:solidFill>
              </a:rPr>
              <a:t>[label]</a:t>
            </a:r>
          </a:p>
        </p:txBody>
      </p:sp>
      <p:sp>
        <p:nvSpPr>
          <p:cNvPr id="7" name="TextBox 6">
            <a:extLst>
              <a:ext uri="{FF2B5EF4-FFF2-40B4-BE49-F238E27FC236}">
                <a16:creationId xmlns:a16="http://schemas.microsoft.com/office/drawing/2014/main" id="{96D08D2B-D1C5-4204-87CA-01EB3C58703F}"/>
              </a:ext>
            </a:extLst>
          </p:cNvPr>
          <p:cNvSpPr txBox="1"/>
          <p:nvPr/>
        </p:nvSpPr>
        <p:spPr>
          <a:xfrm>
            <a:off x="5000745" y="1844287"/>
            <a:ext cx="713716"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00" dirty="0">
                <a:solidFill>
                  <a:schemeClr val="bg1"/>
                </a:solidFill>
              </a:rPr>
              <a:t>[label]</a:t>
            </a:r>
          </a:p>
        </p:txBody>
      </p:sp>
      <p:cxnSp>
        <p:nvCxnSpPr>
          <p:cNvPr id="8" name="Straight Arrow Connector 7">
            <a:extLst>
              <a:ext uri="{FF2B5EF4-FFF2-40B4-BE49-F238E27FC236}">
                <a16:creationId xmlns:a16="http://schemas.microsoft.com/office/drawing/2014/main" id="{E694BE91-9936-405C-83E1-AE71A3504885}"/>
              </a:ext>
            </a:extLst>
          </p:cNvPr>
          <p:cNvCxnSpPr/>
          <p:nvPr/>
        </p:nvCxnSpPr>
        <p:spPr>
          <a:xfrm>
            <a:off x="7149379" y="1969034"/>
            <a:ext cx="416460" cy="0"/>
          </a:xfrm>
          <a:prstGeom prst="straightConnector1">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9" name="Straight Arrow Connector 8">
            <a:extLst>
              <a:ext uri="{FF2B5EF4-FFF2-40B4-BE49-F238E27FC236}">
                <a16:creationId xmlns:a16="http://schemas.microsoft.com/office/drawing/2014/main" id="{1623C8B2-DCCC-49E7-82A4-76D1E2453982}"/>
              </a:ext>
            </a:extLst>
          </p:cNvPr>
          <p:cNvCxnSpPr/>
          <p:nvPr/>
        </p:nvCxnSpPr>
        <p:spPr>
          <a:xfrm>
            <a:off x="9246297" y="1969034"/>
            <a:ext cx="416460" cy="0"/>
          </a:xfrm>
          <a:prstGeom prst="straightConnector1">
            <a:avLst/>
          </a:prstGeom>
          <a:ln w="19050">
            <a:solidFill>
              <a:schemeClr val="accent3">
                <a:lumMod val="75000"/>
              </a:schemeClr>
            </a:solidFill>
            <a:prstDash val="dash"/>
            <a:tailEnd type="arrow"/>
          </a:ln>
        </p:spPr>
        <p:style>
          <a:lnRef idx="1">
            <a:schemeClr val="accent3"/>
          </a:lnRef>
          <a:fillRef idx="0">
            <a:schemeClr val="accent3"/>
          </a:fillRef>
          <a:effectRef idx="0">
            <a:schemeClr val="accent3"/>
          </a:effectRef>
          <a:fontRef idx="minor">
            <a:schemeClr val="tx1"/>
          </a:fontRef>
        </p:style>
      </p:cxnSp>
      <p:sp>
        <p:nvSpPr>
          <p:cNvPr id="132" name="TextBox 131">
            <a:extLst>
              <a:ext uri="{FF2B5EF4-FFF2-40B4-BE49-F238E27FC236}">
                <a16:creationId xmlns:a16="http://schemas.microsoft.com/office/drawing/2014/main" id="{A6AA6917-3091-475C-A64F-81E8F609DC4F}"/>
              </a:ext>
            </a:extLst>
          </p:cNvPr>
          <p:cNvSpPr txBox="1"/>
          <p:nvPr/>
        </p:nvSpPr>
        <p:spPr>
          <a:xfrm>
            <a:off x="945533" y="4997198"/>
            <a:ext cx="10300934" cy="1754326"/>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 Words:</a:t>
            </a:r>
          </a:p>
          <a:p>
            <a:r>
              <a:rPr lang="en-US" sz="1200" dirty="0">
                <a:latin typeface="Verdana" panose="020B0604030504040204" pitchFamily="34" charset="0"/>
                <a:ea typeface="Verdana" panose="020B0604030504040204" pitchFamily="34" charset="0"/>
                <a:cs typeface="Verdana" panose="020B0604030504040204" pitchFamily="34" charset="0"/>
              </a:rPr>
              <a:t>Requests are received in the initial “Open” status.  A user clicks the “Start Review” transition button to move to the “In Review” status.  In the “In Review” status a user clicks the “Start Progress” button to move to the “In Progress” status.  In the “In Progress” status, a user clicks the “Request Approval” button to move to the “Awaiting Approval” status.  In the “Awaiting Approval” status, a user clicks the “Pass” button and the issue transitions to the final “Closed” status.  Alternatively, a user clicks the “Fail” button to move the issue back to the “Open” status.  At any time in the workflow, a user can click the “On Hold” button to move to the “On Hold” status, the “Info Needed” button to move to the “Info Needed” status, or the “Close” button to move to the final “Closed” status.  In the “On Hold” status or the “Info Needed” status a user clicks “Start Progress” to move to the “In Progress” status.  * = global transitions (Not all shown.)</a:t>
            </a:r>
          </a:p>
        </p:txBody>
      </p:sp>
      <p:sp>
        <p:nvSpPr>
          <p:cNvPr id="43" name="TextBox 42">
            <a:extLst>
              <a:ext uri="{FF2B5EF4-FFF2-40B4-BE49-F238E27FC236}">
                <a16:creationId xmlns:a16="http://schemas.microsoft.com/office/drawing/2014/main" id="{03BEFE68-69D0-40A6-90AF-8C990DCFAACC}"/>
              </a:ext>
            </a:extLst>
          </p:cNvPr>
          <p:cNvSpPr txBox="1"/>
          <p:nvPr/>
        </p:nvSpPr>
        <p:spPr>
          <a:xfrm>
            <a:off x="1897794" y="3080320"/>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Review</a:t>
            </a:r>
          </a:p>
        </p:txBody>
      </p:sp>
      <p:cxnSp>
        <p:nvCxnSpPr>
          <p:cNvPr id="69" name="Elbow Connector 22">
            <a:extLst>
              <a:ext uri="{FF2B5EF4-FFF2-40B4-BE49-F238E27FC236}">
                <a16:creationId xmlns:a16="http://schemas.microsoft.com/office/drawing/2014/main" id="{712E9E8E-049B-43ED-AEFA-8E1569FC9E4C}"/>
              </a:ext>
            </a:extLst>
          </p:cNvPr>
          <p:cNvCxnSpPr>
            <a:cxnSpLocks/>
            <a:endCxn id="43" idx="1"/>
          </p:cNvCxnSpPr>
          <p:nvPr/>
        </p:nvCxnSpPr>
        <p:spPr>
          <a:xfrm rot="16200000" flipH="1">
            <a:off x="1389394" y="2702724"/>
            <a:ext cx="434217" cy="582584"/>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0" name="Elbow Connector 22">
            <a:extLst>
              <a:ext uri="{FF2B5EF4-FFF2-40B4-BE49-F238E27FC236}">
                <a16:creationId xmlns:a16="http://schemas.microsoft.com/office/drawing/2014/main" id="{A031DEDC-632C-4275-98AD-5B92231307B0}"/>
              </a:ext>
            </a:extLst>
          </p:cNvPr>
          <p:cNvCxnSpPr>
            <a:cxnSpLocks/>
            <a:stCxn id="73" idx="0"/>
          </p:cNvCxnSpPr>
          <p:nvPr/>
        </p:nvCxnSpPr>
        <p:spPr>
          <a:xfrm rot="5400000" flipH="1" flipV="1">
            <a:off x="7767160" y="2653542"/>
            <a:ext cx="463407" cy="402360"/>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1" name="Elbow Connector 22">
            <a:extLst>
              <a:ext uri="{FF2B5EF4-FFF2-40B4-BE49-F238E27FC236}">
                <a16:creationId xmlns:a16="http://schemas.microsoft.com/office/drawing/2014/main" id="{CE1A2C67-EAB3-4A68-857A-F6287184EF34}"/>
              </a:ext>
            </a:extLst>
          </p:cNvPr>
          <p:cNvCxnSpPr>
            <a:cxnSpLocks/>
            <a:stCxn id="72" idx="0"/>
            <a:endCxn id="85" idx="1"/>
          </p:cNvCxnSpPr>
          <p:nvPr/>
        </p:nvCxnSpPr>
        <p:spPr>
          <a:xfrm rot="5400000" flipH="1" flipV="1">
            <a:off x="3932099" y="2705275"/>
            <a:ext cx="464149" cy="298153"/>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72" name="TextBox 71">
            <a:extLst>
              <a:ext uri="{FF2B5EF4-FFF2-40B4-BE49-F238E27FC236}">
                <a16:creationId xmlns:a16="http://schemas.microsoft.com/office/drawing/2014/main" id="{2A1C17E8-DD64-4D0E-B7BB-CCF25CF51B7D}"/>
              </a:ext>
            </a:extLst>
          </p:cNvPr>
          <p:cNvSpPr txBox="1"/>
          <p:nvPr/>
        </p:nvSpPr>
        <p:spPr>
          <a:xfrm>
            <a:off x="3466457" y="3086425"/>
            <a:ext cx="1097280" cy="265176"/>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Progress</a:t>
            </a:r>
          </a:p>
        </p:txBody>
      </p:sp>
      <p:sp>
        <p:nvSpPr>
          <p:cNvPr id="73" name="TextBox 72">
            <a:extLst>
              <a:ext uri="{FF2B5EF4-FFF2-40B4-BE49-F238E27FC236}">
                <a16:creationId xmlns:a16="http://schemas.microsoft.com/office/drawing/2014/main" id="{388E89CE-1C14-4D8A-82A3-02B87A0801F8}"/>
              </a:ext>
            </a:extLst>
          </p:cNvPr>
          <p:cNvSpPr txBox="1"/>
          <p:nvPr/>
        </p:nvSpPr>
        <p:spPr>
          <a:xfrm>
            <a:off x="7249043" y="3086425"/>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Pass</a:t>
            </a:r>
          </a:p>
        </p:txBody>
      </p:sp>
      <p:cxnSp>
        <p:nvCxnSpPr>
          <p:cNvPr id="74" name="Elbow Connector 22">
            <a:extLst>
              <a:ext uri="{FF2B5EF4-FFF2-40B4-BE49-F238E27FC236}">
                <a16:creationId xmlns:a16="http://schemas.microsoft.com/office/drawing/2014/main" id="{6889E03E-1A40-4565-801F-A0636773D0A2}"/>
              </a:ext>
            </a:extLst>
          </p:cNvPr>
          <p:cNvCxnSpPr>
            <a:cxnSpLocks/>
            <a:endCxn id="72" idx="1"/>
          </p:cNvCxnSpPr>
          <p:nvPr/>
        </p:nvCxnSpPr>
        <p:spPr>
          <a:xfrm rot="16200000" flipH="1">
            <a:off x="3071511" y="2824067"/>
            <a:ext cx="440046" cy="349846"/>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6" name="Elbow Connector 22">
            <a:extLst>
              <a:ext uri="{FF2B5EF4-FFF2-40B4-BE49-F238E27FC236}">
                <a16:creationId xmlns:a16="http://schemas.microsoft.com/office/drawing/2014/main" id="{F9536A98-3C52-4583-A87F-DAAFED1E5F91}"/>
              </a:ext>
            </a:extLst>
          </p:cNvPr>
          <p:cNvCxnSpPr>
            <a:cxnSpLocks/>
            <a:endCxn id="73" idx="1"/>
          </p:cNvCxnSpPr>
          <p:nvPr/>
        </p:nvCxnSpPr>
        <p:spPr>
          <a:xfrm rot="16200000" flipH="1">
            <a:off x="6745439" y="2713625"/>
            <a:ext cx="440323" cy="566885"/>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7" name="Elbow Connector 22">
            <a:extLst>
              <a:ext uri="{FF2B5EF4-FFF2-40B4-BE49-F238E27FC236}">
                <a16:creationId xmlns:a16="http://schemas.microsoft.com/office/drawing/2014/main" id="{FC9D3C9D-3FC0-406F-B3C2-E4C06BA4E602}"/>
              </a:ext>
            </a:extLst>
          </p:cNvPr>
          <p:cNvCxnSpPr>
            <a:cxnSpLocks/>
            <a:stCxn id="43" idx="0"/>
            <a:endCxn id="78" idx="1"/>
          </p:cNvCxnSpPr>
          <p:nvPr/>
        </p:nvCxnSpPr>
        <p:spPr>
          <a:xfrm rot="5400000" flipH="1" flipV="1">
            <a:off x="2303547" y="2767967"/>
            <a:ext cx="455241" cy="169466"/>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82" name="TextBox 81">
            <a:extLst>
              <a:ext uri="{FF2B5EF4-FFF2-40B4-BE49-F238E27FC236}">
                <a16:creationId xmlns:a16="http://schemas.microsoft.com/office/drawing/2014/main" id="{A38C8434-2B84-4039-A06D-B36633EA3E7C}"/>
              </a:ext>
            </a:extLst>
          </p:cNvPr>
          <p:cNvSpPr txBox="1"/>
          <p:nvPr/>
        </p:nvSpPr>
        <p:spPr>
          <a:xfrm>
            <a:off x="10240222" y="3400868"/>
            <a:ext cx="109728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Info Needed</a:t>
            </a:r>
          </a:p>
        </p:txBody>
      </p:sp>
      <p:sp>
        <p:nvSpPr>
          <p:cNvPr id="84" name="TextBox 83">
            <a:extLst>
              <a:ext uri="{FF2B5EF4-FFF2-40B4-BE49-F238E27FC236}">
                <a16:creationId xmlns:a16="http://schemas.microsoft.com/office/drawing/2014/main" id="{B77568B3-E2EA-4AB3-9BB6-DCF23CB48968}"/>
              </a:ext>
            </a:extLst>
          </p:cNvPr>
          <p:cNvSpPr txBox="1"/>
          <p:nvPr/>
        </p:nvSpPr>
        <p:spPr>
          <a:xfrm>
            <a:off x="10240222" y="2469129"/>
            <a:ext cx="109728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On Hold</a:t>
            </a:r>
          </a:p>
        </p:txBody>
      </p:sp>
      <p:sp>
        <p:nvSpPr>
          <p:cNvPr id="86" name="TextBox 85">
            <a:extLst>
              <a:ext uri="{FF2B5EF4-FFF2-40B4-BE49-F238E27FC236}">
                <a16:creationId xmlns:a16="http://schemas.microsoft.com/office/drawing/2014/main" id="{31C7443A-15BF-4E6B-AC8A-EE2077C97CF2}"/>
              </a:ext>
            </a:extLst>
          </p:cNvPr>
          <p:cNvSpPr txBox="1"/>
          <p:nvPr/>
        </p:nvSpPr>
        <p:spPr>
          <a:xfrm>
            <a:off x="5130212" y="3086425"/>
            <a:ext cx="1188720" cy="265176"/>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Request Approval</a:t>
            </a:r>
          </a:p>
        </p:txBody>
      </p:sp>
      <p:cxnSp>
        <p:nvCxnSpPr>
          <p:cNvPr id="87" name="Elbow Connector 22">
            <a:extLst>
              <a:ext uri="{FF2B5EF4-FFF2-40B4-BE49-F238E27FC236}">
                <a16:creationId xmlns:a16="http://schemas.microsoft.com/office/drawing/2014/main" id="{B35570A5-01E2-4DDE-A5D7-953BF4B948B5}"/>
              </a:ext>
            </a:extLst>
          </p:cNvPr>
          <p:cNvCxnSpPr>
            <a:cxnSpLocks/>
            <a:stCxn id="85" idx="2"/>
            <a:endCxn id="86" idx="1"/>
          </p:cNvCxnSpPr>
          <p:nvPr/>
        </p:nvCxnSpPr>
        <p:spPr>
          <a:xfrm rot="16200000" flipH="1">
            <a:off x="4778701" y="2867501"/>
            <a:ext cx="442849" cy="260173"/>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88" name="Elbow Connector 22">
            <a:extLst>
              <a:ext uri="{FF2B5EF4-FFF2-40B4-BE49-F238E27FC236}">
                <a16:creationId xmlns:a16="http://schemas.microsoft.com/office/drawing/2014/main" id="{C0A97520-2798-4E86-B083-8B1B8CBD80A4}"/>
              </a:ext>
            </a:extLst>
          </p:cNvPr>
          <p:cNvCxnSpPr>
            <a:cxnSpLocks/>
            <a:stCxn id="86" idx="0"/>
            <a:endCxn id="83" idx="1"/>
          </p:cNvCxnSpPr>
          <p:nvPr/>
        </p:nvCxnSpPr>
        <p:spPr>
          <a:xfrm rot="5400000" flipH="1" flipV="1">
            <a:off x="5622391" y="2725200"/>
            <a:ext cx="463406" cy="259045"/>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92" name="TextBox 91">
            <a:extLst>
              <a:ext uri="{FF2B5EF4-FFF2-40B4-BE49-F238E27FC236}">
                <a16:creationId xmlns:a16="http://schemas.microsoft.com/office/drawing/2014/main" id="{29B303CD-0ADD-478A-B6B1-68220FAFC9E1}"/>
              </a:ext>
            </a:extLst>
          </p:cNvPr>
          <p:cNvSpPr txBox="1"/>
          <p:nvPr/>
        </p:nvSpPr>
        <p:spPr>
          <a:xfrm>
            <a:off x="10242800" y="2895489"/>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Progress</a:t>
            </a:r>
          </a:p>
        </p:txBody>
      </p:sp>
      <p:sp>
        <p:nvSpPr>
          <p:cNvPr id="93" name="TextBox 92">
            <a:extLst>
              <a:ext uri="{FF2B5EF4-FFF2-40B4-BE49-F238E27FC236}">
                <a16:creationId xmlns:a16="http://schemas.microsoft.com/office/drawing/2014/main" id="{973517D6-7B10-43EA-9AEF-10F852F27E69}"/>
              </a:ext>
            </a:extLst>
          </p:cNvPr>
          <p:cNvSpPr txBox="1"/>
          <p:nvPr/>
        </p:nvSpPr>
        <p:spPr>
          <a:xfrm>
            <a:off x="1897794" y="3925131"/>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On Hold*</a:t>
            </a:r>
          </a:p>
        </p:txBody>
      </p:sp>
      <p:sp>
        <p:nvSpPr>
          <p:cNvPr id="94" name="TextBox 93">
            <a:extLst>
              <a:ext uri="{FF2B5EF4-FFF2-40B4-BE49-F238E27FC236}">
                <a16:creationId xmlns:a16="http://schemas.microsoft.com/office/drawing/2014/main" id="{4BF58FF1-2471-4B9E-918C-7C44E9B093F2}"/>
              </a:ext>
            </a:extLst>
          </p:cNvPr>
          <p:cNvSpPr txBox="1"/>
          <p:nvPr/>
        </p:nvSpPr>
        <p:spPr>
          <a:xfrm>
            <a:off x="1897794" y="4351628"/>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Close*</a:t>
            </a:r>
          </a:p>
        </p:txBody>
      </p:sp>
      <p:sp>
        <p:nvSpPr>
          <p:cNvPr id="105" name="TextBox 104">
            <a:extLst>
              <a:ext uri="{FF2B5EF4-FFF2-40B4-BE49-F238E27FC236}">
                <a16:creationId xmlns:a16="http://schemas.microsoft.com/office/drawing/2014/main" id="{C174F6D4-10D5-4EA1-A7D6-794787CEBD48}"/>
              </a:ext>
            </a:extLst>
          </p:cNvPr>
          <p:cNvSpPr txBox="1"/>
          <p:nvPr/>
        </p:nvSpPr>
        <p:spPr>
          <a:xfrm>
            <a:off x="7249043" y="3500676"/>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Fail</a:t>
            </a:r>
          </a:p>
        </p:txBody>
      </p:sp>
      <p:sp>
        <p:nvSpPr>
          <p:cNvPr id="106" name="TextBox 105">
            <a:extLst>
              <a:ext uri="{FF2B5EF4-FFF2-40B4-BE49-F238E27FC236}">
                <a16:creationId xmlns:a16="http://schemas.microsoft.com/office/drawing/2014/main" id="{007059FB-77C1-4C6C-A3D5-0AB036B5A897}"/>
              </a:ext>
            </a:extLst>
          </p:cNvPr>
          <p:cNvSpPr txBox="1"/>
          <p:nvPr/>
        </p:nvSpPr>
        <p:spPr>
          <a:xfrm>
            <a:off x="8975444" y="3088207"/>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Reopen</a:t>
            </a:r>
          </a:p>
        </p:txBody>
      </p:sp>
      <p:cxnSp>
        <p:nvCxnSpPr>
          <p:cNvPr id="110" name="Elbow Connector 38">
            <a:extLst>
              <a:ext uri="{FF2B5EF4-FFF2-40B4-BE49-F238E27FC236}">
                <a16:creationId xmlns:a16="http://schemas.microsoft.com/office/drawing/2014/main" id="{1B0F115E-B55A-4938-BCB4-9DF5F6B00118}"/>
              </a:ext>
            </a:extLst>
          </p:cNvPr>
          <p:cNvCxnSpPr>
            <a:cxnSpLocks/>
            <a:stCxn id="106" idx="3"/>
            <a:endCxn id="81" idx="0"/>
          </p:cNvCxnSpPr>
          <p:nvPr/>
        </p:nvCxnSpPr>
        <p:spPr>
          <a:xfrm flipH="1" flipV="1">
            <a:off x="1502322" y="2469131"/>
            <a:ext cx="8570402" cy="749881"/>
          </a:xfrm>
          <a:prstGeom prst="bentConnector4">
            <a:avLst>
              <a:gd name="adj1" fmla="val -1111"/>
              <a:gd name="adj2" fmla="val 130485"/>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111" name="Elbow Connector 22">
            <a:extLst>
              <a:ext uri="{FF2B5EF4-FFF2-40B4-BE49-F238E27FC236}">
                <a16:creationId xmlns:a16="http://schemas.microsoft.com/office/drawing/2014/main" id="{687369D8-F31B-47B0-A822-098936D83AEC}"/>
              </a:ext>
            </a:extLst>
          </p:cNvPr>
          <p:cNvCxnSpPr>
            <a:cxnSpLocks/>
            <a:stCxn id="79" idx="2"/>
            <a:endCxn id="106" idx="1"/>
          </p:cNvCxnSpPr>
          <p:nvPr/>
        </p:nvCxnSpPr>
        <p:spPr>
          <a:xfrm rot="16200000" flipH="1">
            <a:off x="8663941" y="2907509"/>
            <a:ext cx="442106" cy="180899"/>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12" name="Elbow Connector 22">
            <a:extLst>
              <a:ext uri="{FF2B5EF4-FFF2-40B4-BE49-F238E27FC236}">
                <a16:creationId xmlns:a16="http://schemas.microsoft.com/office/drawing/2014/main" id="{7D78B4CD-35E0-4088-B1C9-44ADA02A6A28}"/>
              </a:ext>
            </a:extLst>
          </p:cNvPr>
          <p:cNvCxnSpPr>
            <a:cxnSpLocks/>
            <a:stCxn id="92" idx="3"/>
            <a:endCxn id="85" idx="0"/>
          </p:cNvCxnSpPr>
          <p:nvPr/>
        </p:nvCxnSpPr>
        <p:spPr>
          <a:xfrm flipH="1" flipV="1">
            <a:off x="4870039" y="2468387"/>
            <a:ext cx="6470041" cy="557907"/>
          </a:xfrm>
          <a:prstGeom prst="bentConnector4">
            <a:avLst>
              <a:gd name="adj1" fmla="val -3533"/>
              <a:gd name="adj2" fmla="val 140975"/>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14" name="Elbow Connector 22">
            <a:extLst>
              <a:ext uri="{FF2B5EF4-FFF2-40B4-BE49-F238E27FC236}">
                <a16:creationId xmlns:a16="http://schemas.microsoft.com/office/drawing/2014/main" id="{96BE4971-B018-4CBD-9CB7-E28B9EA566D3}"/>
              </a:ext>
            </a:extLst>
          </p:cNvPr>
          <p:cNvCxnSpPr>
            <a:cxnSpLocks/>
            <a:stCxn id="91" idx="3"/>
            <a:endCxn id="85" idx="0"/>
          </p:cNvCxnSpPr>
          <p:nvPr/>
        </p:nvCxnSpPr>
        <p:spPr>
          <a:xfrm flipH="1" flipV="1">
            <a:off x="4870039" y="2468387"/>
            <a:ext cx="6464947" cy="1504970"/>
          </a:xfrm>
          <a:prstGeom prst="bentConnector4">
            <a:avLst>
              <a:gd name="adj1" fmla="val -3536"/>
              <a:gd name="adj2" fmla="val 11519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34" name="Straight Connector 33">
            <a:extLst>
              <a:ext uri="{FF2B5EF4-FFF2-40B4-BE49-F238E27FC236}">
                <a16:creationId xmlns:a16="http://schemas.microsoft.com/office/drawing/2014/main" id="{23C385FF-1AA5-4798-A7DD-03C540FDDF2F}"/>
              </a:ext>
            </a:extLst>
          </p:cNvPr>
          <p:cNvCxnSpPr>
            <a:cxnSpLocks/>
            <a:stCxn id="84" idx="2"/>
            <a:endCxn id="92" idx="0"/>
          </p:cNvCxnSpPr>
          <p:nvPr/>
        </p:nvCxnSpPr>
        <p:spPr>
          <a:xfrm>
            <a:off x="10788862" y="2776906"/>
            <a:ext cx="2578" cy="118583"/>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117" name="Straight Connector 116">
            <a:extLst>
              <a:ext uri="{FF2B5EF4-FFF2-40B4-BE49-F238E27FC236}">
                <a16:creationId xmlns:a16="http://schemas.microsoft.com/office/drawing/2014/main" id="{F83B7B16-E516-42E4-958C-63785A6FD974}"/>
              </a:ext>
            </a:extLst>
          </p:cNvPr>
          <p:cNvCxnSpPr>
            <a:cxnSpLocks/>
            <a:stCxn id="82" idx="2"/>
            <a:endCxn id="91" idx="0"/>
          </p:cNvCxnSpPr>
          <p:nvPr/>
        </p:nvCxnSpPr>
        <p:spPr>
          <a:xfrm flipH="1">
            <a:off x="10786346" y="3708645"/>
            <a:ext cx="2516" cy="133907"/>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118" name="Elbow Connector 38">
            <a:extLst>
              <a:ext uri="{FF2B5EF4-FFF2-40B4-BE49-F238E27FC236}">
                <a16:creationId xmlns:a16="http://schemas.microsoft.com/office/drawing/2014/main" id="{5FD92783-14D3-45E9-8FC3-BA423A7A6575}"/>
              </a:ext>
            </a:extLst>
          </p:cNvPr>
          <p:cNvCxnSpPr>
            <a:cxnSpLocks/>
            <a:stCxn id="94" idx="3"/>
            <a:endCxn id="79" idx="3"/>
          </p:cNvCxnSpPr>
          <p:nvPr/>
        </p:nvCxnSpPr>
        <p:spPr>
          <a:xfrm flipV="1">
            <a:off x="2995074" y="2623018"/>
            <a:ext cx="6356260" cy="1859415"/>
          </a:xfrm>
          <a:prstGeom prst="bentConnector3">
            <a:avLst>
              <a:gd name="adj1" fmla="val 103596"/>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sp>
        <p:nvSpPr>
          <p:cNvPr id="78" name="TextBox 77">
            <a:extLst>
              <a:ext uri="{FF2B5EF4-FFF2-40B4-BE49-F238E27FC236}">
                <a16:creationId xmlns:a16="http://schemas.microsoft.com/office/drawing/2014/main" id="{E1BC5695-E6BF-4F89-9D27-934299B6F98F}"/>
              </a:ext>
            </a:extLst>
          </p:cNvPr>
          <p:cNvSpPr txBox="1"/>
          <p:nvPr/>
        </p:nvSpPr>
        <p:spPr>
          <a:xfrm>
            <a:off x="2615900"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In Review</a:t>
            </a:r>
          </a:p>
        </p:txBody>
      </p:sp>
      <p:sp>
        <p:nvSpPr>
          <p:cNvPr id="79" name="TextBox 78">
            <a:extLst>
              <a:ext uri="{FF2B5EF4-FFF2-40B4-BE49-F238E27FC236}">
                <a16:creationId xmlns:a16="http://schemas.microsoft.com/office/drawing/2014/main" id="{6E1DF52F-8DE0-4C48-90B0-B3E4D6D6858F}"/>
              </a:ext>
            </a:extLst>
          </p:cNvPr>
          <p:cNvSpPr txBox="1"/>
          <p:nvPr/>
        </p:nvSpPr>
        <p:spPr>
          <a:xfrm>
            <a:off x="8237756" y="2469129"/>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Closed</a:t>
            </a:r>
          </a:p>
        </p:txBody>
      </p:sp>
      <p:sp>
        <p:nvSpPr>
          <p:cNvPr id="81" name="TextBox 80">
            <a:extLst>
              <a:ext uri="{FF2B5EF4-FFF2-40B4-BE49-F238E27FC236}">
                <a16:creationId xmlns:a16="http://schemas.microsoft.com/office/drawing/2014/main" id="{A392B936-2A51-4A30-99E9-FAC19417FE7C}"/>
              </a:ext>
            </a:extLst>
          </p:cNvPr>
          <p:cNvSpPr txBox="1"/>
          <p:nvPr/>
        </p:nvSpPr>
        <p:spPr>
          <a:xfrm>
            <a:off x="945533" y="2469131"/>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Open</a:t>
            </a:r>
          </a:p>
        </p:txBody>
      </p:sp>
      <p:sp>
        <p:nvSpPr>
          <p:cNvPr id="83" name="TextBox 82">
            <a:extLst>
              <a:ext uri="{FF2B5EF4-FFF2-40B4-BE49-F238E27FC236}">
                <a16:creationId xmlns:a16="http://schemas.microsoft.com/office/drawing/2014/main" id="{DD2A8892-41D6-4FE6-A56B-9D84F3777F4E}"/>
              </a:ext>
            </a:extLst>
          </p:cNvPr>
          <p:cNvSpPr txBox="1"/>
          <p:nvPr/>
        </p:nvSpPr>
        <p:spPr>
          <a:xfrm>
            <a:off x="5983617" y="2469130"/>
            <a:ext cx="1554480"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Awaiting Approval</a:t>
            </a:r>
          </a:p>
        </p:txBody>
      </p:sp>
      <p:sp>
        <p:nvSpPr>
          <p:cNvPr id="85" name="TextBox 84">
            <a:extLst>
              <a:ext uri="{FF2B5EF4-FFF2-40B4-BE49-F238E27FC236}">
                <a16:creationId xmlns:a16="http://schemas.microsoft.com/office/drawing/2014/main" id="{97BE7697-34C5-45F4-BE75-58761CC40259}"/>
              </a:ext>
            </a:extLst>
          </p:cNvPr>
          <p:cNvSpPr txBox="1"/>
          <p:nvPr/>
        </p:nvSpPr>
        <p:spPr>
          <a:xfrm>
            <a:off x="4313250" y="2468387"/>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In Progress</a:t>
            </a:r>
          </a:p>
        </p:txBody>
      </p:sp>
      <p:sp>
        <p:nvSpPr>
          <p:cNvPr id="160" name="TextBox 159">
            <a:extLst>
              <a:ext uri="{FF2B5EF4-FFF2-40B4-BE49-F238E27FC236}">
                <a16:creationId xmlns:a16="http://schemas.microsoft.com/office/drawing/2014/main" id="{64E223DB-DFFB-4C5C-B42E-5D203A773E34}"/>
              </a:ext>
            </a:extLst>
          </p:cNvPr>
          <p:cNvSpPr txBox="1"/>
          <p:nvPr/>
        </p:nvSpPr>
        <p:spPr>
          <a:xfrm>
            <a:off x="1895680" y="3510704"/>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Info Needed*</a:t>
            </a:r>
          </a:p>
        </p:txBody>
      </p:sp>
      <p:sp>
        <p:nvSpPr>
          <p:cNvPr id="91" name="TextBox 90">
            <a:extLst>
              <a:ext uri="{FF2B5EF4-FFF2-40B4-BE49-F238E27FC236}">
                <a16:creationId xmlns:a16="http://schemas.microsoft.com/office/drawing/2014/main" id="{6287D890-F00B-48D4-A282-321BFEB90188}"/>
              </a:ext>
            </a:extLst>
          </p:cNvPr>
          <p:cNvSpPr txBox="1"/>
          <p:nvPr/>
        </p:nvSpPr>
        <p:spPr>
          <a:xfrm>
            <a:off x="10237706" y="3842552"/>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Progress</a:t>
            </a:r>
          </a:p>
        </p:txBody>
      </p:sp>
    </p:spTree>
    <p:extLst>
      <p:ext uri="{BB962C8B-B14F-4D97-AF65-F5344CB8AC3E}">
        <p14:creationId xmlns:p14="http://schemas.microsoft.com/office/powerpoint/2010/main" val="2116403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Transition Behaviors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graphicFrame>
        <p:nvGraphicFramePr>
          <p:cNvPr id="9" name="Table 8">
            <a:extLst>
              <a:ext uri="{FF2B5EF4-FFF2-40B4-BE49-F238E27FC236}">
                <a16:creationId xmlns:a16="http://schemas.microsoft.com/office/drawing/2014/main" id="{D36836F7-FB6C-4FEE-B915-DE665457F406}"/>
              </a:ext>
            </a:extLst>
          </p:cNvPr>
          <p:cNvGraphicFramePr>
            <a:graphicFrameLocks noGrp="1"/>
          </p:cNvGraphicFramePr>
          <p:nvPr>
            <p:extLst>
              <p:ext uri="{D42A27DB-BD31-4B8C-83A1-F6EECF244321}">
                <p14:modId xmlns:p14="http://schemas.microsoft.com/office/powerpoint/2010/main" val="239953352"/>
              </p:ext>
            </p:extLst>
          </p:nvPr>
        </p:nvGraphicFramePr>
        <p:xfrm>
          <a:off x="937212" y="1690688"/>
          <a:ext cx="8127999" cy="4947920"/>
        </p:xfrm>
        <a:graphic>
          <a:graphicData uri="http://schemas.openxmlformats.org/drawingml/2006/table">
            <a:tbl>
              <a:tblPr firstRow="1" bandRow="1">
                <a:tableStyleId>{C083E6E3-FA7D-4D7B-A595-EF9225AFEA82}</a:tableStyleId>
              </a:tblPr>
              <a:tblGrid>
                <a:gridCol w="1253538">
                  <a:extLst>
                    <a:ext uri="{9D8B030D-6E8A-4147-A177-3AD203B41FA5}">
                      <a16:colId xmlns:a16="http://schemas.microsoft.com/office/drawing/2014/main" val="3634814718"/>
                    </a:ext>
                  </a:extLst>
                </a:gridCol>
                <a:gridCol w="2809875">
                  <a:extLst>
                    <a:ext uri="{9D8B030D-6E8A-4147-A177-3AD203B41FA5}">
                      <a16:colId xmlns:a16="http://schemas.microsoft.com/office/drawing/2014/main" val="773785180"/>
                    </a:ext>
                  </a:extLst>
                </a:gridCol>
                <a:gridCol w="4064586">
                  <a:extLst>
                    <a:ext uri="{9D8B030D-6E8A-4147-A177-3AD203B41FA5}">
                      <a16:colId xmlns:a16="http://schemas.microsoft.com/office/drawing/2014/main" val="860140075"/>
                    </a:ext>
                  </a:extLst>
                </a:gridCol>
              </a:tblGrid>
              <a:tr h="370840">
                <a:tc>
                  <a:txBody>
                    <a:bodyPr/>
                    <a:lstStyle/>
                    <a:p>
                      <a:r>
                        <a:rPr lang="en-US" dirty="0"/>
                        <a:t>Status</a:t>
                      </a:r>
                    </a:p>
                  </a:txBody>
                  <a:tcPr/>
                </a:tc>
                <a:tc>
                  <a:txBody>
                    <a:bodyPr/>
                    <a:lstStyle/>
                    <a:p>
                      <a:r>
                        <a:rPr lang="en-US" dirty="0"/>
                        <a:t>Transition &gt; Destination</a:t>
                      </a:r>
                    </a:p>
                  </a:txBody>
                  <a:tcPr/>
                </a:tc>
                <a:tc>
                  <a:txBody>
                    <a:bodyPr/>
                    <a:lstStyle/>
                    <a:p>
                      <a:r>
                        <a:rPr lang="en-US" dirty="0"/>
                        <a:t>Behaviors</a:t>
                      </a:r>
                    </a:p>
                  </a:txBody>
                  <a:tcPr/>
                </a:tc>
                <a:extLst>
                  <a:ext uri="{0D108BD9-81ED-4DB2-BD59-A6C34878D82A}">
                    <a16:rowId xmlns:a16="http://schemas.microsoft.com/office/drawing/2014/main" val="3523199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p>
                  </a:txBody>
                  <a:tcPr/>
                </a:tc>
                <a:tc>
                  <a:txBody>
                    <a:bodyPr/>
                    <a:lstStyle/>
                    <a:p>
                      <a:r>
                        <a:rPr lang="en-US" dirty="0"/>
                        <a:t>Close &gt; Closed</a:t>
                      </a:r>
                    </a:p>
                  </a:txBody>
                  <a:tcPr/>
                </a:tc>
                <a:tc>
                  <a:txBody>
                    <a:bodyPr/>
                    <a:lstStyle/>
                    <a:p>
                      <a:pPr marL="285750" indent="-285750">
                        <a:buFont typeface="Arial" panose="020B0604020202020204" pitchFamily="34" charset="0"/>
                        <a:buChar char="•"/>
                      </a:pPr>
                      <a:r>
                        <a:rPr lang="en-US" b="1" dirty="0"/>
                        <a:t>Screen: </a:t>
                      </a:r>
                      <a:r>
                        <a:rPr lang="en-US" dirty="0"/>
                        <a:t>Resolve Issue</a:t>
                      </a:r>
                      <a:endParaRPr lang="en-US" sz="1800" b="0"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800" b="1" i="0" kern="1200" dirty="0">
                          <a:solidFill>
                            <a:schemeClr val="tx1"/>
                          </a:solidFill>
                          <a:effectLst/>
                          <a:latin typeface="+mn-lt"/>
                          <a:ea typeface="+mn-ea"/>
                          <a:cs typeface="+mn-cs"/>
                        </a:rPr>
                        <a:t>Post Function: </a:t>
                      </a:r>
                      <a:r>
                        <a:rPr lang="en-US" sz="1800" b="0" i="0" kern="1200" dirty="0">
                          <a:solidFill>
                            <a:schemeClr val="tx1"/>
                          </a:solidFill>
                          <a:effectLst/>
                          <a:latin typeface="+mn-lt"/>
                          <a:ea typeface="+mn-ea"/>
                          <a:cs typeface="+mn-cs"/>
                        </a:rPr>
                        <a:t>Fire a Issue Closed event that can be processed by the listeners.</a:t>
                      </a:r>
                      <a:endParaRPr lang="en-US" dirty="0"/>
                    </a:p>
                  </a:txBody>
                  <a:tcPr/>
                </a:tc>
                <a:extLst>
                  <a:ext uri="{0D108BD9-81ED-4DB2-BD59-A6C34878D82A}">
                    <a16:rowId xmlns:a16="http://schemas.microsoft.com/office/drawing/2014/main" val="3369398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p>
                  </a:txBody>
                  <a:tcPr/>
                </a:tc>
                <a:tc>
                  <a:txBody>
                    <a:bodyPr/>
                    <a:lstStyle/>
                    <a:p>
                      <a:r>
                        <a:rPr lang="en-US" dirty="0"/>
                        <a:t>Info Needed &gt; Info Needed</a:t>
                      </a:r>
                    </a:p>
                  </a:txBody>
                  <a:tcPr/>
                </a:tc>
                <a:tc>
                  <a:txBody>
                    <a:bodyPr/>
                    <a:lstStyle/>
                    <a:p>
                      <a:pPr marL="285750" indent="-285750">
                        <a:buFont typeface="Arial" panose="020B0604020202020204" pitchFamily="34" charset="0"/>
                        <a:buChar char="•"/>
                      </a:pPr>
                      <a:r>
                        <a:rPr lang="en-US" b="1" dirty="0"/>
                        <a:t>Screen: </a:t>
                      </a:r>
                      <a:r>
                        <a:rPr lang="en-US" dirty="0"/>
                        <a:t>Assignment</a:t>
                      </a:r>
                    </a:p>
                  </a:txBody>
                  <a:tcPr/>
                </a:tc>
                <a:extLst>
                  <a:ext uri="{0D108BD9-81ED-4DB2-BD59-A6C34878D82A}">
                    <a16:rowId xmlns:a16="http://schemas.microsoft.com/office/drawing/2014/main" val="28297893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a:t>
                      </a:r>
                    </a:p>
                  </a:txBody>
                  <a:tcPr/>
                </a:tc>
                <a:tc>
                  <a:txBody>
                    <a:bodyPr/>
                    <a:lstStyle/>
                    <a:p>
                      <a:r>
                        <a:rPr lang="en-US" dirty="0"/>
                        <a:t>Start Review &gt; In Review</a:t>
                      </a:r>
                    </a:p>
                  </a:txBody>
                  <a:tcPr/>
                </a:tc>
                <a:tc>
                  <a:txBody>
                    <a:bodyPr/>
                    <a:lstStyle/>
                    <a:p>
                      <a:pPr marL="285750" indent="-285750">
                        <a:buFont typeface="Arial" panose="020B0604020202020204" pitchFamily="34" charset="0"/>
                        <a:buChar char="•"/>
                      </a:pPr>
                      <a:r>
                        <a:rPr lang="en-US" b="1" dirty="0"/>
                        <a:t>Post Function: </a:t>
                      </a:r>
                      <a:r>
                        <a:rPr lang="en-US" dirty="0"/>
                        <a:t>Assign the issue to the current user. </a:t>
                      </a:r>
                    </a:p>
                  </a:txBody>
                  <a:tcPr/>
                </a:tc>
                <a:extLst>
                  <a:ext uri="{0D108BD9-81ED-4DB2-BD59-A6C34878D82A}">
                    <a16:rowId xmlns:a16="http://schemas.microsoft.com/office/drawing/2014/main" val="35863258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Progress</a:t>
                      </a:r>
                    </a:p>
                  </a:txBody>
                  <a:tcPr/>
                </a:tc>
                <a:tc>
                  <a:txBody>
                    <a:bodyPr/>
                    <a:lstStyle/>
                    <a:p>
                      <a:r>
                        <a:rPr lang="en-US" dirty="0"/>
                        <a:t>Request Approval &gt; Awaiting Approval</a:t>
                      </a:r>
                    </a:p>
                  </a:txBody>
                  <a:tcPr/>
                </a:tc>
                <a:tc>
                  <a:txBody>
                    <a:bodyPr/>
                    <a:lstStyle/>
                    <a:p>
                      <a:pPr marL="285750" indent="-285750">
                        <a:buFont typeface="Arial" panose="020B0604020202020204" pitchFamily="34" charset="0"/>
                        <a:buChar char="•"/>
                      </a:pPr>
                      <a:r>
                        <a:rPr lang="en-US" b="1" dirty="0"/>
                        <a:t>Screen:  </a:t>
                      </a:r>
                      <a:r>
                        <a:rPr lang="en-US" b="0" dirty="0"/>
                        <a:t>Assignment</a:t>
                      </a:r>
                    </a:p>
                  </a:txBody>
                  <a:tcPr/>
                </a:tc>
                <a:extLst>
                  <a:ext uri="{0D108BD9-81ED-4DB2-BD59-A6C34878D82A}">
                    <a16:rowId xmlns:a16="http://schemas.microsoft.com/office/drawing/2014/main" val="41913104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Closed</a:t>
                      </a:r>
                    </a:p>
                  </a:txBody>
                  <a:tcPr/>
                </a:tc>
                <a:tc>
                  <a:txBody>
                    <a:bodyPr/>
                    <a:lstStyle/>
                    <a:p>
                      <a:r>
                        <a:rPr lang="en-US" dirty="0"/>
                        <a:t>Reopen &gt; Open</a:t>
                      </a:r>
                    </a:p>
                  </a:txBody>
                  <a:tcPr/>
                </a:tc>
                <a:tc>
                  <a:txBody>
                    <a:bodyPr/>
                    <a:lstStyle/>
                    <a:p>
                      <a:pPr marL="285750" indent="-285750">
                        <a:buFont typeface="Arial" panose="020B0604020202020204" pitchFamily="34" charset="0"/>
                        <a:buChar char="•"/>
                      </a:pPr>
                      <a:r>
                        <a:rPr lang="en-US" sz="1800" b="1" i="0" kern="1200" dirty="0">
                          <a:solidFill>
                            <a:schemeClr val="tx1"/>
                          </a:solidFill>
                          <a:effectLst/>
                          <a:latin typeface="+mn-lt"/>
                          <a:ea typeface="+mn-ea"/>
                          <a:cs typeface="+mn-cs"/>
                        </a:rPr>
                        <a:t>Post Function: </a:t>
                      </a:r>
                      <a:r>
                        <a:rPr lang="en-US" sz="1800" b="0" i="0" kern="1200" dirty="0">
                          <a:solidFill>
                            <a:schemeClr val="tx1"/>
                          </a:solidFill>
                          <a:effectLst/>
                          <a:latin typeface="+mn-lt"/>
                          <a:ea typeface="+mn-ea"/>
                          <a:cs typeface="+mn-cs"/>
                        </a:rPr>
                        <a:t>The value of field Resolution will be cleared.</a:t>
                      </a:r>
                    </a:p>
                    <a:p>
                      <a:pPr marL="285750" indent="-285750">
                        <a:buFont typeface="Arial" panose="020B0604020202020204" pitchFamily="34" charset="0"/>
                        <a:buChar char="•"/>
                      </a:pPr>
                      <a:r>
                        <a:rPr lang="en-US" sz="1800" b="1" i="0" kern="1200" dirty="0">
                          <a:solidFill>
                            <a:schemeClr val="tx1"/>
                          </a:solidFill>
                          <a:effectLst/>
                          <a:latin typeface="+mn-lt"/>
                          <a:ea typeface="+mn-ea"/>
                          <a:cs typeface="+mn-cs"/>
                        </a:rPr>
                        <a:t>Post Function: </a:t>
                      </a:r>
                      <a:r>
                        <a:rPr lang="en-US" sz="1800" b="0" i="0" kern="1200" dirty="0">
                          <a:solidFill>
                            <a:schemeClr val="tx1"/>
                          </a:solidFill>
                          <a:effectLst/>
                          <a:latin typeface="+mn-lt"/>
                          <a:ea typeface="+mn-ea"/>
                          <a:cs typeface="+mn-cs"/>
                        </a:rPr>
                        <a:t>Fire a Issue Reopened event that can be processed by the listeners.</a:t>
                      </a:r>
                    </a:p>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2258182523"/>
                  </a:ext>
                </a:extLst>
              </a:tr>
            </a:tbl>
          </a:graphicData>
        </a:graphic>
      </p:graphicFrame>
      <p:pic>
        <p:nvPicPr>
          <p:cNvPr id="10" name="Picture 9" descr="A close up of an animal&#10;&#10;Description generated with high confidence">
            <a:extLst>
              <a:ext uri="{FF2B5EF4-FFF2-40B4-BE49-F238E27FC236}">
                <a16:creationId xmlns:a16="http://schemas.microsoft.com/office/drawing/2014/main" id="{380DD1DA-81D7-428D-9B86-ADE02D5DB37C}"/>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414710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Diagram Mode</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5" name="Picture 4" descr="A screenshot of a cell phone&#10;&#10;Description generated with very high confidence">
            <a:extLst>
              <a:ext uri="{FF2B5EF4-FFF2-40B4-BE49-F238E27FC236}">
                <a16:creationId xmlns:a16="http://schemas.microsoft.com/office/drawing/2014/main" id="{5A09750E-C706-4120-BEC5-16B9B59D5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625" y="1989364"/>
            <a:ext cx="6000750" cy="3771900"/>
          </a:xfrm>
          <a:prstGeom prst="rect">
            <a:avLst/>
          </a:prstGeom>
        </p:spPr>
      </p:pic>
    </p:spTree>
    <p:extLst>
      <p:ext uri="{BB962C8B-B14F-4D97-AF65-F5344CB8AC3E}">
        <p14:creationId xmlns:p14="http://schemas.microsoft.com/office/powerpoint/2010/main" val="361060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Text Mode</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5" name="Picture 4" descr="A screenshot of a social media post&#10;&#10;Description generated with very high confidence">
            <a:extLst>
              <a:ext uri="{FF2B5EF4-FFF2-40B4-BE49-F238E27FC236}">
                <a16:creationId xmlns:a16="http://schemas.microsoft.com/office/drawing/2014/main" id="{AF51ACF0-528D-42B0-919A-81360B5738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506" y="365125"/>
            <a:ext cx="6858000" cy="15663099"/>
          </a:xfrm>
          <a:prstGeom prst="rect">
            <a:avLst/>
          </a:prstGeom>
        </p:spPr>
      </p:pic>
    </p:spTree>
    <p:extLst>
      <p:ext uri="{BB962C8B-B14F-4D97-AF65-F5344CB8AC3E}">
        <p14:creationId xmlns:p14="http://schemas.microsoft.com/office/powerpoint/2010/main" val="336328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Narrative</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marL="0" indent="0">
              <a:buNone/>
            </a:pPr>
            <a:r>
              <a:rPr lang="en-US" sz="2400" i="1" dirty="0"/>
              <a:t>“We start off with a search for candidates and identify ideal clients we’d like to work with.  We acquire a lead through various lead generation methods.  We do company research prior to meeting with the candidate.  We book a meeting.  At the meeting, we use our “Fact Finding Template” and “Performance Checklist.”  After the meeting we develop a solution, plan, or resources for how the consultant can help the company.  For ongoing contracts, we’ll have weekly, quarterly, semi-annual, and annual meetings for their quarterly and long-term goals.”</a:t>
            </a:r>
            <a:endParaRPr lang="en-US" sz="2400" dirty="0"/>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1386278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Narrative Phases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Autofit/>
          </a:bodyPr>
          <a:lstStyle/>
          <a:p>
            <a:pPr marL="0" indent="0">
              <a:buNone/>
            </a:pPr>
            <a:r>
              <a:rPr lang="en-US" sz="1500" i="1" dirty="0"/>
              <a:t>“We start off with a search for candidates and identify ideal clients we’d like to work with.  We acquire a lead through various lead generation methods.”</a:t>
            </a:r>
          </a:p>
          <a:p>
            <a:r>
              <a:rPr lang="en-US" sz="1500" dirty="0"/>
              <a:t>Related statuses: Open</a:t>
            </a:r>
          </a:p>
          <a:p>
            <a:pPr lvl="1"/>
            <a:endParaRPr lang="en-US" sz="1500" dirty="0"/>
          </a:p>
          <a:p>
            <a:pPr marL="0" indent="0">
              <a:buNone/>
            </a:pPr>
            <a:r>
              <a:rPr lang="en-US" sz="1500" i="1" dirty="0"/>
              <a:t>“We do company research prior to meeting with the candidate.  We book a meeting.  At the meeting, we use our “Fact Finding Template” and “Performance Checklist.”” </a:t>
            </a:r>
          </a:p>
          <a:p>
            <a:r>
              <a:rPr lang="en-US" sz="1500" dirty="0"/>
              <a:t>Related statuses: Planning</a:t>
            </a:r>
          </a:p>
          <a:p>
            <a:pPr marL="0" indent="0">
              <a:buNone/>
            </a:pPr>
            <a:endParaRPr lang="en-US" sz="1500" dirty="0"/>
          </a:p>
          <a:p>
            <a:pPr marL="0" indent="0">
              <a:buNone/>
            </a:pPr>
            <a:r>
              <a:rPr lang="en-US" sz="1500" i="1" dirty="0"/>
              <a:t>“After the meeting we develop a solution, plan, or resources for how the consultant can help the company.”</a:t>
            </a:r>
          </a:p>
          <a:p>
            <a:r>
              <a:rPr lang="en-US" sz="1500" dirty="0"/>
              <a:t>Related statuses: Proposal</a:t>
            </a:r>
          </a:p>
          <a:p>
            <a:pPr marL="0" indent="0">
              <a:buNone/>
            </a:pPr>
            <a:endParaRPr lang="en-US" sz="1500" i="1" dirty="0"/>
          </a:p>
          <a:p>
            <a:pPr marL="0" indent="0">
              <a:buNone/>
            </a:pPr>
            <a:r>
              <a:rPr lang="en-US" sz="1500" i="1" dirty="0"/>
              <a:t>“For ongoing contracts, we’ll have weekly, quarterly, semi-annual, and annual meetings </a:t>
            </a:r>
            <a:br>
              <a:rPr lang="en-US" sz="1500" i="1" dirty="0"/>
            </a:br>
            <a:r>
              <a:rPr lang="en-US" sz="1500" i="1" dirty="0"/>
              <a:t>for their quarterly and long-term goals.”</a:t>
            </a:r>
          </a:p>
          <a:p>
            <a:r>
              <a:rPr lang="en-US" sz="1500" dirty="0"/>
              <a:t>Related statuses: Active or Closed</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2776540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Statuses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6" name="Content Placeholder 5">
            <a:extLst>
              <a:ext uri="{FF2B5EF4-FFF2-40B4-BE49-F238E27FC236}">
                <a16:creationId xmlns:a16="http://schemas.microsoft.com/office/drawing/2014/main" id="{9C97B8AA-7446-4BDD-87D5-2C320F4104DE}"/>
              </a:ext>
            </a:extLst>
          </p:cNvPr>
          <p:cNvSpPr>
            <a:spLocks noGrp="1"/>
          </p:cNvSpPr>
          <p:nvPr>
            <p:ph idx="1"/>
          </p:nvPr>
        </p:nvSpPr>
        <p:spPr/>
        <p:txBody>
          <a:bodyPr/>
          <a:lstStyle/>
          <a:p>
            <a:pPr marL="0" indent="0">
              <a:buNone/>
            </a:pPr>
            <a:r>
              <a:rPr lang="en-US" sz="1400" dirty="0"/>
              <a:t>Key:  Status =</a:t>
            </a:r>
          </a:p>
          <a:p>
            <a:pPr marL="0" indent="0">
              <a:buNone/>
            </a:pPr>
            <a:endParaRPr lang="en-US" dirty="0"/>
          </a:p>
        </p:txBody>
      </p:sp>
      <p:sp>
        <p:nvSpPr>
          <p:cNvPr id="11" name="TextBox 10">
            <a:extLst>
              <a:ext uri="{FF2B5EF4-FFF2-40B4-BE49-F238E27FC236}">
                <a16:creationId xmlns:a16="http://schemas.microsoft.com/office/drawing/2014/main" id="{E2D74486-283D-4DC2-82BB-1536CA836660}"/>
              </a:ext>
            </a:extLst>
          </p:cNvPr>
          <p:cNvSpPr txBox="1"/>
          <p:nvPr/>
        </p:nvSpPr>
        <p:spPr>
          <a:xfrm>
            <a:off x="2319088" y="1844287"/>
            <a:ext cx="713716"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solidFill>
                  <a:schemeClr val="accent6">
                    <a:lumMod val="50000"/>
                  </a:schemeClr>
                </a:solidFill>
              </a:rPr>
              <a:t>[label]</a:t>
            </a:r>
          </a:p>
        </p:txBody>
      </p:sp>
      <p:sp>
        <p:nvSpPr>
          <p:cNvPr id="12" name="TextBox 11">
            <a:extLst>
              <a:ext uri="{FF2B5EF4-FFF2-40B4-BE49-F238E27FC236}">
                <a16:creationId xmlns:a16="http://schemas.microsoft.com/office/drawing/2014/main" id="{CD6DC563-1BCB-48C7-A187-A4EA95928CEF}"/>
              </a:ext>
            </a:extLst>
          </p:cNvPr>
          <p:cNvSpPr txBox="1"/>
          <p:nvPr/>
        </p:nvSpPr>
        <p:spPr>
          <a:xfrm>
            <a:off x="3242372"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Planning</a:t>
            </a:r>
          </a:p>
        </p:txBody>
      </p:sp>
      <p:sp>
        <p:nvSpPr>
          <p:cNvPr id="13" name="TextBox 12">
            <a:extLst>
              <a:ext uri="{FF2B5EF4-FFF2-40B4-BE49-F238E27FC236}">
                <a16:creationId xmlns:a16="http://schemas.microsoft.com/office/drawing/2014/main" id="{D143048D-2B4D-4BC6-B8EC-27A1D2210EBD}"/>
              </a:ext>
            </a:extLst>
          </p:cNvPr>
          <p:cNvSpPr txBox="1"/>
          <p:nvPr/>
        </p:nvSpPr>
        <p:spPr>
          <a:xfrm>
            <a:off x="10132889" y="2470268"/>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Closed</a:t>
            </a:r>
          </a:p>
        </p:txBody>
      </p:sp>
      <p:sp>
        <p:nvSpPr>
          <p:cNvPr id="14" name="TextBox 13">
            <a:extLst>
              <a:ext uri="{FF2B5EF4-FFF2-40B4-BE49-F238E27FC236}">
                <a16:creationId xmlns:a16="http://schemas.microsoft.com/office/drawing/2014/main" id="{FC2A38DE-CED4-46EE-9DF2-30685435D812}"/>
              </a:ext>
            </a:extLst>
          </p:cNvPr>
          <p:cNvSpPr txBox="1"/>
          <p:nvPr/>
        </p:nvSpPr>
        <p:spPr>
          <a:xfrm>
            <a:off x="945533" y="2469131"/>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Open</a:t>
            </a:r>
          </a:p>
        </p:txBody>
      </p:sp>
      <p:sp>
        <p:nvSpPr>
          <p:cNvPr id="15" name="TextBox 14">
            <a:extLst>
              <a:ext uri="{FF2B5EF4-FFF2-40B4-BE49-F238E27FC236}">
                <a16:creationId xmlns:a16="http://schemas.microsoft.com/office/drawing/2014/main" id="{9EE8FCFC-3739-484B-91CF-9F08D00B7341}"/>
              </a:ext>
            </a:extLst>
          </p:cNvPr>
          <p:cNvSpPr txBox="1"/>
          <p:nvPr/>
        </p:nvSpPr>
        <p:spPr>
          <a:xfrm>
            <a:off x="5539211" y="246913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Proposal</a:t>
            </a:r>
          </a:p>
        </p:txBody>
      </p:sp>
      <p:sp>
        <p:nvSpPr>
          <p:cNvPr id="16" name="TextBox 15">
            <a:extLst>
              <a:ext uri="{FF2B5EF4-FFF2-40B4-BE49-F238E27FC236}">
                <a16:creationId xmlns:a16="http://schemas.microsoft.com/office/drawing/2014/main" id="{5AB5E8A1-1EB3-4C84-842E-1898EBBA6356}"/>
              </a:ext>
            </a:extLst>
          </p:cNvPr>
          <p:cNvSpPr txBox="1"/>
          <p:nvPr/>
        </p:nvSpPr>
        <p:spPr>
          <a:xfrm>
            <a:off x="7889716"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Active</a:t>
            </a:r>
          </a:p>
        </p:txBody>
      </p:sp>
      <p:cxnSp>
        <p:nvCxnSpPr>
          <p:cNvPr id="17" name="Elbow Connector 22">
            <a:extLst>
              <a:ext uri="{FF2B5EF4-FFF2-40B4-BE49-F238E27FC236}">
                <a16:creationId xmlns:a16="http://schemas.microsoft.com/office/drawing/2014/main" id="{8C9B5524-FF40-4EDA-BBF7-306BFD9C6A83}"/>
              </a:ext>
            </a:extLst>
          </p:cNvPr>
          <p:cNvCxnSpPr>
            <a:cxnSpLocks/>
            <a:stCxn id="14" idx="3"/>
            <a:endCxn id="12" idx="1"/>
          </p:cNvCxnSpPr>
          <p:nvPr/>
        </p:nvCxnSpPr>
        <p:spPr>
          <a:xfrm>
            <a:off x="2059111" y="2623020"/>
            <a:ext cx="1183261" cy="2059"/>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8" name="Elbow Connector 22">
            <a:extLst>
              <a:ext uri="{FF2B5EF4-FFF2-40B4-BE49-F238E27FC236}">
                <a16:creationId xmlns:a16="http://schemas.microsoft.com/office/drawing/2014/main" id="{70D3B810-1682-455D-A543-D34DF95D1298}"/>
              </a:ext>
            </a:extLst>
          </p:cNvPr>
          <p:cNvCxnSpPr>
            <a:cxnSpLocks/>
            <a:stCxn id="15" idx="3"/>
            <a:endCxn id="16" idx="1"/>
          </p:cNvCxnSpPr>
          <p:nvPr/>
        </p:nvCxnSpPr>
        <p:spPr>
          <a:xfrm>
            <a:off x="6652789" y="2623019"/>
            <a:ext cx="1236927" cy="2060"/>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19" name="Elbow Connector 22">
            <a:extLst>
              <a:ext uri="{FF2B5EF4-FFF2-40B4-BE49-F238E27FC236}">
                <a16:creationId xmlns:a16="http://schemas.microsoft.com/office/drawing/2014/main" id="{100D5A68-5D02-4E2D-874D-C8D58F70E67F}"/>
              </a:ext>
            </a:extLst>
          </p:cNvPr>
          <p:cNvCxnSpPr>
            <a:cxnSpLocks/>
            <a:stCxn id="16" idx="3"/>
            <a:endCxn id="13" idx="1"/>
          </p:cNvCxnSpPr>
          <p:nvPr/>
        </p:nvCxnSpPr>
        <p:spPr>
          <a:xfrm flipV="1">
            <a:off x="9003294" y="2624157"/>
            <a:ext cx="1129595" cy="922"/>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20" name="Elbow Connector 22">
            <a:extLst>
              <a:ext uri="{FF2B5EF4-FFF2-40B4-BE49-F238E27FC236}">
                <a16:creationId xmlns:a16="http://schemas.microsoft.com/office/drawing/2014/main" id="{A5EAF56F-9BC1-43E8-BFDB-9A8F9F90B80E}"/>
              </a:ext>
            </a:extLst>
          </p:cNvPr>
          <p:cNvCxnSpPr>
            <a:cxnSpLocks/>
            <a:stCxn id="12" idx="3"/>
            <a:endCxn id="15" idx="1"/>
          </p:cNvCxnSpPr>
          <p:nvPr/>
        </p:nvCxnSpPr>
        <p:spPr>
          <a:xfrm flipV="1">
            <a:off x="4355950" y="2623019"/>
            <a:ext cx="1183261" cy="2060"/>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31" name="TextBox 30">
            <a:extLst>
              <a:ext uri="{FF2B5EF4-FFF2-40B4-BE49-F238E27FC236}">
                <a16:creationId xmlns:a16="http://schemas.microsoft.com/office/drawing/2014/main" id="{A8D87F3A-A677-4D95-9691-8C752D0F99C9}"/>
              </a:ext>
            </a:extLst>
          </p:cNvPr>
          <p:cNvSpPr txBox="1"/>
          <p:nvPr/>
        </p:nvSpPr>
        <p:spPr>
          <a:xfrm>
            <a:off x="945533" y="4994094"/>
            <a:ext cx="10300934" cy="1015663"/>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 Words:</a:t>
            </a:r>
          </a:p>
          <a:p>
            <a:r>
              <a:rPr lang="en-US" sz="1200" dirty="0">
                <a:latin typeface="Verdana" panose="020B0604030504040204" pitchFamily="34" charset="0"/>
                <a:ea typeface="Verdana" panose="020B0604030504040204" pitchFamily="34" charset="0"/>
                <a:cs typeface="Verdana" panose="020B0604030504040204" pitchFamily="34" charset="0"/>
              </a:rPr>
              <a:t>A lead is acquired and on creation is in the “Open” status.  Research and meetings occur in the “Planning” status.  Solutions are determined and pitched in the “Proposal” status.  If the proposal is accepted, the issue moves to the “Active” status where all ongoing consulting occurs.  When consulting is complete, the issues moves to the final “Closed” status.     </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03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Statuses + Forward Transitions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6" name="Content Placeholder 5">
            <a:extLst>
              <a:ext uri="{FF2B5EF4-FFF2-40B4-BE49-F238E27FC236}">
                <a16:creationId xmlns:a16="http://schemas.microsoft.com/office/drawing/2014/main" id="{C645370F-CD67-4812-9101-24384B24C782}"/>
              </a:ext>
            </a:extLst>
          </p:cNvPr>
          <p:cNvSpPr>
            <a:spLocks noGrp="1"/>
          </p:cNvSpPr>
          <p:nvPr>
            <p:ph idx="1"/>
          </p:nvPr>
        </p:nvSpPr>
        <p:spPr>
          <a:xfrm>
            <a:off x="838200" y="1825625"/>
            <a:ext cx="10515600" cy="4351338"/>
          </a:xfrm>
        </p:spPr>
        <p:txBody>
          <a:bodyPr/>
          <a:lstStyle/>
          <a:p>
            <a:pPr marL="0" indent="0">
              <a:buNone/>
            </a:pPr>
            <a:r>
              <a:rPr lang="en-US" sz="1400" dirty="0"/>
              <a:t>Key:  Status =             , Transition Button =             , Happy Path = </a:t>
            </a:r>
          </a:p>
          <a:p>
            <a:pPr marL="0" indent="0">
              <a:buNone/>
            </a:pPr>
            <a:endParaRPr lang="en-US" dirty="0"/>
          </a:p>
        </p:txBody>
      </p:sp>
      <p:sp>
        <p:nvSpPr>
          <p:cNvPr id="8" name="TextBox 7">
            <a:extLst>
              <a:ext uri="{FF2B5EF4-FFF2-40B4-BE49-F238E27FC236}">
                <a16:creationId xmlns:a16="http://schemas.microsoft.com/office/drawing/2014/main" id="{1673370D-5B92-4F85-84F0-141564282486}"/>
              </a:ext>
            </a:extLst>
          </p:cNvPr>
          <p:cNvSpPr txBox="1"/>
          <p:nvPr/>
        </p:nvSpPr>
        <p:spPr>
          <a:xfrm>
            <a:off x="2328419" y="1844287"/>
            <a:ext cx="713716"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solidFill>
                  <a:schemeClr val="accent6">
                    <a:lumMod val="75000"/>
                  </a:schemeClr>
                </a:solidFill>
              </a:rPr>
              <a:t>[label]</a:t>
            </a:r>
          </a:p>
        </p:txBody>
      </p:sp>
      <p:sp>
        <p:nvSpPr>
          <p:cNvPr id="9" name="TextBox 8">
            <a:extLst>
              <a:ext uri="{FF2B5EF4-FFF2-40B4-BE49-F238E27FC236}">
                <a16:creationId xmlns:a16="http://schemas.microsoft.com/office/drawing/2014/main" id="{58F3B825-A8E3-4CDE-9036-B4C24B1B1C86}"/>
              </a:ext>
            </a:extLst>
          </p:cNvPr>
          <p:cNvSpPr txBox="1"/>
          <p:nvPr/>
        </p:nvSpPr>
        <p:spPr>
          <a:xfrm>
            <a:off x="5000742" y="1844287"/>
            <a:ext cx="713716"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00" dirty="0">
                <a:solidFill>
                  <a:schemeClr val="bg1"/>
                </a:solidFill>
              </a:rPr>
              <a:t>[label]</a:t>
            </a:r>
          </a:p>
        </p:txBody>
      </p:sp>
      <p:cxnSp>
        <p:nvCxnSpPr>
          <p:cNvPr id="10" name="Straight Arrow Connector 9">
            <a:extLst>
              <a:ext uri="{FF2B5EF4-FFF2-40B4-BE49-F238E27FC236}">
                <a16:creationId xmlns:a16="http://schemas.microsoft.com/office/drawing/2014/main" id="{79DBA909-5AC2-4A43-AFBB-E345CDD7199E}"/>
              </a:ext>
            </a:extLst>
          </p:cNvPr>
          <p:cNvCxnSpPr/>
          <p:nvPr/>
        </p:nvCxnSpPr>
        <p:spPr>
          <a:xfrm>
            <a:off x="7149376" y="1969034"/>
            <a:ext cx="416460" cy="0"/>
          </a:xfrm>
          <a:prstGeom prst="straightConnector1">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23" name="TextBox 22">
            <a:extLst>
              <a:ext uri="{FF2B5EF4-FFF2-40B4-BE49-F238E27FC236}">
                <a16:creationId xmlns:a16="http://schemas.microsoft.com/office/drawing/2014/main" id="{CBA3C895-A4A2-404F-A5AF-04B9FA6CDA4F}"/>
              </a:ext>
            </a:extLst>
          </p:cNvPr>
          <p:cNvSpPr txBox="1"/>
          <p:nvPr/>
        </p:nvSpPr>
        <p:spPr>
          <a:xfrm>
            <a:off x="2084906" y="3080320"/>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Planning</a:t>
            </a:r>
          </a:p>
        </p:txBody>
      </p:sp>
      <p:sp>
        <p:nvSpPr>
          <p:cNvPr id="46" name="TextBox 45">
            <a:extLst>
              <a:ext uri="{FF2B5EF4-FFF2-40B4-BE49-F238E27FC236}">
                <a16:creationId xmlns:a16="http://schemas.microsoft.com/office/drawing/2014/main" id="{B9E467B1-09A7-4BB4-A7EA-EC1CD04F28A9}"/>
              </a:ext>
            </a:extLst>
          </p:cNvPr>
          <p:cNvSpPr txBox="1"/>
          <p:nvPr/>
        </p:nvSpPr>
        <p:spPr>
          <a:xfrm>
            <a:off x="3242372"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Planning</a:t>
            </a:r>
          </a:p>
        </p:txBody>
      </p:sp>
      <p:sp>
        <p:nvSpPr>
          <p:cNvPr id="47" name="TextBox 46">
            <a:extLst>
              <a:ext uri="{FF2B5EF4-FFF2-40B4-BE49-F238E27FC236}">
                <a16:creationId xmlns:a16="http://schemas.microsoft.com/office/drawing/2014/main" id="{CDB446CD-1D75-4E82-846C-E3063C4A638B}"/>
              </a:ext>
            </a:extLst>
          </p:cNvPr>
          <p:cNvSpPr txBox="1"/>
          <p:nvPr/>
        </p:nvSpPr>
        <p:spPr>
          <a:xfrm>
            <a:off x="10132889" y="2470268"/>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Closed</a:t>
            </a:r>
          </a:p>
        </p:txBody>
      </p:sp>
      <p:sp>
        <p:nvSpPr>
          <p:cNvPr id="48" name="TextBox 47">
            <a:extLst>
              <a:ext uri="{FF2B5EF4-FFF2-40B4-BE49-F238E27FC236}">
                <a16:creationId xmlns:a16="http://schemas.microsoft.com/office/drawing/2014/main" id="{FEA4451A-C48B-4341-849E-2099FD9A1E86}"/>
              </a:ext>
            </a:extLst>
          </p:cNvPr>
          <p:cNvSpPr txBox="1"/>
          <p:nvPr/>
        </p:nvSpPr>
        <p:spPr>
          <a:xfrm>
            <a:off x="945533" y="2469131"/>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Open</a:t>
            </a:r>
          </a:p>
        </p:txBody>
      </p:sp>
      <p:sp>
        <p:nvSpPr>
          <p:cNvPr id="49" name="TextBox 48">
            <a:extLst>
              <a:ext uri="{FF2B5EF4-FFF2-40B4-BE49-F238E27FC236}">
                <a16:creationId xmlns:a16="http://schemas.microsoft.com/office/drawing/2014/main" id="{4A4DC8D7-97F7-4F91-83FB-33507076B83D}"/>
              </a:ext>
            </a:extLst>
          </p:cNvPr>
          <p:cNvSpPr txBox="1"/>
          <p:nvPr/>
        </p:nvSpPr>
        <p:spPr>
          <a:xfrm>
            <a:off x="5539211" y="246913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Proposal</a:t>
            </a:r>
          </a:p>
        </p:txBody>
      </p:sp>
      <p:sp>
        <p:nvSpPr>
          <p:cNvPr id="50" name="TextBox 49">
            <a:extLst>
              <a:ext uri="{FF2B5EF4-FFF2-40B4-BE49-F238E27FC236}">
                <a16:creationId xmlns:a16="http://schemas.microsoft.com/office/drawing/2014/main" id="{79810637-318B-4D1C-A8B8-6E7319698134}"/>
              </a:ext>
            </a:extLst>
          </p:cNvPr>
          <p:cNvSpPr txBox="1"/>
          <p:nvPr/>
        </p:nvSpPr>
        <p:spPr>
          <a:xfrm>
            <a:off x="7889716"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Active</a:t>
            </a:r>
          </a:p>
        </p:txBody>
      </p:sp>
      <p:cxnSp>
        <p:nvCxnSpPr>
          <p:cNvPr id="51" name="Elbow Connector 22">
            <a:extLst>
              <a:ext uri="{FF2B5EF4-FFF2-40B4-BE49-F238E27FC236}">
                <a16:creationId xmlns:a16="http://schemas.microsoft.com/office/drawing/2014/main" id="{B03475B1-C46C-464E-BA3C-710C4C5CFCFB}"/>
              </a:ext>
            </a:extLst>
          </p:cNvPr>
          <p:cNvCxnSpPr>
            <a:cxnSpLocks/>
            <a:stCxn id="48" idx="2"/>
            <a:endCxn id="23" idx="1"/>
          </p:cNvCxnSpPr>
          <p:nvPr/>
        </p:nvCxnSpPr>
        <p:spPr>
          <a:xfrm rot="16200000" flipH="1">
            <a:off x="1576506" y="2702724"/>
            <a:ext cx="434217" cy="582584"/>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2" name="Elbow Connector 22">
            <a:extLst>
              <a:ext uri="{FF2B5EF4-FFF2-40B4-BE49-F238E27FC236}">
                <a16:creationId xmlns:a16="http://schemas.microsoft.com/office/drawing/2014/main" id="{C9A9AEC6-6AEE-4350-BA4F-E86DD155A80B}"/>
              </a:ext>
            </a:extLst>
          </p:cNvPr>
          <p:cNvCxnSpPr>
            <a:cxnSpLocks/>
            <a:stCxn id="57" idx="0"/>
            <a:endCxn id="50" idx="1"/>
          </p:cNvCxnSpPr>
          <p:nvPr/>
        </p:nvCxnSpPr>
        <p:spPr>
          <a:xfrm rot="5400000" flipH="1" flipV="1">
            <a:off x="7367455" y="2564165"/>
            <a:ext cx="461346" cy="583175"/>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3" name="Elbow Connector 22">
            <a:extLst>
              <a:ext uri="{FF2B5EF4-FFF2-40B4-BE49-F238E27FC236}">
                <a16:creationId xmlns:a16="http://schemas.microsoft.com/office/drawing/2014/main" id="{1DE1AA2D-5191-4204-A964-1AEB77FC0552}"/>
              </a:ext>
            </a:extLst>
          </p:cNvPr>
          <p:cNvCxnSpPr>
            <a:cxnSpLocks/>
            <a:stCxn id="58" idx="0"/>
            <a:endCxn id="47" idx="1"/>
          </p:cNvCxnSpPr>
          <p:nvPr/>
        </p:nvCxnSpPr>
        <p:spPr>
          <a:xfrm rot="5400000" flipH="1" flipV="1">
            <a:off x="9598447" y="2539774"/>
            <a:ext cx="450058" cy="618825"/>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4" name="Elbow Connector 22">
            <a:extLst>
              <a:ext uri="{FF2B5EF4-FFF2-40B4-BE49-F238E27FC236}">
                <a16:creationId xmlns:a16="http://schemas.microsoft.com/office/drawing/2014/main" id="{532CC9AC-E36D-4A57-84B0-0448510981C3}"/>
              </a:ext>
            </a:extLst>
          </p:cNvPr>
          <p:cNvCxnSpPr>
            <a:cxnSpLocks/>
            <a:stCxn id="55" idx="0"/>
            <a:endCxn id="49" idx="1"/>
          </p:cNvCxnSpPr>
          <p:nvPr/>
        </p:nvCxnSpPr>
        <p:spPr>
          <a:xfrm rot="5400000" flipH="1" flipV="1">
            <a:off x="5011692" y="2558907"/>
            <a:ext cx="463406" cy="591631"/>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55" name="TextBox 54">
            <a:extLst>
              <a:ext uri="{FF2B5EF4-FFF2-40B4-BE49-F238E27FC236}">
                <a16:creationId xmlns:a16="http://schemas.microsoft.com/office/drawing/2014/main" id="{AF26C72A-B956-4483-8FFD-68D9694E2F53}"/>
              </a:ext>
            </a:extLst>
          </p:cNvPr>
          <p:cNvSpPr txBox="1"/>
          <p:nvPr/>
        </p:nvSpPr>
        <p:spPr>
          <a:xfrm>
            <a:off x="4398940" y="3086425"/>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Proposal</a:t>
            </a:r>
          </a:p>
        </p:txBody>
      </p:sp>
      <p:sp>
        <p:nvSpPr>
          <p:cNvPr id="57" name="TextBox 56">
            <a:extLst>
              <a:ext uri="{FF2B5EF4-FFF2-40B4-BE49-F238E27FC236}">
                <a16:creationId xmlns:a16="http://schemas.microsoft.com/office/drawing/2014/main" id="{A6A73373-E86D-40FC-BCF9-6A4CC43D1A76}"/>
              </a:ext>
            </a:extLst>
          </p:cNvPr>
          <p:cNvSpPr txBox="1"/>
          <p:nvPr/>
        </p:nvSpPr>
        <p:spPr>
          <a:xfrm>
            <a:off x="6601304" y="3086425"/>
            <a:ext cx="1410474"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Consulting</a:t>
            </a:r>
          </a:p>
        </p:txBody>
      </p:sp>
      <p:sp>
        <p:nvSpPr>
          <p:cNvPr id="58" name="TextBox 57">
            <a:extLst>
              <a:ext uri="{FF2B5EF4-FFF2-40B4-BE49-F238E27FC236}">
                <a16:creationId xmlns:a16="http://schemas.microsoft.com/office/drawing/2014/main" id="{CE220A77-1E90-4937-BA87-20F7F45F9D7D}"/>
              </a:ext>
            </a:extLst>
          </p:cNvPr>
          <p:cNvSpPr txBox="1"/>
          <p:nvPr/>
        </p:nvSpPr>
        <p:spPr>
          <a:xfrm>
            <a:off x="8919704" y="3074215"/>
            <a:ext cx="118872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Close</a:t>
            </a:r>
          </a:p>
        </p:txBody>
      </p:sp>
      <p:cxnSp>
        <p:nvCxnSpPr>
          <p:cNvPr id="59" name="Elbow Connector 22">
            <a:extLst>
              <a:ext uri="{FF2B5EF4-FFF2-40B4-BE49-F238E27FC236}">
                <a16:creationId xmlns:a16="http://schemas.microsoft.com/office/drawing/2014/main" id="{1C794052-F1A6-4589-A9EE-4349B934145B}"/>
              </a:ext>
            </a:extLst>
          </p:cNvPr>
          <p:cNvCxnSpPr>
            <a:cxnSpLocks/>
            <a:stCxn id="46" idx="2"/>
            <a:endCxn id="55" idx="1"/>
          </p:cNvCxnSpPr>
          <p:nvPr/>
        </p:nvCxnSpPr>
        <p:spPr>
          <a:xfrm rot="16200000" flipH="1">
            <a:off x="3879919" y="2698208"/>
            <a:ext cx="438263" cy="599779"/>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62" name="Elbow Connector 22">
            <a:extLst>
              <a:ext uri="{FF2B5EF4-FFF2-40B4-BE49-F238E27FC236}">
                <a16:creationId xmlns:a16="http://schemas.microsoft.com/office/drawing/2014/main" id="{A32D553C-2E31-4A54-9485-3DC2998869D0}"/>
              </a:ext>
            </a:extLst>
          </p:cNvPr>
          <p:cNvCxnSpPr>
            <a:cxnSpLocks/>
            <a:stCxn id="49" idx="2"/>
            <a:endCxn id="57" idx="1"/>
          </p:cNvCxnSpPr>
          <p:nvPr/>
        </p:nvCxnSpPr>
        <p:spPr>
          <a:xfrm rot="16200000" flipH="1">
            <a:off x="6128491" y="2744416"/>
            <a:ext cx="440323" cy="505304"/>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65" name="Elbow Connector 22">
            <a:extLst>
              <a:ext uri="{FF2B5EF4-FFF2-40B4-BE49-F238E27FC236}">
                <a16:creationId xmlns:a16="http://schemas.microsoft.com/office/drawing/2014/main" id="{1DA194A9-7DF1-41CE-B996-10FBE0A4B738}"/>
              </a:ext>
            </a:extLst>
          </p:cNvPr>
          <p:cNvCxnSpPr>
            <a:cxnSpLocks/>
            <a:stCxn id="50" idx="2"/>
            <a:endCxn id="58" idx="1"/>
          </p:cNvCxnSpPr>
          <p:nvPr/>
        </p:nvCxnSpPr>
        <p:spPr>
          <a:xfrm rot="16200000" flipH="1">
            <a:off x="8470078" y="2755393"/>
            <a:ext cx="426053" cy="473199"/>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0" name="Elbow Connector 22">
            <a:extLst>
              <a:ext uri="{FF2B5EF4-FFF2-40B4-BE49-F238E27FC236}">
                <a16:creationId xmlns:a16="http://schemas.microsoft.com/office/drawing/2014/main" id="{EE5A42DF-80E5-4667-A9AA-19F36C4C7F46}"/>
              </a:ext>
            </a:extLst>
          </p:cNvPr>
          <p:cNvCxnSpPr>
            <a:cxnSpLocks/>
            <a:stCxn id="23" idx="0"/>
            <a:endCxn id="46" idx="1"/>
          </p:cNvCxnSpPr>
          <p:nvPr/>
        </p:nvCxnSpPr>
        <p:spPr>
          <a:xfrm rot="5400000" flipH="1" flipV="1">
            <a:off x="2710339" y="2548287"/>
            <a:ext cx="455241" cy="608826"/>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78" name="TextBox 77">
            <a:extLst>
              <a:ext uri="{FF2B5EF4-FFF2-40B4-BE49-F238E27FC236}">
                <a16:creationId xmlns:a16="http://schemas.microsoft.com/office/drawing/2014/main" id="{6D2ECA41-207B-43F1-A882-4A7B6CA0A249}"/>
              </a:ext>
            </a:extLst>
          </p:cNvPr>
          <p:cNvSpPr txBox="1"/>
          <p:nvPr/>
        </p:nvSpPr>
        <p:spPr>
          <a:xfrm>
            <a:off x="945533" y="4993079"/>
            <a:ext cx="10300934" cy="1384995"/>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 Words:</a:t>
            </a:r>
          </a:p>
          <a:p>
            <a:r>
              <a:rPr lang="en-US" sz="1200" dirty="0">
                <a:latin typeface="Verdana" panose="020B0604030504040204" pitchFamily="34" charset="0"/>
                <a:ea typeface="Verdana" panose="020B0604030504040204" pitchFamily="34" charset="0"/>
                <a:cs typeface="Verdana" panose="020B0604030504040204" pitchFamily="34" charset="0"/>
              </a:rPr>
              <a:t>A lead is acquired and on creation is in the “Open” status.  The user clicks the “Start Planning” transition button to move to the “Planning” status where all research and meetings occur.  The user clicks the “Start Proposal” button to determine solutions and pitch them to the customer.  If the proposal is accepted, the user clicks the “Start Consulting” button to move to the “Active” status where all ongoing consulting occurs.  When consulting is complete, the user clicks the “Close” button to move to the final “Closed” status.     </a:t>
            </a:r>
          </a:p>
          <a:p>
            <a:endParaRPr 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8367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Narrative</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marL="0" indent="0">
              <a:buNone/>
            </a:pPr>
            <a:r>
              <a:rPr lang="en-US" sz="2000" i="1" dirty="0"/>
              <a:t>Mary is on a Marketing team and manages customer email communications for products.  She receives requests to modify or create new message templates.   She reviews the requests to determine the next steps.  If the request is quick and easy, she can assign it to a team member immediately.  If the request is complex, it often requires a follow-up discussion with the requestor. Sometimes support is needed from other teams.  For example: IT needs to create landing page or the pricing team needs to create a coupon code.  After the initial work is complete, the message template is shown to the product and sales teams for approval.  If all is well, the request is done.  Sometimes Mary receives requests the team can’t act on yet.  Those are put on hold to work on later.</a:t>
            </a:r>
            <a:endParaRPr lang="en-US" sz="2000" dirty="0"/>
          </a:p>
          <a:p>
            <a:pPr marL="0" indent="0">
              <a:buNone/>
            </a:pPr>
            <a:endParaRPr lang="en-US" sz="2000" i="1" dirty="0"/>
          </a:p>
          <a:p>
            <a:pPr marL="0" indent="0">
              <a:buNone/>
            </a:pPr>
            <a:r>
              <a:rPr lang="en-US" sz="2000" dirty="0">
                <a:solidFill>
                  <a:schemeClr val="accent6">
                    <a:lumMod val="75000"/>
                  </a:schemeClr>
                </a:solidFill>
              </a:rPr>
              <a:t>On the following slides, fill in the needed workflow </a:t>
            </a:r>
          </a:p>
          <a:p>
            <a:pPr marL="0" indent="0">
              <a:buNone/>
            </a:pPr>
            <a:r>
              <a:rPr lang="en-US" sz="2000" dirty="0">
                <a:solidFill>
                  <a:schemeClr val="accent6">
                    <a:lumMod val="75000"/>
                  </a:schemeClr>
                </a:solidFill>
              </a:rPr>
              <a:t>statuses, transitions, and transition behaviors.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1533511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Elbow Connector 38">
            <a:extLst>
              <a:ext uri="{FF2B5EF4-FFF2-40B4-BE49-F238E27FC236}">
                <a16:creationId xmlns:a16="http://schemas.microsoft.com/office/drawing/2014/main" id="{9433E73F-4222-4E81-AE88-EEAC03238170}"/>
              </a:ext>
            </a:extLst>
          </p:cNvPr>
          <p:cNvCxnSpPr>
            <a:cxnSpLocks/>
            <a:stCxn id="66" idx="2"/>
            <a:endCxn id="46" idx="2"/>
          </p:cNvCxnSpPr>
          <p:nvPr/>
        </p:nvCxnSpPr>
        <p:spPr>
          <a:xfrm rot="5400000" flipH="1" flipV="1">
            <a:off x="6989709" y="714278"/>
            <a:ext cx="1636201" cy="5763736"/>
          </a:xfrm>
          <a:prstGeom prst="bentConnector3">
            <a:avLst>
              <a:gd name="adj1" fmla="val -18111"/>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113" name="Elbow Connector 38">
            <a:extLst>
              <a:ext uri="{FF2B5EF4-FFF2-40B4-BE49-F238E27FC236}">
                <a16:creationId xmlns:a16="http://schemas.microsoft.com/office/drawing/2014/main" id="{6B473EF3-6FA2-40C1-89AA-07AD1E6DF780}"/>
              </a:ext>
            </a:extLst>
          </p:cNvPr>
          <p:cNvCxnSpPr>
            <a:cxnSpLocks/>
            <a:stCxn id="65" idx="2"/>
            <a:endCxn id="46" idx="2"/>
          </p:cNvCxnSpPr>
          <p:nvPr/>
        </p:nvCxnSpPr>
        <p:spPr>
          <a:xfrm rot="5400000" flipH="1" flipV="1">
            <a:off x="5840636" y="-454841"/>
            <a:ext cx="1616155" cy="8081927"/>
          </a:xfrm>
          <a:prstGeom prst="bentConnector3">
            <a:avLst>
              <a:gd name="adj1" fmla="val -28813"/>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89" name="Elbow Connector 38">
            <a:extLst>
              <a:ext uri="{FF2B5EF4-FFF2-40B4-BE49-F238E27FC236}">
                <a16:creationId xmlns:a16="http://schemas.microsoft.com/office/drawing/2014/main" id="{88FA666A-09FE-490C-B8E7-73B0798B3DE0}"/>
              </a:ext>
            </a:extLst>
          </p:cNvPr>
          <p:cNvCxnSpPr>
            <a:cxnSpLocks/>
            <a:stCxn id="68" idx="2"/>
            <a:endCxn id="48" idx="1"/>
          </p:cNvCxnSpPr>
          <p:nvPr/>
        </p:nvCxnSpPr>
        <p:spPr>
          <a:xfrm rot="5400000" flipH="1">
            <a:off x="6913768" y="1248462"/>
            <a:ext cx="1250204" cy="3999318"/>
          </a:xfrm>
          <a:prstGeom prst="bentConnector4">
            <a:avLst>
              <a:gd name="adj1" fmla="val -16931"/>
              <a:gd name="adj2" fmla="val 117149"/>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75" name="Elbow Connector 38">
            <a:extLst>
              <a:ext uri="{FF2B5EF4-FFF2-40B4-BE49-F238E27FC236}">
                <a16:creationId xmlns:a16="http://schemas.microsoft.com/office/drawing/2014/main" id="{3B8D5AA7-8DBE-4551-B17C-ACF760ABDE53}"/>
              </a:ext>
            </a:extLst>
          </p:cNvPr>
          <p:cNvCxnSpPr>
            <a:cxnSpLocks/>
            <a:stCxn id="63" idx="2"/>
            <a:endCxn id="47" idx="1"/>
          </p:cNvCxnSpPr>
          <p:nvPr/>
        </p:nvCxnSpPr>
        <p:spPr>
          <a:xfrm rot="5400000" flipH="1">
            <a:off x="2314832" y="1253721"/>
            <a:ext cx="1244698" cy="3983296"/>
          </a:xfrm>
          <a:prstGeom prst="bentConnector4">
            <a:avLst>
              <a:gd name="adj1" fmla="val -18366"/>
              <a:gd name="adj2" fmla="val 105739"/>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80" name="Elbow Connector 38">
            <a:extLst>
              <a:ext uri="{FF2B5EF4-FFF2-40B4-BE49-F238E27FC236}">
                <a16:creationId xmlns:a16="http://schemas.microsoft.com/office/drawing/2014/main" id="{EDD9F9F8-7B00-4DF4-BFF9-80BDF6C43508}"/>
              </a:ext>
            </a:extLst>
          </p:cNvPr>
          <p:cNvCxnSpPr>
            <a:cxnSpLocks/>
            <a:stCxn id="64" idx="2"/>
            <a:endCxn id="45" idx="1"/>
          </p:cNvCxnSpPr>
          <p:nvPr/>
        </p:nvCxnSpPr>
        <p:spPr>
          <a:xfrm rot="5400000" flipH="1">
            <a:off x="4653711" y="1213740"/>
            <a:ext cx="1242639" cy="4065318"/>
          </a:xfrm>
          <a:prstGeom prst="bentConnector4">
            <a:avLst>
              <a:gd name="adj1" fmla="val -6134"/>
              <a:gd name="adj2" fmla="val 117286"/>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Statuses + Alternate Transitions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marL="0" indent="0">
              <a:buNone/>
            </a:pPr>
            <a:r>
              <a:rPr lang="en-US" sz="1400" dirty="0"/>
              <a:t>Key:  Status =             , Transition Button =             , Happy Path =        , Alternate Path = </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6" name="TextBox 5">
            <a:extLst>
              <a:ext uri="{FF2B5EF4-FFF2-40B4-BE49-F238E27FC236}">
                <a16:creationId xmlns:a16="http://schemas.microsoft.com/office/drawing/2014/main" id="{02F6656F-4AA8-4DC1-946F-B3C5B8F11D96}"/>
              </a:ext>
            </a:extLst>
          </p:cNvPr>
          <p:cNvSpPr txBox="1"/>
          <p:nvPr/>
        </p:nvSpPr>
        <p:spPr>
          <a:xfrm>
            <a:off x="2328422" y="1844287"/>
            <a:ext cx="713716"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solidFill>
                  <a:schemeClr val="accent6">
                    <a:lumMod val="50000"/>
                  </a:schemeClr>
                </a:solidFill>
              </a:rPr>
              <a:t>[label]</a:t>
            </a:r>
          </a:p>
        </p:txBody>
      </p:sp>
      <p:sp>
        <p:nvSpPr>
          <p:cNvPr id="7" name="TextBox 6">
            <a:extLst>
              <a:ext uri="{FF2B5EF4-FFF2-40B4-BE49-F238E27FC236}">
                <a16:creationId xmlns:a16="http://schemas.microsoft.com/office/drawing/2014/main" id="{96D08D2B-D1C5-4204-87CA-01EB3C58703F}"/>
              </a:ext>
            </a:extLst>
          </p:cNvPr>
          <p:cNvSpPr txBox="1"/>
          <p:nvPr/>
        </p:nvSpPr>
        <p:spPr>
          <a:xfrm>
            <a:off x="5000745" y="1844287"/>
            <a:ext cx="713716"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00" dirty="0">
                <a:solidFill>
                  <a:schemeClr val="bg1"/>
                </a:solidFill>
              </a:rPr>
              <a:t>[label]</a:t>
            </a:r>
          </a:p>
        </p:txBody>
      </p:sp>
      <p:cxnSp>
        <p:nvCxnSpPr>
          <p:cNvPr id="8" name="Straight Arrow Connector 7">
            <a:extLst>
              <a:ext uri="{FF2B5EF4-FFF2-40B4-BE49-F238E27FC236}">
                <a16:creationId xmlns:a16="http://schemas.microsoft.com/office/drawing/2014/main" id="{E694BE91-9936-405C-83E1-AE71A3504885}"/>
              </a:ext>
            </a:extLst>
          </p:cNvPr>
          <p:cNvCxnSpPr/>
          <p:nvPr/>
        </p:nvCxnSpPr>
        <p:spPr>
          <a:xfrm>
            <a:off x="7149379" y="1969034"/>
            <a:ext cx="416460" cy="0"/>
          </a:xfrm>
          <a:prstGeom prst="straightConnector1">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9" name="Straight Arrow Connector 8">
            <a:extLst>
              <a:ext uri="{FF2B5EF4-FFF2-40B4-BE49-F238E27FC236}">
                <a16:creationId xmlns:a16="http://schemas.microsoft.com/office/drawing/2014/main" id="{1623C8B2-DCCC-49E7-82A4-76D1E2453982}"/>
              </a:ext>
            </a:extLst>
          </p:cNvPr>
          <p:cNvCxnSpPr/>
          <p:nvPr/>
        </p:nvCxnSpPr>
        <p:spPr>
          <a:xfrm>
            <a:off x="9246297" y="1969034"/>
            <a:ext cx="416460" cy="0"/>
          </a:xfrm>
          <a:prstGeom prst="straightConnector1">
            <a:avLst/>
          </a:prstGeom>
          <a:ln w="19050">
            <a:solidFill>
              <a:schemeClr val="accent3">
                <a:lumMod val="75000"/>
              </a:schemeClr>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11" name="Elbow Connector 38">
            <a:extLst>
              <a:ext uri="{FF2B5EF4-FFF2-40B4-BE49-F238E27FC236}">
                <a16:creationId xmlns:a16="http://schemas.microsoft.com/office/drawing/2014/main" id="{15B55277-E1B9-4612-A102-AAE50D3AD77C}"/>
              </a:ext>
            </a:extLst>
          </p:cNvPr>
          <p:cNvCxnSpPr>
            <a:cxnSpLocks/>
            <a:stCxn id="62" idx="0"/>
            <a:endCxn id="48" idx="0"/>
          </p:cNvCxnSpPr>
          <p:nvPr/>
        </p:nvCxnSpPr>
        <p:spPr>
          <a:xfrm rot="5400000" flipH="1" flipV="1">
            <a:off x="3796284" y="1306392"/>
            <a:ext cx="1136978" cy="3462454"/>
          </a:xfrm>
          <a:prstGeom prst="bentConnector3">
            <a:avLst>
              <a:gd name="adj1" fmla="val 120106"/>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sp>
        <p:nvSpPr>
          <p:cNvPr id="44" name="TextBox 43">
            <a:extLst>
              <a:ext uri="{FF2B5EF4-FFF2-40B4-BE49-F238E27FC236}">
                <a16:creationId xmlns:a16="http://schemas.microsoft.com/office/drawing/2014/main" id="{169B825E-FA33-4CC0-9F10-99054674D945}"/>
              </a:ext>
            </a:extLst>
          </p:cNvPr>
          <p:cNvSpPr txBox="1"/>
          <p:nvPr/>
        </p:nvSpPr>
        <p:spPr>
          <a:xfrm>
            <a:off x="2084906" y="3080320"/>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Planning</a:t>
            </a:r>
          </a:p>
        </p:txBody>
      </p:sp>
      <p:sp>
        <p:nvSpPr>
          <p:cNvPr id="45" name="TextBox 44">
            <a:extLst>
              <a:ext uri="{FF2B5EF4-FFF2-40B4-BE49-F238E27FC236}">
                <a16:creationId xmlns:a16="http://schemas.microsoft.com/office/drawing/2014/main" id="{D58F0447-538D-4BB3-8137-D50A92B7FBA8}"/>
              </a:ext>
            </a:extLst>
          </p:cNvPr>
          <p:cNvSpPr txBox="1"/>
          <p:nvPr/>
        </p:nvSpPr>
        <p:spPr>
          <a:xfrm>
            <a:off x="3242372"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Planning</a:t>
            </a:r>
          </a:p>
        </p:txBody>
      </p:sp>
      <p:sp>
        <p:nvSpPr>
          <p:cNvPr id="46" name="TextBox 45">
            <a:extLst>
              <a:ext uri="{FF2B5EF4-FFF2-40B4-BE49-F238E27FC236}">
                <a16:creationId xmlns:a16="http://schemas.microsoft.com/office/drawing/2014/main" id="{52EF3EDE-170E-4B4B-BE32-FD6D037FC9D1}"/>
              </a:ext>
            </a:extLst>
          </p:cNvPr>
          <p:cNvSpPr txBox="1"/>
          <p:nvPr/>
        </p:nvSpPr>
        <p:spPr>
          <a:xfrm>
            <a:off x="10132889" y="2470268"/>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Closed</a:t>
            </a:r>
          </a:p>
        </p:txBody>
      </p:sp>
      <p:sp>
        <p:nvSpPr>
          <p:cNvPr id="47" name="TextBox 46">
            <a:extLst>
              <a:ext uri="{FF2B5EF4-FFF2-40B4-BE49-F238E27FC236}">
                <a16:creationId xmlns:a16="http://schemas.microsoft.com/office/drawing/2014/main" id="{12E2868D-3AA6-43D8-BA66-019DD72C97DA}"/>
              </a:ext>
            </a:extLst>
          </p:cNvPr>
          <p:cNvSpPr txBox="1"/>
          <p:nvPr/>
        </p:nvSpPr>
        <p:spPr>
          <a:xfrm>
            <a:off x="945533" y="2469131"/>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Open</a:t>
            </a:r>
          </a:p>
        </p:txBody>
      </p:sp>
      <p:sp>
        <p:nvSpPr>
          <p:cNvPr id="48" name="TextBox 47">
            <a:extLst>
              <a:ext uri="{FF2B5EF4-FFF2-40B4-BE49-F238E27FC236}">
                <a16:creationId xmlns:a16="http://schemas.microsoft.com/office/drawing/2014/main" id="{DD0C4928-0BC6-4813-86F1-DBE69A7D8216}"/>
              </a:ext>
            </a:extLst>
          </p:cNvPr>
          <p:cNvSpPr txBox="1"/>
          <p:nvPr/>
        </p:nvSpPr>
        <p:spPr>
          <a:xfrm>
            <a:off x="5539211" y="246913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Proposal</a:t>
            </a:r>
          </a:p>
        </p:txBody>
      </p:sp>
      <p:sp>
        <p:nvSpPr>
          <p:cNvPr id="49" name="TextBox 48">
            <a:extLst>
              <a:ext uri="{FF2B5EF4-FFF2-40B4-BE49-F238E27FC236}">
                <a16:creationId xmlns:a16="http://schemas.microsoft.com/office/drawing/2014/main" id="{EFBE42D4-FE42-4079-8A1E-C2D2459DA21D}"/>
              </a:ext>
            </a:extLst>
          </p:cNvPr>
          <p:cNvSpPr txBox="1"/>
          <p:nvPr/>
        </p:nvSpPr>
        <p:spPr>
          <a:xfrm>
            <a:off x="7889716"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Active</a:t>
            </a:r>
          </a:p>
        </p:txBody>
      </p:sp>
      <p:cxnSp>
        <p:nvCxnSpPr>
          <p:cNvPr id="50" name="Elbow Connector 22">
            <a:extLst>
              <a:ext uri="{FF2B5EF4-FFF2-40B4-BE49-F238E27FC236}">
                <a16:creationId xmlns:a16="http://schemas.microsoft.com/office/drawing/2014/main" id="{75BDD477-FA00-4F20-8FD8-854A86C55661}"/>
              </a:ext>
            </a:extLst>
          </p:cNvPr>
          <p:cNvCxnSpPr>
            <a:cxnSpLocks/>
            <a:stCxn id="47" idx="2"/>
            <a:endCxn id="44" idx="1"/>
          </p:cNvCxnSpPr>
          <p:nvPr/>
        </p:nvCxnSpPr>
        <p:spPr>
          <a:xfrm rot="16200000" flipH="1">
            <a:off x="1576506" y="2702724"/>
            <a:ext cx="434217" cy="582584"/>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1" name="Elbow Connector 22">
            <a:extLst>
              <a:ext uri="{FF2B5EF4-FFF2-40B4-BE49-F238E27FC236}">
                <a16:creationId xmlns:a16="http://schemas.microsoft.com/office/drawing/2014/main" id="{9725F148-C9D3-4FD7-8997-F36F51B858B1}"/>
              </a:ext>
            </a:extLst>
          </p:cNvPr>
          <p:cNvCxnSpPr>
            <a:cxnSpLocks/>
            <a:stCxn id="55" idx="0"/>
            <a:endCxn id="49" idx="1"/>
          </p:cNvCxnSpPr>
          <p:nvPr/>
        </p:nvCxnSpPr>
        <p:spPr>
          <a:xfrm rot="5400000" flipH="1" flipV="1">
            <a:off x="7367455" y="2564165"/>
            <a:ext cx="461346" cy="583175"/>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2" name="Elbow Connector 22">
            <a:extLst>
              <a:ext uri="{FF2B5EF4-FFF2-40B4-BE49-F238E27FC236}">
                <a16:creationId xmlns:a16="http://schemas.microsoft.com/office/drawing/2014/main" id="{CA44156B-66EC-44B4-BF6F-FD55C23DE247}"/>
              </a:ext>
            </a:extLst>
          </p:cNvPr>
          <p:cNvCxnSpPr>
            <a:cxnSpLocks/>
            <a:stCxn id="56" idx="0"/>
            <a:endCxn id="46" idx="1"/>
          </p:cNvCxnSpPr>
          <p:nvPr/>
        </p:nvCxnSpPr>
        <p:spPr>
          <a:xfrm rot="5400000" flipH="1" flipV="1">
            <a:off x="9597782" y="2539109"/>
            <a:ext cx="450058" cy="620155"/>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3" name="Elbow Connector 22">
            <a:extLst>
              <a:ext uri="{FF2B5EF4-FFF2-40B4-BE49-F238E27FC236}">
                <a16:creationId xmlns:a16="http://schemas.microsoft.com/office/drawing/2014/main" id="{2A499280-3CEE-462A-B09B-E46063624964}"/>
              </a:ext>
            </a:extLst>
          </p:cNvPr>
          <p:cNvCxnSpPr>
            <a:cxnSpLocks/>
            <a:stCxn id="54" idx="0"/>
            <a:endCxn id="48" idx="1"/>
          </p:cNvCxnSpPr>
          <p:nvPr/>
        </p:nvCxnSpPr>
        <p:spPr>
          <a:xfrm rot="5400000" flipH="1" flipV="1">
            <a:off x="5011692" y="2558907"/>
            <a:ext cx="463406" cy="591631"/>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54" name="TextBox 53">
            <a:extLst>
              <a:ext uri="{FF2B5EF4-FFF2-40B4-BE49-F238E27FC236}">
                <a16:creationId xmlns:a16="http://schemas.microsoft.com/office/drawing/2014/main" id="{AE2FF901-C6BE-4272-ADCF-20B3941E12F4}"/>
              </a:ext>
            </a:extLst>
          </p:cNvPr>
          <p:cNvSpPr txBox="1"/>
          <p:nvPr/>
        </p:nvSpPr>
        <p:spPr>
          <a:xfrm>
            <a:off x="4398940" y="3086425"/>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Proposal</a:t>
            </a:r>
          </a:p>
        </p:txBody>
      </p:sp>
      <p:sp>
        <p:nvSpPr>
          <p:cNvPr id="55" name="TextBox 54">
            <a:extLst>
              <a:ext uri="{FF2B5EF4-FFF2-40B4-BE49-F238E27FC236}">
                <a16:creationId xmlns:a16="http://schemas.microsoft.com/office/drawing/2014/main" id="{665A23F2-D4E9-4FAE-A004-FB79C3D6FA01}"/>
              </a:ext>
            </a:extLst>
          </p:cNvPr>
          <p:cNvSpPr txBox="1"/>
          <p:nvPr/>
        </p:nvSpPr>
        <p:spPr>
          <a:xfrm>
            <a:off x="6601304" y="3086425"/>
            <a:ext cx="1410474"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Start Consulting</a:t>
            </a:r>
          </a:p>
        </p:txBody>
      </p:sp>
      <p:sp>
        <p:nvSpPr>
          <p:cNvPr id="56" name="TextBox 55">
            <a:extLst>
              <a:ext uri="{FF2B5EF4-FFF2-40B4-BE49-F238E27FC236}">
                <a16:creationId xmlns:a16="http://schemas.microsoft.com/office/drawing/2014/main" id="{3D75E201-B351-49C4-936C-319E9ABE34DF}"/>
              </a:ext>
            </a:extLst>
          </p:cNvPr>
          <p:cNvSpPr txBox="1"/>
          <p:nvPr/>
        </p:nvSpPr>
        <p:spPr>
          <a:xfrm>
            <a:off x="8918374" y="3074215"/>
            <a:ext cx="118872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Close*</a:t>
            </a:r>
          </a:p>
        </p:txBody>
      </p:sp>
      <p:cxnSp>
        <p:nvCxnSpPr>
          <p:cNvPr id="57" name="Elbow Connector 22">
            <a:extLst>
              <a:ext uri="{FF2B5EF4-FFF2-40B4-BE49-F238E27FC236}">
                <a16:creationId xmlns:a16="http://schemas.microsoft.com/office/drawing/2014/main" id="{3A53FDCF-491F-4CD3-B322-BAC58AA070C4}"/>
              </a:ext>
            </a:extLst>
          </p:cNvPr>
          <p:cNvCxnSpPr>
            <a:cxnSpLocks/>
            <a:stCxn id="45" idx="2"/>
            <a:endCxn id="54" idx="1"/>
          </p:cNvCxnSpPr>
          <p:nvPr/>
        </p:nvCxnSpPr>
        <p:spPr>
          <a:xfrm rot="16200000" flipH="1">
            <a:off x="3879919" y="2698208"/>
            <a:ext cx="438263" cy="599779"/>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8" name="Elbow Connector 22">
            <a:extLst>
              <a:ext uri="{FF2B5EF4-FFF2-40B4-BE49-F238E27FC236}">
                <a16:creationId xmlns:a16="http://schemas.microsoft.com/office/drawing/2014/main" id="{9600F050-D22C-466A-B8C8-F641FBF88E54}"/>
              </a:ext>
            </a:extLst>
          </p:cNvPr>
          <p:cNvCxnSpPr>
            <a:cxnSpLocks/>
            <a:stCxn id="48" idx="2"/>
            <a:endCxn id="55" idx="1"/>
          </p:cNvCxnSpPr>
          <p:nvPr/>
        </p:nvCxnSpPr>
        <p:spPr>
          <a:xfrm rot="16200000" flipH="1">
            <a:off x="6128491" y="2744416"/>
            <a:ext cx="440323" cy="505304"/>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59" name="Elbow Connector 22">
            <a:extLst>
              <a:ext uri="{FF2B5EF4-FFF2-40B4-BE49-F238E27FC236}">
                <a16:creationId xmlns:a16="http://schemas.microsoft.com/office/drawing/2014/main" id="{4944419D-0DD6-4B8B-B0FC-C06FCE598E56}"/>
              </a:ext>
            </a:extLst>
          </p:cNvPr>
          <p:cNvCxnSpPr>
            <a:cxnSpLocks/>
            <a:stCxn id="49" idx="2"/>
            <a:endCxn id="56" idx="1"/>
          </p:cNvCxnSpPr>
          <p:nvPr/>
        </p:nvCxnSpPr>
        <p:spPr>
          <a:xfrm rot="16200000" flipH="1">
            <a:off x="8469413" y="2756058"/>
            <a:ext cx="426053" cy="471869"/>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60" name="Elbow Connector 22">
            <a:extLst>
              <a:ext uri="{FF2B5EF4-FFF2-40B4-BE49-F238E27FC236}">
                <a16:creationId xmlns:a16="http://schemas.microsoft.com/office/drawing/2014/main" id="{4A681E54-8A50-4C6F-B79C-A9C34C83956D}"/>
              </a:ext>
            </a:extLst>
          </p:cNvPr>
          <p:cNvCxnSpPr>
            <a:cxnSpLocks/>
            <a:stCxn id="44" idx="0"/>
            <a:endCxn id="45" idx="1"/>
          </p:cNvCxnSpPr>
          <p:nvPr/>
        </p:nvCxnSpPr>
        <p:spPr>
          <a:xfrm rot="5400000" flipH="1" flipV="1">
            <a:off x="2710339" y="2548287"/>
            <a:ext cx="455241" cy="608826"/>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62" name="TextBox 61">
            <a:extLst>
              <a:ext uri="{FF2B5EF4-FFF2-40B4-BE49-F238E27FC236}">
                <a16:creationId xmlns:a16="http://schemas.microsoft.com/office/drawing/2014/main" id="{397FFF1E-E818-4F2B-AAEF-5121F251B5F1}"/>
              </a:ext>
            </a:extLst>
          </p:cNvPr>
          <p:cNvSpPr txBox="1"/>
          <p:nvPr/>
        </p:nvSpPr>
        <p:spPr>
          <a:xfrm>
            <a:off x="2084906" y="3606108"/>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Skip to Proposal</a:t>
            </a:r>
          </a:p>
        </p:txBody>
      </p:sp>
      <p:sp>
        <p:nvSpPr>
          <p:cNvPr id="63" name="TextBox 62">
            <a:extLst>
              <a:ext uri="{FF2B5EF4-FFF2-40B4-BE49-F238E27FC236}">
                <a16:creationId xmlns:a16="http://schemas.microsoft.com/office/drawing/2014/main" id="{69783374-F850-4642-A0CB-BC1B4D3E7293}"/>
              </a:ext>
            </a:extLst>
          </p:cNvPr>
          <p:cNvSpPr txBox="1"/>
          <p:nvPr/>
        </p:nvSpPr>
        <p:spPr>
          <a:xfrm>
            <a:off x="4380189" y="3606108"/>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Back to Open</a:t>
            </a:r>
          </a:p>
        </p:txBody>
      </p:sp>
      <p:sp>
        <p:nvSpPr>
          <p:cNvPr id="64" name="TextBox 63">
            <a:extLst>
              <a:ext uri="{FF2B5EF4-FFF2-40B4-BE49-F238E27FC236}">
                <a16:creationId xmlns:a16="http://schemas.microsoft.com/office/drawing/2014/main" id="{0091FF1A-47EA-42F5-83CE-C4CE37D340F1}"/>
              </a:ext>
            </a:extLst>
          </p:cNvPr>
          <p:cNvSpPr txBox="1"/>
          <p:nvPr/>
        </p:nvSpPr>
        <p:spPr>
          <a:xfrm>
            <a:off x="6603602" y="3606108"/>
            <a:ext cx="1408176"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 Back to Planning</a:t>
            </a:r>
          </a:p>
        </p:txBody>
      </p:sp>
      <p:sp>
        <p:nvSpPr>
          <p:cNvPr id="65" name="TextBox 64">
            <a:extLst>
              <a:ext uri="{FF2B5EF4-FFF2-40B4-BE49-F238E27FC236}">
                <a16:creationId xmlns:a16="http://schemas.microsoft.com/office/drawing/2014/main" id="{52A4C36F-8529-4EDC-A6DB-0951CAC44E59}"/>
              </a:ext>
            </a:extLst>
          </p:cNvPr>
          <p:cNvSpPr txBox="1"/>
          <p:nvPr/>
        </p:nvSpPr>
        <p:spPr>
          <a:xfrm>
            <a:off x="2059111" y="4132590"/>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Close*</a:t>
            </a:r>
          </a:p>
        </p:txBody>
      </p:sp>
      <p:sp>
        <p:nvSpPr>
          <p:cNvPr id="66" name="TextBox 65">
            <a:extLst>
              <a:ext uri="{FF2B5EF4-FFF2-40B4-BE49-F238E27FC236}">
                <a16:creationId xmlns:a16="http://schemas.microsoft.com/office/drawing/2014/main" id="{FC6DE238-4220-4465-939E-56FD4702F9E6}"/>
              </a:ext>
            </a:extLst>
          </p:cNvPr>
          <p:cNvSpPr txBox="1"/>
          <p:nvPr/>
        </p:nvSpPr>
        <p:spPr>
          <a:xfrm>
            <a:off x="4377302" y="4152636"/>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Close*</a:t>
            </a:r>
          </a:p>
        </p:txBody>
      </p:sp>
      <p:sp>
        <p:nvSpPr>
          <p:cNvPr id="67" name="TextBox 66">
            <a:extLst>
              <a:ext uri="{FF2B5EF4-FFF2-40B4-BE49-F238E27FC236}">
                <a16:creationId xmlns:a16="http://schemas.microsoft.com/office/drawing/2014/main" id="{3A989C68-C3E6-4969-9897-F86A861EDF95}"/>
              </a:ext>
            </a:extLst>
          </p:cNvPr>
          <p:cNvSpPr txBox="1"/>
          <p:nvPr/>
        </p:nvSpPr>
        <p:spPr>
          <a:xfrm>
            <a:off x="6601304" y="4132189"/>
            <a:ext cx="1408176"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Close*</a:t>
            </a:r>
          </a:p>
        </p:txBody>
      </p:sp>
      <p:sp>
        <p:nvSpPr>
          <p:cNvPr id="68" name="TextBox 67">
            <a:extLst>
              <a:ext uri="{FF2B5EF4-FFF2-40B4-BE49-F238E27FC236}">
                <a16:creationId xmlns:a16="http://schemas.microsoft.com/office/drawing/2014/main" id="{0D1AB21D-356A-4BDE-9FBC-81921BBB33B0}"/>
              </a:ext>
            </a:extLst>
          </p:cNvPr>
          <p:cNvSpPr txBox="1"/>
          <p:nvPr/>
        </p:nvSpPr>
        <p:spPr>
          <a:xfrm>
            <a:off x="8944169" y="3611613"/>
            <a:ext cx="118872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Back to Proposal</a:t>
            </a:r>
          </a:p>
        </p:txBody>
      </p:sp>
      <p:cxnSp>
        <p:nvCxnSpPr>
          <p:cNvPr id="99" name="Elbow Connector 38">
            <a:extLst>
              <a:ext uri="{FF2B5EF4-FFF2-40B4-BE49-F238E27FC236}">
                <a16:creationId xmlns:a16="http://schemas.microsoft.com/office/drawing/2014/main" id="{225FD0C7-DD16-4884-9280-A69DFBA86B27}"/>
              </a:ext>
            </a:extLst>
          </p:cNvPr>
          <p:cNvCxnSpPr>
            <a:cxnSpLocks/>
            <a:stCxn id="61" idx="2"/>
            <a:endCxn id="47" idx="1"/>
          </p:cNvCxnSpPr>
          <p:nvPr/>
        </p:nvCxnSpPr>
        <p:spPr>
          <a:xfrm rot="5400000" flipH="1">
            <a:off x="5663717" y="-2095163"/>
            <a:ext cx="706956" cy="10143323"/>
          </a:xfrm>
          <a:prstGeom prst="bentConnector4">
            <a:avLst>
              <a:gd name="adj1" fmla="val -235932"/>
              <a:gd name="adj2" fmla="val 103589"/>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cxnSp>
        <p:nvCxnSpPr>
          <p:cNvPr id="103" name="Elbow Connector 38">
            <a:extLst>
              <a:ext uri="{FF2B5EF4-FFF2-40B4-BE49-F238E27FC236}">
                <a16:creationId xmlns:a16="http://schemas.microsoft.com/office/drawing/2014/main" id="{15734415-AC33-4750-96A1-36820E523156}"/>
              </a:ext>
            </a:extLst>
          </p:cNvPr>
          <p:cNvCxnSpPr>
            <a:cxnSpLocks/>
            <a:stCxn id="67" idx="2"/>
            <a:endCxn id="46" idx="2"/>
          </p:cNvCxnSpPr>
          <p:nvPr/>
        </p:nvCxnSpPr>
        <p:spPr>
          <a:xfrm rot="5400000" flipH="1" flipV="1">
            <a:off x="8189658" y="1893779"/>
            <a:ext cx="1615754" cy="3384286"/>
          </a:xfrm>
          <a:prstGeom prst="bentConnector3">
            <a:avLst>
              <a:gd name="adj1" fmla="val -10480"/>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sp>
        <p:nvSpPr>
          <p:cNvPr id="61" name="TextBox 60">
            <a:extLst>
              <a:ext uri="{FF2B5EF4-FFF2-40B4-BE49-F238E27FC236}">
                <a16:creationId xmlns:a16="http://schemas.microsoft.com/office/drawing/2014/main" id="{7F2C5D40-9326-4BDF-A06A-1DE24DDD9822}"/>
              </a:ext>
            </a:extLst>
          </p:cNvPr>
          <p:cNvSpPr txBox="1"/>
          <p:nvPr/>
        </p:nvSpPr>
        <p:spPr>
          <a:xfrm>
            <a:off x="10540216" y="3068366"/>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Reopen</a:t>
            </a:r>
          </a:p>
        </p:txBody>
      </p:sp>
      <p:sp>
        <p:nvSpPr>
          <p:cNvPr id="132" name="TextBox 131">
            <a:extLst>
              <a:ext uri="{FF2B5EF4-FFF2-40B4-BE49-F238E27FC236}">
                <a16:creationId xmlns:a16="http://schemas.microsoft.com/office/drawing/2014/main" id="{A6AA6917-3091-475C-A64F-81E8F609DC4F}"/>
              </a:ext>
            </a:extLst>
          </p:cNvPr>
          <p:cNvSpPr txBox="1"/>
          <p:nvPr/>
        </p:nvSpPr>
        <p:spPr>
          <a:xfrm>
            <a:off x="945533" y="4997198"/>
            <a:ext cx="10300934" cy="1754326"/>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 Words:</a:t>
            </a:r>
          </a:p>
          <a:p>
            <a:r>
              <a:rPr lang="en-US" sz="1200" dirty="0">
                <a:latin typeface="Verdana" panose="020B0604030504040204" pitchFamily="34" charset="0"/>
                <a:ea typeface="Verdana" panose="020B0604030504040204" pitchFamily="34" charset="0"/>
                <a:cs typeface="Verdana" panose="020B0604030504040204" pitchFamily="34" charset="0"/>
              </a:rPr>
              <a:t>A lead is acquired and on creation is in the “Open” status.  The user clicks the “Start Planning” transition button to move to the “Planning” status.  If no planning is needed, the user clicks “Skip to Proposal” to skip to the “Proposal” status.  In the “Planning” status, the user clicks “Start Proposal” to move forward to the “Proposal” status or clicks “Back to Open” to move backwards to the “Open” status.  In the “Proposal” status, the user clicks “Start Consulting” if the proposal is accepted.  If the proposal is declined, the user clicks the “Close” button to move to the final “Closed” status.  In the “Active” status, the user clicks the “Close” button when consulting is complete.  In the “Closed” status, a user clicks the “Reopen” button to reopen the issue.</a:t>
            </a:r>
            <a:br>
              <a:rPr lang="en-US" sz="1200" dirty="0">
                <a:latin typeface="Verdana" panose="020B0604030504040204" pitchFamily="34" charset="0"/>
                <a:ea typeface="Verdana" panose="020B0604030504040204" pitchFamily="34" charset="0"/>
                <a:cs typeface="Verdana" panose="020B0604030504040204" pitchFamily="34" charset="0"/>
              </a:rPr>
            </a:br>
            <a:endParaRPr lang="en-US" sz="1200" dirty="0">
              <a:latin typeface="Verdana" panose="020B0604030504040204" pitchFamily="34" charset="0"/>
              <a:ea typeface="Verdana" panose="020B0604030504040204" pitchFamily="34" charset="0"/>
              <a:cs typeface="Verdana" panose="020B0604030504040204" pitchFamily="34" charset="0"/>
            </a:endParaRPr>
          </a:p>
          <a:p>
            <a:r>
              <a:rPr lang="en-US" sz="1200" dirty="0">
                <a:latin typeface="Verdana" panose="020B0604030504040204" pitchFamily="34" charset="0"/>
                <a:ea typeface="Verdana" panose="020B0604030504040204" pitchFamily="34" charset="0"/>
                <a:cs typeface="Verdana" panose="020B0604030504040204" pitchFamily="34" charset="0"/>
              </a:rPr>
              <a:t>* The “Close” transition is global.</a:t>
            </a:r>
          </a:p>
        </p:txBody>
      </p:sp>
    </p:spTree>
    <p:extLst>
      <p:ext uri="{BB962C8B-B14F-4D97-AF65-F5344CB8AC3E}">
        <p14:creationId xmlns:p14="http://schemas.microsoft.com/office/powerpoint/2010/main" val="438884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Transition Behaviors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graphicFrame>
        <p:nvGraphicFramePr>
          <p:cNvPr id="9" name="Table 8">
            <a:extLst>
              <a:ext uri="{FF2B5EF4-FFF2-40B4-BE49-F238E27FC236}">
                <a16:creationId xmlns:a16="http://schemas.microsoft.com/office/drawing/2014/main" id="{D36836F7-FB6C-4FEE-B915-DE665457F406}"/>
              </a:ext>
            </a:extLst>
          </p:cNvPr>
          <p:cNvGraphicFramePr>
            <a:graphicFrameLocks noGrp="1"/>
          </p:cNvGraphicFramePr>
          <p:nvPr>
            <p:extLst/>
          </p:nvPr>
        </p:nvGraphicFramePr>
        <p:xfrm>
          <a:off x="937212" y="1690688"/>
          <a:ext cx="8127999" cy="2748280"/>
        </p:xfrm>
        <a:graphic>
          <a:graphicData uri="http://schemas.openxmlformats.org/drawingml/2006/table">
            <a:tbl>
              <a:tblPr firstRow="1" bandRow="1">
                <a:tableStyleId>{C083E6E3-FA7D-4D7B-A595-EF9225AFEA82}</a:tableStyleId>
              </a:tblPr>
              <a:tblGrid>
                <a:gridCol w="1120188">
                  <a:extLst>
                    <a:ext uri="{9D8B030D-6E8A-4147-A177-3AD203B41FA5}">
                      <a16:colId xmlns:a16="http://schemas.microsoft.com/office/drawing/2014/main" val="3634814718"/>
                    </a:ext>
                  </a:extLst>
                </a:gridCol>
                <a:gridCol w="2943225">
                  <a:extLst>
                    <a:ext uri="{9D8B030D-6E8A-4147-A177-3AD203B41FA5}">
                      <a16:colId xmlns:a16="http://schemas.microsoft.com/office/drawing/2014/main" val="773785180"/>
                    </a:ext>
                  </a:extLst>
                </a:gridCol>
                <a:gridCol w="4064586">
                  <a:extLst>
                    <a:ext uri="{9D8B030D-6E8A-4147-A177-3AD203B41FA5}">
                      <a16:colId xmlns:a16="http://schemas.microsoft.com/office/drawing/2014/main" val="860140075"/>
                    </a:ext>
                  </a:extLst>
                </a:gridCol>
              </a:tblGrid>
              <a:tr h="370840">
                <a:tc>
                  <a:txBody>
                    <a:bodyPr/>
                    <a:lstStyle/>
                    <a:p>
                      <a:r>
                        <a:rPr lang="en-US" dirty="0"/>
                        <a:t>Status</a:t>
                      </a:r>
                    </a:p>
                  </a:txBody>
                  <a:tcPr/>
                </a:tc>
                <a:tc>
                  <a:txBody>
                    <a:bodyPr/>
                    <a:lstStyle/>
                    <a:p>
                      <a:r>
                        <a:rPr lang="en-US" dirty="0"/>
                        <a:t>Transition &gt; Destination</a:t>
                      </a:r>
                    </a:p>
                  </a:txBody>
                  <a:tcPr/>
                </a:tc>
                <a:tc>
                  <a:txBody>
                    <a:bodyPr/>
                    <a:lstStyle/>
                    <a:p>
                      <a:r>
                        <a:rPr lang="en-US" dirty="0"/>
                        <a:t>Behaviors</a:t>
                      </a:r>
                    </a:p>
                  </a:txBody>
                  <a:tcPr/>
                </a:tc>
                <a:extLst>
                  <a:ext uri="{0D108BD9-81ED-4DB2-BD59-A6C34878D82A}">
                    <a16:rowId xmlns:a16="http://schemas.microsoft.com/office/drawing/2014/main" val="3523199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p>
                  </a:txBody>
                  <a:tcPr/>
                </a:tc>
                <a:tc>
                  <a:txBody>
                    <a:bodyPr/>
                    <a:lstStyle/>
                    <a:p>
                      <a:r>
                        <a:rPr lang="en-US" dirty="0"/>
                        <a:t>Close &gt; Closed</a:t>
                      </a:r>
                    </a:p>
                  </a:txBody>
                  <a:tcPr/>
                </a:tc>
                <a:tc>
                  <a:txBody>
                    <a:bodyPr/>
                    <a:lstStyle/>
                    <a:p>
                      <a:pPr marL="285750" indent="-285750">
                        <a:buFont typeface="Arial" panose="020B0604020202020204" pitchFamily="34" charset="0"/>
                        <a:buChar char="•"/>
                      </a:pPr>
                      <a:r>
                        <a:rPr lang="en-US" b="1" dirty="0"/>
                        <a:t>Screen: </a:t>
                      </a:r>
                      <a:r>
                        <a:rPr lang="en-US" dirty="0"/>
                        <a:t>Resolution</a:t>
                      </a:r>
                    </a:p>
                    <a:p>
                      <a:pPr marL="285750" indent="-285750">
                        <a:buFont typeface="Arial" panose="020B0604020202020204" pitchFamily="34" charset="0"/>
                        <a:buChar char="•"/>
                      </a:pPr>
                      <a:r>
                        <a:rPr lang="en-US" sz="1800" b="1" i="0" kern="1200" dirty="0">
                          <a:solidFill>
                            <a:schemeClr val="tx1"/>
                          </a:solidFill>
                          <a:effectLst/>
                          <a:latin typeface="+mn-lt"/>
                          <a:ea typeface="+mn-ea"/>
                          <a:cs typeface="+mn-cs"/>
                        </a:rPr>
                        <a:t>Post Function: </a:t>
                      </a:r>
                      <a:r>
                        <a:rPr lang="en-US" sz="1800" b="0" i="0" kern="1200" dirty="0">
                          <a:solidFill>
                            <a:schemeClr val="tx1"/>
                          </a:solidFill>
                          <a:effectLst/>
                          <a:latin typeface="+mn-lt"/>
                          <a:ea typeface="+mn-ea"/>
                          <a:cs typeface="+mn-cs"/>
                        </a:rPr>
                        <a:t>Assign the issue to the reporter.</a:t>
                      </a:r>
                    </a:p>
                    <a:p>
                      <a:pPr marL="285750" indent="-285750">
                        <a:buFont typeface="Arial" panose="020B0604020202020204" pitchFamily="34" charset="0"/>
                        <a:buChar char="•"/>
                      </a:pPr>
                      <a:r>
                        <a:rPr lang="en-US" sz="1800" b="1" i="0" kern="1200" dirty="0">
                          <a:solidFill>
                            <a:schemeClr val="tx1"/>
                          </a:solidFill>
                          <a:effectLst/>
                          <a:latin typeface="+mn-lt"/>
                          <a:ea typeface="+mn-ea"/>
                          <a:cs typeface="+mn-cs"/>
                        </a:rPr>
                        <a:t>Post Function: </a:t>
                      </a:r>
                      <a:r>
                        <a:rPr lang="en-US" sz="1800" b="0" i="0" kern="1200" dirty="0">
                          <a:solidFill>
                            <a:schemeClr val="tx1"/>
                          </a:solidFill>
                          <a:effectLst/>
                          <a:latin typeface="+mn-lt"/>
                          <a:ea typeface="+mn-ea"/>
                          <a:cs typeface="+mn-cs"/>
                        </a:rPr>
                        <a:t>Fire a Issue Closed event that can be processed by the listeners.</a:t>
                      </a:r>
                      <a:endParaRPr lang="en-US" dirty="0"/>
                    </a:p>
                  </a:txBody>
                  <a:tcPr/>
                </a:tc>
                <a:extLst>
                  <a:ext uri="{0D108BD9-81ED-4DB2-BD59-A6C34878D82A}">
                    <a16:rowId xmlns:a16="http://schemas.microsoft.com/office/drawing/2014/main" val="3369398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Closed</a:t>
                      </a:r>
                    </a:p>
                  </a:txBody>
                  <a:tcPr/>
                </a:tc>
                <a:tc>
                  <a:txBody>
                    <a:bodyPr/>
                    <a:lstStyle/>
                    <a:p>
                      <a:r>
                        <a:rPr lang="en-US" dirty="0"/>
                        <a:t>Reopen &gt; Open</a:t>
                      </a:r>
                    </a:p>
                  </a:txBody>
                  <a:tcPr/>
                </a:tc>
                <a:tc>
                  <a:txBody>
                    <a:bodyPr/>
                    <a:lstStyle/>
                    <a:p>
                      <a:pPr marL="285750" indent="-285750">
                        <a:buFont typeface="Arial" panose="020B0604020202020204" pitchFamily="34" charset="0"/>
                        <a:buChar char="•"/>
                      </a:pPr>
                      <a:r>
                        <a:rPr lang="en-US" sz="1800" b="1" i="0" kern="1200" dirty="0">
                          <a:solidFill>
                            <a:schemeClr val="tx1"/>
                          </a:solidFill>
                          <a:effectLst/>
                          <a:latin typeface="+mn-lt"/>
                          <a:ea typeface="+mn-ea"/>
                          <a:cs typeface="+mn-cs"/>
                        </a:rPr>
                        <a:t>Post Function: </a:t>
                      </a:r>
                      <a:r>
                        <a:rPr lang="en-US" sz="1800" b="0" i="0" kern="1200" dirty="0">
                          <a:solidFill>
                            <a:schemeClr val="tx1"/>
                          </a:solidFill>
                          <a:effectLst/>
                          <a:latin typeface="+mn-lt"/>
                          <a:ea typeface="+mn-ea"/>
                          <a:cs typeface="+mn-cs"/>
                        </a:rPr>
                        <a:t>The value of field Resolution will be cleared.</a:t>
                      </a:r>
                      <a:endParaRPr lang="en-US" dirty="0"/>
                    </a:p>
                  </a:txBody>
                  <a:tcPr/>
                </a:tc>
                <a:extLst>
                  <a:ext uri="{0D108BD9-81ED-4DB2-BD59-A6C34878D82A}">
                    <a16:rowId xmlns:a16="http://schemas.microsoft.com/office/drawing/2014/main" val="2258182523"/>
                  </a:ext>
                </a:extLst>
              </a:tr>
            </a:tbl>
          </a:graphicData>
        </a:graphic>
      </p:graphicFrame>
      <p:pic>
        <p:nvPicPr>
          <p:cNvPr id="10" name="Picture 9" descr="A close up of an animal&#10;&#10;Description generated with high confidence">
            <a:extLst>
              <a:ext uri="{FF2B5EF4-FFF2-40B4-BE49-F238E27FC236}">
                <a16:creationId xmlns:a16="http://schemas.microsoft.com/office/drawing/2014/main" id="{380DD1DA-81D7-428D-9B86-ADE02D5DB37C}"/>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2272553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generated with very high confidence">
            <a:extLst>
              <a:ext uri="{FF2B5EF4-FFF2-40B4-BE49-F238E27FC236}">
                <a16:creationId xmlns:a16="http://schemas.microsoft.com/office/drawing/2014/main" id="{2946485E-85D1-4B03-BBC3-994B18290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245" y="2608926"/>
            <a:ext cx="6251510" cy="4249073"/>
          </a:xfrm>
          <a:prstGeom prst="rect">
            <a:avLst/>
          </a:prstGeom>
        </p:spPr>
      </p:pic>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Jira Strategy Admin Workbook</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a:xfrm>
            <a:off x="838200" y="1825625"/>
            <a:ext cx="10515600" cy="4771118"/>
          </a:xfrm>
        </p:spPr>
        <p:txBody>
          <a:bodyPr>
            <a:normAutofit/>
          </a:bodyPr>
          <a:lstStyle/>
          <a:p>
            <a:pPr marL="0" indent="0">
              <a:buNone/>
            </a:pPr>
            <a:r>
              <a:rPr lang="en-US" dirty="0"/>
              <a:t>Enter code </a:t>
            </a:r>
            <a:r>
              <a:rPr lang="en-US" b="1" dirty="0" err="1"/>
              <a:t>skillshare</a:t>
            </a:r>
            <a:r>
              <a:rPr lang="en-US" dirty="0"/>
              <a:t> at </a:t>
            </a:r>
            <a:r>
              <a:rPr lang="en-US" dirty="0">
                <a:hlinkClick r:id="rId4"/>
              </a:rPr>
              <a:t>jirastrategy.com</a:t>
            </a:r>
            <a:r>
              <a:rPr lang="en-US" dirty="0"/>
              <a:t> for 15% off!</a:t>
            </a:r>
          </a:p>
          <a:p>
            <a:pPr marL="0" indent="0">
              <a:buNone/>
            </a:pPr>
            <a:r>
              <a:rPr lang="en-US" sz="2000" dirty="0"/>
              <a:t>Print version available at Amazon</a:t>
            </a:r>
          </a:p>
          <a:p>
            <a:pPr marL="0" indent="0">
              <a:buNone/>
            </a:pPr>
            <a:endParaRPr lang="en-US" dirty="0"/>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Tree>
    <p:extLst>
      <p:ext uri="{BB962C8B-B14F-4D97-AF65-F5344CB8AC3E}">
        <p14:creationId xmlns:p14="http://schemas.microsoft.com/office/powerpoint/2010/main" val="1277640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6892-7EED-4E5D-BA23-70316EED3E6E}"/>
              </a:ext>
            </a:extLst>
          </p:cNvPr>
          <p:cNvSpPr>
            <a:spLocks noGrp="1"/>
          </p:cNvSpPr>
          <p:nvPr>
            <p:ph type="ctrTitle"/>
          </p:nvPr>
        </p:nvSpPr>
        <p:spPr>
          <a:xfrm>
            <a:off x="4608664" y="1122363"/>
            <a:ext cx="6521885" cy="2387600"/>
          </a:xfrm>
        </p:spPr>
        <p:txBody>
          <a:bodyPr>
            <a:normAutofit/>
          </a:bodyPr>
          <a:lstStyle/>
          <a:p>
            <a:r>
              <a:rPr lang="en-US" b="1" dirty="0">
                <a:solidFill>
                  <a:schemeClr val="bg1"/>
                </a:solidFill>
              </a:rPr>
              <a:t>Questions?</a:t>
            </a:r>
            <a:endParaRPr lang="en-US" dirty="0">
              <a:solidFill>
                <a:schemeClr val="bg1"/>
              </a:solidFill>
            </a:endParaRPr>
          </a:p>
        </p:txBody>
      </p:sp>
      <p:sp>
        <p:nvSpPr>
          <p:cNvPr id="3" name="Subtitle 2">
            <a:extLst>
              <a:ext uri="{FF2B5EF4-FFF2-40B4-BE49-F238E27FC236}">
                <a16:creationId xmlns:a16="http://schemas.microsoft.com/office/drawing/2014/main" id="{659BDB63-8205-439F-9AE4-26A9090A7DEB}"/>
              </a:ext>
            </a:extLst>
          </p:cNvPr>
          <p:cNvSpPr>
            <a:spLocks noGrp="1"/>
          </p:cNvSpPr>
          <p:nvPr>
            <p:ph type="subTitle" idx="1"/>
          </p:nvPr>
        </p:nvSpPr>
        <p:spPr>
          <a:xfrm>
            <a:off x="4608664" y="3602038"/>
            <a:ext cx="6521885" cy="1655762"/>
          </a:xfrm>
        </p:spPr>
        <p:txBody>
          <a:bodyPr/>
          <a:lstStyle/>
          <a:p>
            <a:r>
              <a:rPr lang="en-US" sz="1800" dirty="0">
                <a:solidFill>
                  <a:schemeClr val="bg1"/>
                </a:solidFill>
              </a:rPr>
              <a:t>Contact:  Rachel Wright</a:t>
            </a:r>
          </a:p>
          <a:p>
            <a:r>
              <a:rPr lang="en-US" sz="1800" dirty="0">
                <a:solidFill>
                  <a:schemeClr val="bg1"/>
                </a:solidFill>
              </a:rPr>
              <a:t>rwright@jirastrategy.com</a:t>
            </a:r>
            <a:endParaRPr lang="en-US" dirty="0">
              <a:solidFill>
                <a:schemeClr val="bg1"/>
              </a:solidFill>
            </a:endParaRPr>
          </a:p>
        </p:txBody>
      </p:sp>
      <p:pic>
        <p:nvPicPr>
          <p:cNvPr id="8" name="Picture 7">
            <a:extLst>
              <a:ext uri="{FF2B5EF4-FFF2-40B4-BE49-F238E27FC236}">
                <a16:creationId xmlns:a16="http://schemas.microsoft.com/office/drawing/2014/main" id="{258092E3-B9B3-4CFC-8031-C7682702119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24646" y="3341877"/>
            <a:ext cx="3884018" cy="2799386"/>
          </a:xfrm>
          <a:prstGeom prst="rect">
            <a:avLst/>
          </a:prstGeom>
        </p:spPr>
      </p:pic>
    </p:spTree>
    <p:extLst>
      <p:ext uri="{BB962C8B-B14F-4D97-AF65-F5344CB8AC3E}">
        <p14:creationId xmlns:p14="http://schemas.microsoft.com/office/powerpoint/2010/main" val="377269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Narrative</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Autofit/>
          </a:bodyPr>
          <a:lstStyle/>
          <a:p>
            <a:pPr marL="0" indent="0">
              <a:buNone/>
            </a:pPr>
            <a:r>
              <a:rPr lang="en-US" sz="1500" i="1" dirty="0"/>
              <a:t>“[elements of this phase]”</a:t>
            </a:r>
          </a:p>
          <a:p>
            <a:r>
              <a:rPr lang="en-US" sz="1500" dirty="0"/>
              <a:t>Related statuses: [insert]</a:t>
            </a:r>
          </a:p>
          <a:p>
            <a:endParaRPr lang="en-US" sz="1500" dirty="0"/>
          </a:p>
          <a:p>
            <a:pPr marL="0" indent="0">
              <a:buNone/>
            </a:pPr>
            <a:r>
              <a:rPr lang="en-US" sz="1500" i="1" dirty="0"/>
              <a:t>“[elements of this phase]”</a:t>
            </a:r>
          </a:p>
          <a:p>
            <a:r>
              <a:rPr lang="en-US" sz="1500" dirty="0"/>
              <a:t>Related statuses: [insert]</a:t>
            </a:r>
          </a:p>
          <a:p>
            <a:endParaRPr lang="en-US" sz="1500" dirty="0"/>
          </a:p>
          <a:p>
            <a:pPr marL="0" indent="0">
              <a:buNone/>
            </a:pPr>
            <a:r>
              <a:rPr lang="en-US" sz="1500" i="1" dirty="0"/>
              <a:t>“[elements of this phase]”</a:t>
            </a:r>
          </a:p>
          <a:p>
            <a:r>
              <a:rPr lang="en-US" sz="1500" dirty="0"/>
              <a:t>Related statuses: [insert]</a:t>
            </a:r>
          </a:p>
          <a:p>
            <a:endParaRPr lang="en-US" sz="1500" dirty="0"/>
          </a:p>
          <a:p>
            <a:pPr marL="0" indent="0">
              <a:buNone/>
            </a:pPr>
            <a:r>
              <a:rPr lang="en-US" sz="1500" i="1" dirty="0"/>
              <a:t>“[elements of this phase]”</a:t>
            </a:r>
          </a:p>
          <a:p>
            <a:r>
              <a:rPr lang="en-US" sz="1500" dirty="0"/>
              <a:t>Related statuses: [insert]</a:t>
            </a:r>
          </a:p>
          <a:p>
            <a:endParaRPr lang="en-US" sz="1500" dirty="0"/>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583309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Statuses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6" name="Content Placeholder 5">
            <a:extLst>
              <a:ext uri="{FF2B5EF4-FFF2-40B4-BE49-F238E27FC236}">
                <a16:creationId xmlns:a16="http://schemas.microsoft.com/office/drawing/2014/main" id="{9C97B8AA-7446-4BDD-87D5-2C320F4104DE}"/>
              </a:ext>
            </a:extLst>
          </p:cNvPr>
          <p:cNvSpPr>
            <a:spLocks noGrp="1"/>
          </p:cNvSpPr>
          <p:nvPr>
            <p:ph idx="1"/>
          </p:nvPr>
        </p:nvSpPr>
        <p:spPr/>
        <p:txBody>
          <a:bodyPr/>
          <a:lstStyle/>
          <a:p>
            <a:pPr marL="0" indent="0">
              <a:buNone/>
            </a:pPr>
            <a:r>
              <a:rPr lang="en-US" sz="1400" dirty="0"/>
              <a:t>Key:  Status =</a:t>
            </a:r>
          </a:p>
          <a:p>
            <a:pPr marL="0" indent="0">
              <a:buNone/>
            </a:pPr>
            <a:endParaRPr lang="en-US" dirty="0"/>
          </a:p>
        </p:txBody>
      </p:sp>
      <p:sp>
        <p:nvSpPr>
          <p:cNvPr id="11" name="TextBox 10">
            <a:extLst>
              <a:ext uri="{FF2B5EF4-FFF2-40B4-BE49-F238E27FC236}">
                <a16:creationId xmlns:a16="http://schemas.microsoft.com/office/drawing/2014/main" id="{E2D74486-283D-4DC2-82BB-1536CA836660}"/>
              </a:ext>
            </a:extLst>
          </p:cNvPr>
          <p:cNvSpPr txBox="1"/>
          <p:nvPr/>
        </p:nvSpPr>
        <p:spPr>
          <a:xfrm>
            <a:off x="2319088" y="1844287"/>
            <a:ext cx="713716"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solidFill>
                  <a:schemeClr val="accent6">
                    <a:lumMod val="50000"/>
                  </a:schemeClr>
                </a:solidFill>
              </a:rPr>
              <a:t>[label]</a:t>
            </a:r>
          </a:p>
        </p:txBody>
      </p:sp>
      <p:sp>
        <p:nvSpPr>
          <p:cNvPr id="12" name="TextBox 11">
            <a:extLst>
              <a:ext uri="{FF2B5EF4-FFF2-40B4-BE49-F238E27FC236}">
                <a16:creationId xmlns:a16="http://schemas.microsoft.com/office/drawing/2014/main" id="{CD6DC563-1BCB-48C7-A187-A4EA95928CEF}"/>
              </a:ext>
            </a:extLst>
          </p:cNvPr>
          <p:cNvSpPr txBox="1"/>
          <p:nvPr/>
        </p:nvSpPr>
        <p:spPr>
          <a:xfrm>
            <a:off x="3242372"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[status]</a:t>
            </a:r>
          </a:p>
        </p:txBody>
      </p:sp>
      <p:sp>
        <p:nvSpPr>
          <p:cNvPr id="14" name="TextBox 13">
            <a:extLst>
              <a:ext uri="{FF2B5EF4-FFF2-40B4-BE49-F238E27FC236}">
                <a16:creationId xmlns:a16="http://schemas.microsoft.com/office/drawing/2014/main" id="{FC2A38DE-CED4-46EE-9DF2-30685435D812}"/>
              </a:ext>
            </a:extLst>
          </p:cNvPr>
          <p:cNvSpPr txBox="1"/>
          <p:nvPr/>
        </p:nvSpPr>
        <p:spPr>
          <a:xfrm>
            <a:off x="945533" y="2469131"/>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[status]</a:t>
            </a:r>
          </a:p>
        </p:txBody>
      </p:sp>
      <p:cxnSp>
        <p:nvCxnSpPr>
          <p:cNvPr id="17" name="Elbow Connector 22">
            <a:extLst>
              <a:ext uri="{FF2B5EF4-FFF2-40B4-BE49-F238E27FC236}">
                <a16:creationId xmlns:a16="http://schemas.microsoft.com/office/drawing/2014/main" id="{8C9B5524-FF40-4EDA-BBF7-306BFD9C6A83}"/>
              </a:ext>
            </a:extLst>
          </p:cNvPr>
          <p:cNvCxnSpPr>
            <a:cxnSpLocks/>
            <a:stCxn id="14" idx="3"/>
            <a:endCxn id="12" idx="1"/>
          </p:cNvCxnSpPr>
          <p:nvPr/>
        </p:nvCxnSpPr>
        <p:spPr>
          <a:xfrm>
            <a:off x="2059111" y="2623020"/>
            <a:ext cx="1183261" cy="2059"/>
          </a:xfrm>
          <a:prstGeom prst="bentConnector3">
            <a:avLst>
              <a:gd name="adj1" fmla="val 50000"/>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31" name="TextBox 30">
            <a:extLst>
              <a:ext uri="{FF2B5EF4-FFF2-40B4-BE49-F238E27FC236}">
                <a16:creationId xmlns:a16="http://schemas.microsoft.com/office/drawing/2014/main" id="{A8D87F3A-A677-4D95-9691-8C752D0F99C9}"/>
              </a:ext>
            </a:extLst>
          </p:cNvPr>
          <p:cNvSpPr txBox="1"/>
          <p:nvPr/>
        </p:nvSpPr>
        <p:spPr>
          <a:xfrm>
            <a:off x="945533" y="4994094"/>
            <a:ext cx="10300934" cy="461665"/>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 Words:</a:t>
            </a:r>
          </a:p>
          <a:p>
            <a:r>
              <a:rPr lang="en-US" sz="1200" dirty="0">
                <a:latin typeface="Verdana" panose="020B0604030504040204" pitchFamily="34" charset="0"/>
                <a:ea typeface="Verdana" panose="020B0604030504040204" pitchFamily="34" charset="0"/>
                <a:cs typeface="Verdana" panose="020B0604030504040204" pitchFamily="34" charset="0"/>
              </a:rPr>
              <a:t>[insert explanation]</a:t>
            </a:r>
          </a:p>
        </p:txBody>
      </p:sp>
    </p:spTree>
    <p:extLst>
      <p:ext uri="{BB962C8B-B14F-4D97-AF65-F5344CB8AC3E}">
        <p14:creationId xmlns:p14="http://schemas.microsoft.com/office/powerpoint/2010/main" val="2504025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Statuses + Forward Transitions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6" name="Content Placeholder 5">
            <a:extLst>
              <a:ext uri="{FF2B5EF4-FFF2-40B4-BE49-F238E27FC236}">
                <a16:creationId xmlns:a16="http://schemas.microsoft.com/office/drawing/2014/main" id="{C645370F-CD67-4812-9101-24384B24C782}"/>
              </a:ext>
            </a:extLst>
          </p:cNvPr>
          <p:cNvSpPr>
            <a:spLocks noGrp="1"/>
          </p:cNvSpPr>
          <p:nvPr>
            <p:ph idx="1"/>
          </p:nvPr>
        </p:nvSpPr>
        <p:spPr>
          <a:xfrm>
            <a:off x="838200" y="1825625"/>
            <a:ext cx="10515600" cy="4351338"/>
          </a:xfrm>
        </p:spPr>
        <p:txBody>
          <a:bodyPr/>
          <a:lstStyle/>
          <a:p>
            <a:pPr marL="0" indent="0">
              <a:buNone/>
            </a:pPr>
            <a:r>
              <a:rPr lang="en-US" sz="1400" dirty="0"/>
              <a:t>Key:  Status =             , Transition Button =             , Happy Path = </a:t>
            </a:r>
          </a:p>
          <a:p>
            <a:pPr marL="0" indent="0">
              <a:buNone/>
            </a:pPr>
            <a:endParaRPr lang="en-US" dirty="0"/>
          </a:p>
        </p:txBody>
      </p:sp>
      <p:sp>
        <p:nvSpPr>
          <p:cNvPr id="8" name="TextBox 7">
            <a:extLst>
              <a:ext uri="{FF2B5EF4-FFF2-40B4-BE49-F238E27FC236}">
                <a16:creationId xmlns:a16="http://schemas.microsoft.com/office/drawing/2014/main" id="{1673370D-5B92-4F85-84F0-141564282486}"/>
              </a:ext>
            </a:extLst>
          </p:cNvPr>
          <p:cNvSpPr txBox="1"/>
          <p:nvPr/>
        </p:nvSpPr>
        <p:spPr>
          <a:xfrm>
            <a:off x="2328419" y="1844287"/>
            <a:ext cx="713716"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solidFill>
                  <a:schemeClr val="accent6">
                    <a:lumMod val="75000"/>
                  </a:schemeClr>
                </a:solidFill>
              </a:rPr>
              <a:t>[label]</a:t>
            </a:r>
          </a:p>
        </p:txBody>
      </p:sp>
      <p:sp>
        <p:nvSpPr>
          <p:cNvPr id="9" name="TextBox 8">
            <a:extLst>
              <a:ext uri="{FF2B5EF4-FFF2-40B4-BE49-F238E27FC236}">
                <a16:creationId xmlns:a16="http://schemas.microsoft.com/office/drawing/2014/main" id="{58F3B825-A8E3-4CDE-9036-B4C24B1B1C86}"/>
              </a:ext>
            </a:extLst>
          </p:cNvPr>
          <p:cNvSpPr txBox="1"/>
          <p:nvPr/>
        </p:nvSpPr>
        <p:spPr>
          <a:xfrm>
            <a:off x="5000742" y="1844287"/>
            <a:ext cx="713716"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00" dirty="0">
                <a:solidFill>
                  <a:schemeClr val="bg1"/>
                </a:solidFill>
              </a:rPr>
              <a:t>[label]</a:t>
            </a:r>
          </a:p>
        </p:txBody>
      </p:sp>
      <p:cxnSp>
        <p:nvCxnSpPr>
          <p:cNvPr id="10" name="Straight Arrow Connector 9">
            <a:extLst>
              <a:ext uri="{FF2B5EF4-FFF2-40B4-BE49-F238E27FC236}">
                <a16:creationId xmlns:a16="http://schemas.microsoft.com/office/drawing/2014/main" id="{79DBA909-5AC2-4A43-AFBB-E345CDD7199E}"/>
              </a:ext>
            </a:extLst>
          </p:cNvPr>
          <p:cNvCxnSpPr/>
          <p:nvPr/>
        </p:nvCxnSpPr>
        <p:spPr>
          <a:xfrm>
            <a:off x="7149376" y="1969034"/>
            <a:ext cx="416460" cy="0"/>
          </a:xfrm>
          <a:prstGeom prst="straightConnector1">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23" name="TextBox 22">
            <a:extLst>
              <a:ext uri="{FF2B5EF4-FFF2-40B4-BE49-F238E27FC236}">
                <a16:creationId xmlns:a16="http://schemas.microsoft.com/office/drawing/2014/main" id="{CBA3C895-A4A2-404F-A5AF-04B9FA6CDA4F}"/>
              </a:ext>
            </a:extLst>
          </p:cNvPr>
          <p:cNvSpPr txBox="1"/>
          <p:nvPr/>
        </p:nvSpPr>
        <p:spPr>
          <a:xfrm>
            <a:off x="2084906" y="3080320"/>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[transition]</a:t>
            </a:r>
          </a:p>
        </p:txBody>
      </p:sp>
      <p:sp>
        <p:nvSpPr>
          <p:cNvPr id="46" name="TextBox 45">
            <a:extLst>
              <a:ext uri="{FF2B5EF4-FFF2-40B4-BE49-F238E27FC236}">
                <a16:creationId xmlns:a16="http://schemas.microsoft.com/office/drawing/2014/main" id="{B9E467B1-09A7-4BB4-A7EA-EC1CD04F28A9}"/>
              </a:ext>
            </a:extLst>
          </p:cNvPr>
          <p:cNvSpPr txBox="1"/>
          <p:nvPr/>
        </p:nvSpPr>
        <p:spPr>
          <a:xfrm>
            <a:off x="3242372"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[status]</a:t>
            </a:r>
          </a:p>
        </p:txBody>
      </p:sp>
      <p:sp>
        <p:nvSpPr>
          <p:cNvPr id="48" name="TextBox 47">
            <a:extLst>
              <a:ext uri="{FF2B5EF4-FFF2-40B4-BE49-F238E27FC236}">
                <a16:creationId xmlns:a16="http://schemas.microsoft.com/office/drawing/2014/main" id="{FEA4451A-C48B-4341-849E-2099FD9A1E86}"/>
              </a:ext>
            </a:extLst>
          </p:cNvPr>
          <p:cNvSpPr txBox="1"/>
          <p:nvPr/>
        </p:nvSpPr>
        <p:spPr>
          <a:xfrm>
            <a:off x="945533" y="2469131"/>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[status]</a:t>
            </a:r>
          </a:p>
        </p:txBody>
      </p:sp>
      <p:cxnSp>
        <p:nvCxnSpPr>
          <p:cNvPr id="51" name="Elbow Connector 22">
            <a:extLst>
              <a:ext uri="{FF2B5EF4-FFF2-40B4-BE49-F238E27FC236}">
                <a16:creationId xmlns:a16="http://schemas.microsoft.com/office/drawing/2014/main" id="{B03475B1-C46C-464E-BA3C-710C4C5CFCFB}"/>
              </a:ext>
            </a:extLst>
          </p:cNvPr>
          <p:cNvCxnSpPr>
            <a:cxnSpLocks/>
            <a:stCxn id="48" idx="2"/>
            <a:endCxn id="23" idx="1"/>
          </p:cNvCxnSpPr>
          <p:nvPr/>
        </p:nvCxnSpPr>
        <p:spPr>
          <a:xfrm rot="16200000" flipH="1">
            <a:off x="1576506" y="2702724"/>
            <a:ext cx="434217" cy="582584"/>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70" name="Elbow Connector 22">
            <a:extLst>
              <a:ext uri="{FF2B5EF4-FFF2-40B4-BE49-F238E27FC236}">
                <a16:creationId xmlns:a16="http://schemas.microsoft.com/office/drawing/2014/main" id="{EE5A42DF-80E5-4667-A9AA-19F36C4C7F46}"/>
              </a:ext>
            </a:extLst>
          </p:cNvPr>
          <p:cNvCxnSpPr>
            <a:cxnSpLocks/>
            <a:stCxn id="23" idx="0"/>
            <a:endCxn id="46" idx="1"/>
          </p:cNvCxnSpPr>
          <p:nvPr/>
        </p:nvCxnSpPr>
        <p:spPr>
          <a:xfrm rot="5400000" flipH="1" flipV="1">
            <a:off x="2710339" y="2548287"/>
            <a:ext cx="455241" cy="608826"/>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sp>
        <p:nvSpPr>
          <p:cNvPr id="78" name="TextBox 77">
            <a:extLst>
              <a:ext uri="{FF2B5EF4-FFF2-40B4-BE49-F238E27FC236}">
                <a16:creationId xmlns:a16="http://schemas.microsoft.com/office/drawing/2014/main" id="{6D2ECA41-207B-43F1-A882-4A7B6CA0A249}"/>
              </a:ext>
            </a:extLst>
          </p:cNvPr>
          <p:cNvSpPr txBox="1"/>
          <p:nvPr/>
        </p:nvSpPr>
        <p:spPr>
          <a:xfrm>
            <a:off x="945533" y="4993079"/>
            <a:ext cx="10300934" cy="461665"/>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 Words:</a:t>
            </a:r>
          </a:p>
          <a:p>
            <a:r>
              <a:rPr lang="en-US" sz="1200" dirty="0">
                <a:latin typeface="Verdana" panose="020B0604030504040204" pitchFamily="34" charset="0"/>
                <a:ea typeface="Verdana" panose="020B0604030504040204" pitchFamily="34" charset="0"/>
                <a:cs typeface="Verdana" panose="020B0604030504040204" pitchFamily="34" charset="0"/>
              </a:rPr>
              <a:t>[insert explanation]</a:t>
            </a:r>
          </a:p>
        </p:txBody>
      </p:sp>
    </p:spTree>
    <p:extLst>
      <p:ext uri="{BB962C8B-B14F-4D97-AF65-F5344CB8AC3E}">
        <p14:creationId xmlns:p14="http://schemas.microsoft.com/office/powerpoint/2010/main" val="620659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Statuses + Alternate Transitions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rmAutofit/>
          </a:bodyPr>
          <a:lstStyle/>
          <a:p>
            <a:pPr marL="0" indent="0">
              <a:buNone/>
            </a:pPr>
            <a:r>
              <a:rPr lang="en-US" sz="1400" dirty="0"/>
              <a:t>Key:  Status =             , Transition Button =             , Happy Path =        , Alternate Path = </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sp>
        <p:nvSpPr>
          <p:cNvPr id="6" name="TextBox 5">
            <a:extLst>
              <a:ext uri="{FF2B5EF4-FFF2-40B4-BE49-F238E27FC236}">
                <a16:creationId xmlns:a16="http://schemas.microsoft.com/office/drawing/2014/main" id="{02F6656F-4AA8-4DC1-946F-B3C5B8F11D96}"/>
              </a:ext>
            </a:extLst>
          </p:cNvPr>
          <p:cNvSpPr txBox="1"/>
          <p:nvPr/>
        </p:nvSpPr>
        <p:spPr>
          <a:xfrm>
            <a:off x="2328422" y="1844287"/>
            <a:ext cx="713716" cy="2308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900" dirty="0">
                <a:solidFill>
                  <a:schemeClr val="accent6">
                    <a:lumMod val="50000"/>
                  </a:schemeClr>
                </a:solidFill>
              </a:rPr>
              <a:t>[label]</a:t>
            </a:r>
          </a:p>
        </p:txBody>
      </p:sp>
      <p:sp>
        <p:nvSpPr>
          <p:cNvPr id="7" name="TextBox 6">
            <a:extLst>
              <a:ext uri="{FF2B5EF4-FFF2-40B4-BE49-F238E27FC236}">
                <a16:creationId xmlns:a16="http://schemas.microsoft.com/office/drawing/2014/main" id="{96D08D2B-D1C5-4204-87CA-01EB3C58703F}"/>
              </a:ext>
            </a:extLst>
          </p:cNvPr>
          <p:cNvSpPr txBox="1"/>
          <p:nvPr/>
        </p:nvSpPr>
        <p:spPr>
          <a:xfrm>
            <a:off x="5000745" y="1844287"/>
            <a:ext cx="713716" cy="2308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00" dirty="0">
                <a:solidFill>
                  <a:schemeClr val="bg1"/>
                </a:solidFill>
              </a:rPr>
              <a:t>[label]</a:t>
            </a:r>
          </a:p>
        </p:txBody>
      </p:sp>
      <p:cxnSp>
        <p:nvCxnSpPr>
          <p:cNvPr id="8" name="Straight Arrow Connector 7">
            <a:extLst>
              <a:ext uri="{FF2B5EF4-FFF2-40B4-BE49-F238E27FC236}">
                <a16:creationId xmlns:a16="http://schemas.microsoft.com/office/drawing/2014/main" id="{E694BE91-9936-405C-83E1-AE71A3504885}"/>
              </a:ext>
            </a:extLst>
          </p:cNvPr>
          <p:cNvCxnSpPr/>
          <p:nvPr/>
        </p:nvCxnSpPr>
        <p:spPr>
          <a:xfrm>
            <a:off x="7149379" y="1969034"/>
            <a:ext cx="416460" cy="0"/>
          </a:xfrm>
          <a:prstGeom prst="straightConnector1">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9" name="Straight Arrow Connector 8">
            <a:extLst>
              <a:ext uri="{FF2B5EF4-FFF2-40B4-BE49-F238E27FC236}">
                <a16:creationId xmlns:a16="http://schemas.microsoft.com/office/drawing/2014/main" id="{1623C8B2-DCCC-49E7-82A4-76D1E2453982}"/>
              </a:ext>
            </a:extLst>
          </p:cNvPr>
          <p:cNvCxnSpPr/>
          <p:nvPr/>
        </p:nvCxnSpPr>
        <p:spPr>
          <a:xfrm>
            <a:off x="9246297" y="1969034"/>
            <a:ext cx="416460" cy="0"/>
          </a:xfrm>
          <a:prstGeom prst="straightConnector1">
            <a:avLst/>
          </a:prstGeom>
          <a:ln w="19050">
            <a:solidFill>
              <a:schemeClr val="accent3">
                <a:lumMod val="75000"/>
              </a:schemeClr>
            </a:solidFill>
            <a:prstDash val="dash"/>
            <a:tailEnd type="arrow"/>
          </a:ln>
        </p:spPr>
        <p:style>
          <a:lnRef idx="1">
            <a:schemeClr val="accent3"/>
          </a:lnRef>
          <a:fillRef idx="0">
            <a:schemeClr val="accent3"/>
          </a:fillRef>
          <a:effectRef idx="0">
            <a:schemeClr val="accent3"/>
          </a:effectRef>
          <a:fontRef idx="minor">
            <a:schemeClr val="tx1"/>
          </a:fontRef>
        </p:style>
      </p:cxnSp>
      <p:sp>
        <p:nvSpPr>
          <p:cNvPr id="44" name="TextBox 43">
            <a:extLst>
              <a:ext uri="{FF2B5EF4-FFF2-40B4-BE49-F238E27FC236}">
                <a16:creationId xmlns:a16="http://schemas.microsoft.com/office/drawing/2014/main" id="{169B825E-FA33-4CC0-9F10-99054674D945}"/>
              </a:ext>
            </a:extLst>
          </p:cNvPr>
          <p:cNvSpPr txBox="1"/>
          <p:nvPr/>
        </p:nvSpPr>
        <p:spPr>
          <a:xfrm>
            <a:off x="2084906" y="3080320"/>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[transition]</a:t>
            </a:r>
          </a:p>
        </p:txBody>
      </p:sp>
      <p:sp>
        <p:nvSpPr>
          <p:cNvPr id="45" name="TextBox 44">
            <a:extLst>
              <a:ext uri="{FF2B5EF4-FFF2-40B4-BE49-F238E27FC236}">
                <a16:creationId xmlns:a16="http://schemas.microsoft.com/office/drawing/2014/main" id="{D58F0447-538D-4BB3-8137-D50A92B7FBA8}"/>
              </a:ext>
            </a:extLst>
          </p:cNvPr>
          <p:cNvSpPr txBox="1"/>
          <p:nvPr/>
        </p:nvSpPr>
        <p:spPr>
          <a:xfrm>
            <a:off x="3242372" y="2471190"/>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[status]</a:t>
            </a:r>
          </a:p>
        </p:txBody>
      </p:sp>
      <p:sp>
        <p:nvSpPr>
          <p:cNvPr id="47" name="TextBox 46">
            <a:extLst>
              <a:ext uri="{FF2B5EF4-FFF2-40B4-BE49-F238E27FC236}">
                <a16:creationId xmlns:a16="http://schemas.microsoft.com/office/drawing/2014/main" id="{12E2868D-3AA6-43D8-BA66-019DD72C97DA}"/>
              </a:ext>
            </a:extLst>
          </p:cNvPr>
          <p:cNvSpPr txBox="1"/>
          <p:nvPr/>
        </p:nvSpPr>
        <p:spPr>
          <a:xfrm>
            <a:off x="945533" y="2469131"/>
            <a:ext cx="1113578" cy="30777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400" dirty="0">
                <a:solidFill>
                  <a:schemeClr val="accent6">
                    <a:lumMod val="50000"/>
                  </a:schemeClr>
                </a:solidFill>
              </a:rPr>
              <a:t>[status]</a:t>
            </a:r>
          </a:p>
        </p:txBody>
      </p:sp>
      <p:cxnSp>
        <p:nvCxnSpPr>
          <p:cNvPr id="50" name="Elbow Connector 22">
            <a:extLst>
              <a:ext uri="{FF2B5EF4-FFF2-40B4-BE49-F238E27FC236}">
                <a16:creationId xmlns:a16="http://schemas.microsoft.com/office/drawing/2014/main" id="{75BDD477-FA00-4F20-8FD8-854A86C55661}"/>
              </a:ext>
            </a:extLst>
          </p:cNvPr>
          <p:cNvCxnSpPr>
            <a:cxnSpLocks/>
            <a:stCxn id="47" idx="2"/>
            <a:endCxn id="44" idx="1"/>
          </p:cNvCxnSpPr>
          <p:nvPr/>
        </p:nvCxnSpPr>
        <p:spPr>
          <a:xfrm rot="16200000" flipH="1">
            <a:off x="1576506" y="2702724"/>
            <a:ext cx="434217" cy="582584"/>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60" name="Elbow Connector 22">
            <a:extLst>
              <a:ext uri="{FF2B5EF4-FFF2-40B4-BE49-F238E27FC236}">
                <a16:creationId xmlns:a16="http://schemas.microsoft.com/office/drawing/2014/main" id="{4A681E54-8A50-4C6F-B79C-A9C34C83956D}"/>
              </a:ext>
            </a:extLst>
          </p:cNvPr>
          <p:cNvCxnSpPr>
            <a:cxnSpLocks/>
            <a:stCxn id="44" idx="0"/>
            <a:endCxn id="45" idx="1"/>
          </p:cNvCxnSpPr>
          <p:nvPr/>
        </p:nvCxnSpPr>
        <p:spPr>
          <a:xfrm rot="5400000" flipH="1" flipV="1">
            <a:off x="2710339" y="2548287"/>
            <a:ext cx="455241" cy="608826"/>
          </a:xfrm>
          <a:prstGeom prst="bentConnector2">
            <a:avLst/>
          </a:prstGeom>
          <a:ln w="19050">
            <a:solidFill>
              <a:schemeClr val="accent3">
                <a:lumMod val="75000"/>
              </a:schemeClr>
            </a:solidFill>
            <a:tailEnd type="arrow"/>
          </a:ln>
        </p:spPr>
        <p:style>
          <a:lnRef idx="1">
            <a:schemeClr val="accent3"/>
          </a:lnRef>
          <a:fillRef idx="0">
            <a:schemeClr val="accent3"/>
          </a:fillRef>
          <a:effectRef idx="0">
            <a:schemeClr val="accent3"/>
          </a:effectRef>
          <a:fontRef idx="minor">
            <a:schemeClr val="tx1"/>
          </a:fontRef>
        </p:style>
      </p:cxnSp>
      <p:cxnSp>
        <p:nvCxnSpPr>
          <p:cNvPr id="99" name="Elbow Connector 38">
            <a:extLst>
              <a:ext uri="{FF2B5EF4-FFF2-40B4-BE49-F238E27FC236}">
                <a16:creationId xmlns:a16="http://schemas.microsoft.com/office/drawing/2014/main" id="{225FD0C7-DD16-4884-9280-A69DFBA86B27}"/>
              </a:ext>
            </a:extLst>
          </p:cNvPr>
          <p:cNvCxnSpPr>
            <a:cxnSpLocks/>
            <a:stCxn id="61" idx="2"/>
            <a:endCxn id="47" idx="1"/>
          </p:cNvCxnSpPr>
          <p:nvPr/>
        </p:nvCxnSpPr>
        <p:spPr>
          <a:xfrm rot="5400000" flipH="1">
            <a:off x="5663717" y="-2095163"/>
            <a:ext cx="706956" cy="10143323"/>
          </a:xfrm>
          <a:prstGeom prst="bentConnector4">
            <a:avLst>
              <a:gd name="adj1" fmla="val -32336"/>
              <a:gd name="adj2" fmla="val 102254"/>
            </a:avLst>
          </a:prstGeom>
          <a:ln w="19050">
            <a:solidFill>
              <a:srgbClr val="93B64E"/>
            </a:solidFill>
            <a:prstDash val="dash"/>
            <a:tailEnd type="arrow"/>
          </a:ln>
        </p:spPr>
        <p:style>
          <a:lnRef idx="1">
            <a:schemeClr val="accent3"/>
          </a:lnRef>
          <a:fillRef idx="0">
            <a:schemeClr val="accent3"/>
          </a:fillRef>
          <a:effectRef idx="0">
            <a:schemeClr val="accent3"/>
          </a:effectRef>
          <a:fontRef idx="minor">
            <a:schemeClr val="tx1"/>
          </a:fontRef>
        </p:style>
      </p:cxnSp>
      <p:sp>
        <p:nvSpPr>
          <p:cNvPr id="61" name="TextBox 60">
            <a:extLst>
              <a:ext uri="{FF2B5EF4-FFF2-40B4-BE49-F238E27FC236}">
                <a16:creationId xmlns:a16="http://schemas.microsoft.com/office/drawing/2014/main" id="{7F2C5D40-9326-4BDF-A06A-1DE24DDD9822}"/>
              </a:ext>
            </a:extLst>
          </p:cNvPr>
          <p:cNvSpPr txBox="1"/>
          <p:nvPr/>
        </p:nvSpPr>
        <p:spPr>
          <a:xfrm>
            <a:off x="10540216" y="3068366"/>
            <a:ext cx="1097280" cy="261610"/>
          </a:xfrm>
          <a:prstGeom prst="rect">
            <a:avLst/>
          </a:prstGeom>
          <a:ln cap="sq">
            <a:solidFill>
              <a:schemeClr val="tx1">
                <a:lumMod val="50000"/>
                <a:lumOff val="50000"/>
              </a:schemeClr>
            </a:solidFill>
            <a:prstDash val="solid"/>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1100" dirty="0">
                <a:solidFill>
                  <a:schemeClr val="bg1"/>
                </a:solidFill>
              </a:rPr>
              <a:t>[transition]</a:t>
            </a:r>
          </a:p>
        </p:txBody>
      </p:sp>
      <p:sp>
        <p:nvSpPr>
          <p:cNvPr id="132" name="TextBox 131">
            <a:extLst>
              <a:ext uri="{FF2B5EF4-FFF2-40B4-BE49-F238E27FC236}">
                <a16:creationId xmlns:a16="http://schemas.microsoft.com/office/drawing/2014/main" id="{A6AA6917-3091-475C-A64F-81E8F609DC4F}"/>
              </a:ext>
            </a:extLst>
          </p:cNvPr>
          <p:cNvSpPr txBox="1"/>
          <p:nvPr/>
        </p:nvSpPr>
        <p:spPr>
          <a:xfrm>
            <a:off x="945533" y="4997198"/>
            <a:ext cx="10300934" cy="461665"/>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 Words:</a:t>
            </a:r>
          </a:p>
          <a:p>
            <a:r>
              <a:rPr lang="en-US" sz="1200" dirty="0">
                <a:latin typeface="Verdana" panose="020B0604030504040204" pitchFamily="34" charset="0"/>
                <a:ea typeface="Verdana" panose="020B0604030504040204" pitchFamily="34" charset="0"/>
                <a:cs typeface="Verdana" panose="020B0604030504040204" pitchFamily="34" charset="0"/>
              </a:rPr>
              <a:t>[insert explanation]</a:t>
            </a:r>
          </a:p>
        </p:txBody>
      </p:sp>
    </p:spTree>
    <p:extLst>
      <p:ext uri="{BB962C8B-B14F-4D97-AF65-F5344CB8AC3E}">
        <p14:creationId xmlns:p14="http://schemas.microsoft.com/office/powerpoint/2010/main" val="604757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Transition Behaviors</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graphicFrame>
        <p:nvGraphicFramePr>
          <p:cNvPr id="9" name="Table 8">
            <a:extLst>
              <a:ext uri="{FF2B5EF4-FFF2-40B4-BE49-F238E27FC236}">
                <a16:creationId xmlns:a16="http://schemas.microsoft.com/office/drawing/2014/main" id="{D36836F7-FB6C-4FEE-B915-DE665457F406}"/>
              </a:ext>
            </a:extLst>
          </p:cNvPr>
          <p:cNvGraphicFramePr>
            <a:graphicFrameLocks noGrp="1"/>
          </p:cNvGraphicFramePr>
          <p:nvPr>
            <p:extLst>
              <p:ext uri="{D42A27DB-BD31-4B8C-83A1-F6EECF244321}">
                <p14:modId xmlns:p14="http://schemas.microsoft.com/office/powerpoint/2010/main" val="1146472816"/>
              </p:ext>
            </p:extLst>
          </p:nvPr>
        </p:nvGraphicFramePr>
        <p:xfrm>
          <a:off x="937212" y="1690688"/>
          <a:ext cx="8127999" cy="1483360"/>
        </p:xfrm>
        <a:graphic>
          <a:graphicData uri="http://schemas.openxmlformats.org/drawingml/2006/table">
            <a:tbl>
              <a:tblPr firstRow="1" bandRow="1">
                <a:tableStyleId>{C083E6E3-FA7D-4D7B-A595-EF9225AFEA82}</a:tableStyleId>
              </a:tblPr>
              <a:tblGrid>
                <a:gridCol w="1120188">
                  <a:extLst>
                    <a:ext uri="{9D8B030D-6E8A-4147-A177-3AD203B41FA5}">
                      <a16:colId xmlns:a16="http://schemas.microsoft.com/office/drawing/2014/main" val="3634814718"/>
                    </a:ext>
                  </a:extLst>
                </a:gridCol>
                <a:gridCol w="2943225">
                  <a:extLst>
                    <a:ext uri="{9D8B030D-6E8A-4147-A177-3AD203B41FA5}">
                      <a16:colId xmlns:a16="http://schemas.microsoft.com/office/drawing/2014/main" val="773785180"/>
                    </a:ext>
                  </a:extLst>
                </a:gridCol>
                <a:gridCol w="4064586">
                  <a:extLst>
                    <a:ext uri="{9D8B030D-6E8A-4147-A177-3AD203B41FA5}">
                      <a16:colId xmlns:a16="http://schemas.microsoft.com/office/drawing/2014/main" val="860140075"/>
                    </a:ext>
                  </a:extLst>
                </a:gridCol>
              </a:tblGrid>
              <a:tr h="370840">
                <a:tc>
                  <a:txBody>
                    <a:bodyPr/>
                    <a:lstStyle/>
                    <a:p>
                      <a:r>
                        <a:rPr lang="en-US" dirty="0"/>
                        <a:t>Status</a:t>
                      </a:r>
                    </a:p>
                  </a:txBody>
                  <a:tcPr/>
                </a:tc>
                <a:tc>
                  <a:txBody>
                    <a:bodyPr/>
                    <a:lstStyle/>
                    <a:p>
                      <a:r>
                        <a:rPr lang="en-US" dirty="0"/>
                        <a:t>Transition &gt; Destination</a:t>
                      </a:r>
                    </a:p>
                  </a:txBody>
                  <a:tcPr/>
                </a:tc>
                <a:tc>
                  <a:txBody>
                    <a:bodyPr/>
                    <a:lstStyle/>
                    <a:p>
                      <a:r>
                        <a:rPr lang="en-US" dirty="0"/>
                        <a:t>Behaviors</a:t>
                      </a:r>
                    </a:p>
                  </a:txBody>
                  <a:tcPr/>
                </a:tc>
                <a:extLst>
                  <a:ext uri="{0D108BD9-81ED-4DB2-BD59-A6C34878D82A}">
                    <a16:rowId xmlns:a16="http://schemas.microsoft.com/office/drawing/2014/main" val="35231991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[status]</a:t>
                      </a:r>
                    </a:p>
                  </a:txBody>
                  <a:tcPr/>
                </a:tc>
                <a:tc>
                  <a:txBody>
                    <a:bodyPr/>
                    <a:lstStyle/>
                    <a:p>
                      <a:r>
                        <a:rPr lang="en-US" dirty="0"/>
                        <a:t>[transition] &gt; [destination]</a:t>
                      </a:r>
                    </a:p>
                  </a:txBody>
                  <a:tcPr/>
                </a:tc>
                <a:tc>
                  <a:txBody>
                    <a:bodyPr/>
                    <a:lstStyle/>
                    <a:p>
                      <a:pPr marL="285750" indent="-285750">
                        <a:buFont typeface="Arial" panose="020B0604020202020204" pitchFamily="34" charset="0"/>
                        <a:buChar char="•"/>
                      </a:pPr>
                      <a:r>
                        <a:rPr lang="en-US" dirty="0"/>
                        <a:t>[insert]</a:t>
                      </a:r>
                    </a:p>
                  </a:txBody>
                  <a:tcPr/>
                </a:tc>
                <a:extLst>
                  <a:ext uri="{0D108BD9-81ED-4DB2-BD59-A6C34878D82A}">
                    <a16:rowId xmlns:a16="http://schemas.microsoft.com/office/drawing/2014/main" val="3369398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[status]</a:t>
                      </a:r>
                    </a:p>
                  </a:txBody>
                  <a:tcPr/>
                </a:tc>
                <a:tc>
                  <a:txBody>
                    <a:bodyPr/>
                    <a:lstStyle/>
                    <a:p>
                      <a:r>
                        <a:rPr lang="en-US" dirty="0"/>
                        <a:t>[transition] &gt; [destination]</a:t>
                      </a:r>
                    </a:p>
                  </a:txBody>
                  <a:tcPr/>
                </a:tc>
                <a:tc>
                  <a:txBody>
                    <a:bodyPr/>
                    <a:lstStyle/>
                    <a:p>
                      <a:pPr marL="285750" indent="-285750">
                        <a:buFont typeface="Arial" panose="020B0604020202020204" pitchFamily="34" charset="0"/>
                        <a:buChar char="•"/>
                      </a:pPr>
                      <a:r>
                        <a:rPr lang="en-US" dirty="0"/>
                        <a:t>[insert]</a:t>
                      </a:r>
                    </a:p>
                  </a:txBody>
                  <a:tcPr/>
                </a:tc>
                <a:extLst>
                  <a:ext uri="{0D108BD9-81ED-4DB2-BD59-A6C34878D82A}">
                    <a16:rowId xmlns:a16="http://schemas.microsoft.com/office/drawing/2014/main" val="22581825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[status]</a:t>
                      </a:r>
                    </a:p>
                  </a:txBody>
                  <a:tcPr/>
                </a:tc>
                <a:tc>
                  <a:txBody>
                    <a:bodyPr/>
                    <a:lstStyle/>
                    <a:p>
                      <a:r>
                        <a:rPr lang="en-US" dirty="0"/>
                        <a:t>[transition] &gt; [destination]</a:t>
                      </a:r>
                    </a:p>
                  </a:txBody>
                  <a:tcPr/>
                </a:tc>
                <a:tc>
                  <a:txBody>
                    <a:bodyPr/>
                    <a:lstStyle/>
                    <a:p>
                      <a:pPr marL="285750" indent="-285750">
                        <a:buFont typeface="Arial" panose="020B0604020202020204" pitchFamily="34" charset="0"/>
                        <a:buChar char="•"/>
                      </a:pPr>
                      <a:r>
                        <a:rPr lang="en-US" dirty="0"/>
                        <a:t>[insert]</a:t>
                      </a:r>
                    </a:p>
                  </a:txBody>
                  <a:tcPr/>
                </a:tc>
                <a:extLst>
                  <a:ext uri="{0D108BD9-81ED-4DB2-BD59-A6C34878D82A}">
                    <a16:rowId xmlns:a16="http://schemas.microsoft.com/office/drawing/2014/main" val="2622098471"/>
                  </a:ext>
                </a:extLst>
              </a:tr>
            </a:tbl>
          </a:graphicData>
        </a:graphic>
      </p:graphicFrame>
      <p:pic>
        <p:nvPicPr>
          <p:cNvPr id="10" name="Picture 9" descr="A close up of an animal&#10;&#10;Description generated with high confidence">
            <a:extLst>
              <a:ext uri="{FF2B5EF4-FFF2-40B4-BE49-F238E27FC236}">
                <a16:creationId xmlns:a16="http://schemas.microsoft.com/office/drawing/2014/main" id="{380DD1DA-81D7-428D-9B86-ADE02D5DB37C}"/>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1812049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Narrative</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
        <p:nvSpPr>
          <p:cNvPr id="10" name="Content Placeholder 2">
            <a:extLst>
              <a:ext uri="{FF2B5EF4-FFF2-40B4-BE49-F238E27FC236}">
                <a16:creationId xmlns:a16="http://schemas.microsoft.com/office/drawing/2014/main" id="{FE91FD67-82AC-43B9-8E3D-8DFBB43FBE7C}"/>
              </a:ext>
            </a:extLst>
          </p:cNvPr>
          <p:cNvSpPr>
            <a:spLocks noGrp="1"/>
          </p:cNvSpPr>
          <p:nvPr>
            <p:ph idx="1"/>
          </p:nvPr>
        </p:nvSpPr>
        <p:spPr>
          <a:xfrm>
            <a:off x="838200" y="1825625"/>
            <a:ext cx="10515600" cy="4351338"/>
          </a:xfrm>
        </p:spPr>
        <p:txBody>
          <a:bodyPr>
            <a:normAutofit/>
          </a:bodyPr>
          <a:lstStyle/>
          <a:p>
            <a:pPr marL="0" indent="0">
              <a:buNone/>
            </a:pPr>
            <a:r>
              <a:rPr lang="en-US" sz="2000" i="1" dirty="0"/>
              <a:t>Mary is on a Marketing team and manages customer email communications for products.  She receives requests to modify or create new message templates.   She reviews the requests to determine the next steps.  If the request is quick and easy, she can assign it to a team member immediately.  If the request is complex, it often requires a follow-up discussion with the requestor. Sometimes support is needed from other teams.  For example: IT needs to create landing page or the pricing team needs to create a coupon code.  After the initial work is complete, the message template is shown to the product and sales teams for approval.  If all is well, the request is done.  Sometimes Mary receives requests the team can’t act on yet.  Those are put on hold to work on later.</a:t>
            </a:r>
          </a:p>
          <a:p>
            <a:pPr marL="0" indent="0">
              <a:buNone/>
            </a:pPr>
            <a:endParaRPr lang="en-US" sz="2000" i="1" dirty="0"/>
          </a:p>
          <a:p>
            <a:pPr marL="0" indent="0">
              <a:buNone/>
            </a:pPr>
            <a:r>
              <a:rPr lang="en-US" sz="2000" dirty="0">
                <a:solidFill>
                  <a:schemeClr val="accent6">
                    <a:lumMod val="75000"/>
                  </a:schemeClr>
                </a:solidFill>
              </a:rPr>
              <a:t>NOTE:  This is one of many possible solutions.  Do what’s best</a:t>
            </a:r>
          </a:p>
          <a:p>
            <a:pPr marL="0" indent="0">
              <a:buNone/>
            </a:pPr>
            <a:r>
              <a:rPr lang="en-US" sz="2000" dirty="0">
                <a:solidFill>
                  <a:schemeClr val="accent6">
                    <a:lumMod val="75000"/>
                  </a:schemeClr>
                </a:solidFill>
              </a:rPr>
              <a:t>for your teams without cluttering up your Jira instance.</a:t>
            </a:r>
          </a:p>
        </p:txBody>
      </p:sp>
    </p:spTree>
    <p:extLst>
      <p:ext uri="{BB962C8B-B14F-4D97-AF65-F5344CB8AC3E}">
        <p14:creationId xmlns:p14="http://schemas.microsoft.com/office/powerpoint/2010/main" val="125968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A6A-77B4-4196-8003-5B4FAB7504D6}"/>
              </a:ext>
            </a:extLst>
          </p:cNvPr>
          <p:cNvSpPr>
            <a:spLocks noGrp="1"/>
          </p:cNvSpPr>
          <p:nvPr>
            <p:ph type="title"/>
          </p:nvPr>
        </p:nvSpPr>
        <p:spPr/>
        <p:txBody>
          <a:bodyPr/>
          <a:lstStyle/>
          <a:p>
            <a:r>
              <a:rPr lang="en-US" dirty="0"/>
              <a:t>Narrative Phases</a:t>
            </a:r>
          </a:p>
        </p:txBody>
      </p:sp>
      <p:sp>
        <p:nvSpPr>
          <p:cNvPr id="3" name="Content Placeholder 2">
            <a:extLst>
              <a:ext uri="{FF2B5EF4-FFF2-40B4-BE49-F238E27FC236}">
                <a16:creationId xmlns:a16="http://schemas.microsoft.com/office/drawing/2014/main" id="{123E7016-D4D9-4ED2-B0D0-54158CC73465}"/>
              </a:ext>
            </a:extLst>
          </p:cNvPr>
          <p:cNvSpPr>
            <a:spLocks noGrp="1"/>
          </p:cNvSpPr>
          <p:nvPr>
            <p:ph idx="1"/>
          </p:nvPr>
        </p:nvSpPr>
        <p:spPr/>
        <p:txBody>
          <a:bodyPr>
            <a:noAutofit/>
          </a:bodyPr>
          <a:lstStyle/>
          <a:p>
            <a:pPr marL="0" indent="0">
              <a:buNone/>
            </a:pPr>
            <a:r>
              <a:rPr lang="en-US" sz="1500" i="1" dirty="0"/>
              <a:t>“Mary is on a Marketing team and manages customer email communications for products.  She receives requests to modify or create new message templates.”</a:t>
            </a:r>
          </a:p>
          <a:p>
            <a:r>
              <a:rPr lang="en-US" sz="1500" dirty="0"/>
              <a:t>Related statuses: Open</a:t>
            </a:r>
          </a:p>
          <a:p>
            <a:pPr marL="0" indent="0">
              <a:buNone/>
            </a:pPr>
            <a:br>
              <a:rPr lang="en-US" sz="1500" i="1" dirty="0"/>
            </a:br>
            <a:r>
              <a:rPr lang="en-US" sz="1500" i="1" dirty="0"/>
              <a:t>“She reviews the requests to determine the next steps.  If the request is quick and easy, she can assign it to a team member immediately.  If the request is complex, it often requires a follow-up discussion with the requestor.  Sometimes support is needed from other teams...”</a:t>
            </a:r>
          </a:p>
          <a:p>
            <a:r>
              <a:rPr lang="en-US" sz="1500" dirty="0"/>
              <a:t>Related statuses: In Review, In Progress, Info Needed</a:t>
            </a:r>
          </a:p>
          <a:p>
            <a:pPr marL="0" indent="0">
              <a:buNone/>
            </a:pPr>
            <a:endParaRPr lang="en-US" sz="1500" dirty="0"/>
          </a:p>
          <a:p>
            <a:pPr marL="0" indent="0">
              <a:buNone/>
            </a:pPr>
            <a:r>
              <a:rPr lang="en-US" sz="1500" i="1" dirty="0"/>
              <a:t>“After the initial work is complete, the message template is shown to the product and sales teams for approval. If all is well, the request is done.”</a:t>
            </a:r>
          </a:p>
          <a:p>
            <a:r>
              <a:rPr lang="en-US" sz="1500" dirty="0"/>
              <a:t>Related statuses: Awaiting Approval, Closed</a:t>
            </a:r>
          </a:p>
          <a:p>
            <a:pPr marL="0" indent="0">
              <a:buNone/>
            </a:pPr>
            <a:endParaRPr lang="en-US" sz="1500" i="1" dirty="0"/>
          </a:p>
          <a:p>
            <a:pPr marL="0" indent="0">
              <a:buNone/>
            </a:pPr>
            <a:r>
              <a:rPr lang="en-US" sz="1500" i="1" dirty="0"/>
              <a:t>“Sometimes Mary receives requests the team can’t act on yet.  Those are put </a:t>
            </a:r>
            <a:br>
              <a:rPr lang="en-US" sz="1500" i="1" dirty="0"/>
            </a:br>
            <a:r>
              <a:rPr lang="en-US" sz="1500" i="1" dirty="0"/>
              <a:t>on hold to work on later.</a:t>
            </a:r>
          </a:p>
          <a:p>
            <a:r>
              <a:rPr lang="en-US" sz="1500" dirty="0"/>
              <a:t>Related statuses: On Hold</a:t>
            </a:r>
          </a:p>
        </p:txBody>
      </p:sp>
      <p:sp>
        <p:nvSpPr>
          <p:cNvPr id="4" name="Footer Placeholder 3">
            <a:extLst>
              <a:ext uri="{FF2B5EF4-FFF2-40B4-BE49-F238E27FC236}">
                <a16:creationId xmlns:a16="http://schemas.microsoft.com/office/drawing/2014/main" id="{7AC15946-B8F6-4659-8328-68FEE208BDC0}"/>
              </a:ext>
            </a:extLst>
          </p:cNvPr>
          <p:cNvSpPr>
            <a:spLocks noGrp="1"/>
          </p:cNvSpPr>
          <p:nvPr>
            <p:ph type="ftr" sz="quarter" idx="11"/>
          </p:nvPr>
        </p:nvSpPr>
        <p:spPr/>
        <p:txBody>
          <a:bodyPr/>
          <a:lstStyle/>
          <a:p>
            <a:r>
              <a:rPr lang="en-US" dirty="0"/>
              <a:t>jirastrategy.com</a:t>
            </a:r>
          </a:p>
        </p:txBody>
      </p:sp>
      <p:pic>
        <p:nvPicPr>
          <p:cNvPr id="8" name="Picture 7" descr="A close up of an animal&#10;&#10;Description generated with high confidence">
            <a:extLst>
              <a:ext uri="{FF2B5EF4-FFF2-40B4-BE49-F238E27FC236}">
                <a16:creationId xmlns:a16="http://schemas.microsoft.com/office/drawing/2014/main" id="{F620782F-936A-4CBC-8FBF-1FA801634D47}"/>
              </a:ext>
            </a:extLst>
          </p:cNvPr>
          <p:cNvPicPr>
            <a:picLocks noChangeAspect="1"/>
          </p:cNvPicPr>
          <p:nvPr/>
        </p:nvPicPr>
        <p:blipFill rotWithShape="1">
          <a:blip r:embed="rId2">
            <a:extLst>
              <a:ext uri="{28A0092B-C50C-407E-A947-70E740481C1C}">
                <a14:useLocalDpi xmlns:a14="http://schemas.microsoft.com/office/drawing/2010/main" val="0"/>
              </a:ext>
            </a:extLst>
          </a:blip>
          <a:srcRect r="63773" b="50000"/>
          <a:stretch/>
        </p:blipFill>
        <p:spPr>
          <a:xfrm>
            <a:off x="9722934" y="4921197"/>
            <a:ext cx="2469066" cy="1936804"/>
          </a:xfrm>
          <a:prstGeom prst="rect">
            <a:avLst/>
          </a:prstGeom>
        </p:spPr>
      </p:pic>
    </p:spTree>
    <p:extLst>
      <p:ext uri="{BB962C8B-B14F-4D97-AF65-F5344CB8AC3E}">
        <p14:creationId xmlns:p14="http://schemas.microsoft.com/office/powerpoint/2010/main" val="3669984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6777</TotalTime>
  <Words>2082</Words>
  <Application>Microsoft Office PowerPoint</Application>
  <PresentationFormat>Widescreen</PresentationFormat>
  <Paragraphs>258</Paragraphs>
  <Slides>23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Verdana</vt:lpstr>
      <vt:lpstr>Office Theme</vt:lpstr>
      <vt:lpstr>Custom Workflow Template</vt:lpstr>
      <vt:lpstr>Narrative</vt:lpstr>
      <vt:lpstr>Narrative</vt:lpstr>
      <vt:lpstr>Statuses</vt:lpstr>
      <vt:lpstr>Statuses + Forward Transitions</vt:lpstr>
      <vt:lpstr>Statuses + Alternate Transitions</vt:lpstr>
      <vt:lpstr>Transition Behaviors</vt:lpstr>
      <vt:lpstr>Narrative</vt:lpstr>
      <vt:lpstr>Narrative Phases</vt:lpstr>
      <vt:lpstr>Statuses</vt:lpstr>
      <vt:lpstr>Statuses + Forward Transitions</vt:lpstr>
      <vt:lpstr>Statuses + Alternate Transitions</vt:lpstr>
      <vt:lpstr>Transition Behaviors</vt:lpstr>
      <vt:lpstr>Diagram Mode</vt:lpstr>
      <vt:lpstr>Text Mode</vt:lpstr>
      <vt:lpstr>Narrative</vt:lpstr>
      <vt:lpstr>Narrative Phases</vt:lpstr>
      <vt:lpstr>Statuses</vt:lpstr>
      <vt:lpstr>Statuses + Forward Transitions</vt:lpstr>
      <vt:lpstr>Statuses + Alternate Transitions</vt:lpstr>
      <vt:lpstr>Transition Behaviors</vt:lpstr>
      <vt:lpstr>Jira Strategy Admin Workbook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Wright</dc:creator>
  <cp:lastModifiedBy>Rachel Wright</cp:lastModifiedBy>
  <cp:revision>142</cp:revision>
  <dcterms:created xsi:type="dcterms:W3CDTF">2018-02-13T00:43:30Z</dcterms:created>
  <dcterms:modified xsi:type="dcterms:W3CDTF">2018-02-19T17:07:12Z</dcterms:modified>
</cp:coreProperties>
</file>