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259" r:id="rId3"/>
    <p:sldId id="272" r:id="rId4"/>
    <p:sldId id="310" r:id="rId5"/>
    <p:sldId id="273" r:id="rId6"/>
    <p:sldId id="274" r:id="rId7"/>
    <p:sldId id="313" r:id="rId8"/>
    <p:sldId id="281" r:id="rId9"/>
    <p:sldId id="282" r:id="rId10"/>
    <p:sldId id="267" r:id="rId11"/>
    <p:sldId id="312" r:id="rId12"/>
    <p:sldId id="285" r:id="rId13"/>
    <p:sldId id="284" r:id="rId14"/>
    <p:sldId id="286" r:id="rId15"/>
    <p:sldId id="287" r:id="rId16"/>
    <p:sldId id="305" r:id="rId17"/>
    <p:sldId id="288" r:id="rId18"/>
    <p:sldId id="306" r:id="rId19"/>
    <p:sldId id="308" r:id="rId20"/>
    <p:sldId id="289" r:id="rId21"/>
    <p:sldId id="294" r:id="rId22"/>
    <p:sldId id="295" r:id="rId23"/>
    <p:sldId id="307" r:id="rId24"/>
    <p:sldId id="292" r:id="rId25"/>
    <p:sldId id="314" r:id="rId26"/>
    <p:sldId id="293" r:id="rId27"/>
    <p:sldId id="296" r:id="rId28"/>
    <p:sldId id="270" r:id="rId29"/>
    <p:sldId id="271" r:id="rId30"/>
    <p:sldId id="315" r:id="rId31"/>
    <p:sldId id="297" r:id="rId32"/>
    <p:sldId id="298" r:id="rId33"/>
    <p:sldId id="300" r:id="rId34"/>
    <p:sldId id="301" r:id="rId35"/>
    <p:sldId id="302" r:id="rId36"/>
    <p:sldId id="303" r:id="rId37"/>
    <p:sldId id="304" r:id="rId38"/>
    <p:sldId id="309" r:id="rId39"/>
    <p:sldId id="275" r:id="rId40"/>
    <p:sldId id="276" r:id="rId41"/>
    <p:sldId id="277" r:id="rId42"/>
    <p:sldId id="278" r:id="rId43"/>
    <p:sldId id="279" r:id="rId44"/>
    <p:sldId id="280" r:id="rId45"/>
    <p:sldId id="31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9E4905A-7184-4014-9E76-A54A8F98538C}">
          <p14:sldIdLst>
            <p14:sldId id="256"/>
            <p14:sldId id="259"/>
          </p14:sldIdLst>
        </p14:section>
        <p14:section name="Workflow Types" id="{662A8C46-D829-4628-AA95-C4E92EC065F8}">
          <p14:sldIdLst>
            <p14:sldId id="272"/>
            <p14:sldId id="310"/>
            <p14:sldId id="273"/>
            <p14:sldId id="274"/>
            <p14:sldId id="313"/>
            <p14:sldId id="281"/>
            <p14:sldId id="282"/>
          </p14:sldIdLst>
        </p14:section>
        <p14:section name="Resolved vs. Closed" id="{6857A610-583F-4EE0-A01E-89360EC9A710}">
          <p14:sldIdLst>
            <p14:sldId id="267"/>
          </p14:sldIdLst>
        </p14:section>
        <p14:section name="Do’s and Don’ts" id="{1E7BE043-4AF5-4474-BC96-C85AD56DE815}">
          <p14:sldIdLst>
            <p14:sldId id="312"/>
            <p14:sldId id="285"/>
            <p14:sldId id="284"/>
            <p14:sldId id="286"/>
          </p14:sldIdLst>
        </p14:section>
        <p14:section name="Custom Workflow Planning" id="{8659B12B-1E23-40A8-8566-3999A767A010}">
          <p14:sldIdLst>
            <p14:sldId id="287"/>
            <p14:sldId id="305"/>
            <p14:sldId id="288"/>
          </p14:sldIdLst>
        </p14:section>
        <p14:section name="Custom Workflow Proccess" id="{4F3F76C7-A7F5-435F-B6FD-6BB197FACFBC}">
          <p14:sldIdLst>
            <p14:sldId id="306"/>
            <p14:sldId id="308"/>
            <p14:sldId id="289"/>
            <p14:sldId id="294"/>
            <p14:sldId id="295"/>
            <p14:sldId id="307"/>
            <p14:sldId id="292"/>
          </p14:sldIdLst>
        </p14:section>
        <p14:section name="Workflow Concepts" id="{6DBC583C-9818-46F5-AACF-826FADA39B76}">
          <p14:sldIdLst>
            <p14:sldId id="314"/>
            <p14:sldId id="293"/>
            <p14:sldId id="296"/>
            <p14:sldId id="270"/>
            <p14:sldId id="271"/>
            <p14:sldId id="315"/>
            <p14:sldId id="297"/>
            <p14:sldId id="298"/>
          </p14:sldIdLst>
        </p14:section>
        <p14:section name="Add-ons &amp; Plugins" id="{2B22C6BF-BFDB-4AA7-9AF0-E163C0307CEE}">
          <p14:sldIdLst>
            <p14:sldId id="300"/>
            <p14:sldId id="301"/>
          </p14:sldIdLst>
        </p14:section>
        <p14:section name="Resources" id="{59A48118-A47F-4DE7-A4D6-863A7D3974D3}">
          <p14:sldIdLst>
            <p14:sldId id="302"/>
            <p14:sldId id="303"/>
            <p14:sldId id="304"/>
            <p14:sldId id="309"/>
          </p14:sldIdLst>
        </p14:section>
        <p14:section name="Extra Slides" id="{AFBC737B-16EA-4A54-BC03-D7D8E8FDA16C}">
          <p14:sldIdLst>
            <p14:sldId id="275"/>
            <p14:sldId id="276"/>
            <p14:sldId id="277"/>
            <p14:sldId id="278"/>
            <p14:sldId id="279"/>
            <p14:sldId id="280"/>
            <p14:sldId id="3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76345" autoAdjust="0"/>
  </p:normalViewPr>
  <p:slideViewPr>
    <p:cSldViewPr snapToGrid="0">
      <p:cViewPr varScale="1">
        <p:scale>
          <a:sx n="66" d="100"/>
          <a:sy n="66" d="100"/>
        </p:scale>
        <p:origin x="109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74968-C60E-4511-896E-FACEAA15F5F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EA10CE0-F0F4-4FCE-B07F-C581695C41DF}">
      <dgm:prSet phldrT="[Text]" custT="1"/>
      <dgm:spPr>
        <a:solidFill>
          <a:schemeClr val="tx1">
            <a:lumMod val="65000"/>
            <a:lumOff val="35000"/>
          </a:schemeClr>
        </a:solidFill>
        <a:ln>
          <a:noFill/>
        </a:ln>
      </dgm:spPr>
      <dgm:t>
        <a:bodyPr/>
        <a:lstStyle/>
        <a:p>
          <a:r>
            <a:rPr lang="en-US" sz="2400" dirty="0">
              <a:latin typeface="Verdana" panose="020B0604030504040204" pitchFamily="34" charset="0"/>
              <a:ea typeface="Verdana" panose="020B0604030504040204" pitchFamily="34" charset="0"/>
              <a:cs typeface="Verdana" panose="020B0604030504040204" pitchFamily="34" charset="0"/>
            </a:rPr>
            <a:t>In Review</a:t>
          </a:r>
        </a:p>
      </dgm:t>
    </dgm:pt>
    <dgm:pt modelId="{FA5ADC12-1FFD-4BEC-BD9F-199AF8259F30}" type="parTrans" cxnId="{942902AB-95C7-45E2-89E6-CA394FD0639E}">
      <dgm:prSet/>
      <dgm:spPr/>
      <dgm:t>
        <a:bodyPr/>
        <a:lstStyle/>
        <a:p>
          <a:endParaRPr lang="en-US"/>
        </a:p>
      </dgm:t>
    </dgm:pt>
    <dgm:pt modelId="{E09D9A6D-3471-471B-AE71-74384B742BB8}" type="sibTrans" cxnId="{942902AB-95C7-45E2-89E6-CA394FD0639E}">
      <dgm:prSet/>
      <dgm:spPr/>
      <dgm:t>
        <a:bodyPr/>
        <a:lstStyle/>
        <a:p>
          <a:endParaRPr lang="en-US"/>
        </a:p>
      </dgm:t>
    </dgm:pt>
    <dgm:pt modelId="{27DDB471-478A-4B04-AF55-FCFDCE4FCD9F}">
      <dgm:prSet phldrT="[Text]" custT="1"/>
      <dgm:spPr>
        <a:solidFill>
          <a:schemeClr val="bg1">
            <a:lumMod val="95000"/>
            <a:alpha val="90000"/>
          </a:schemeClr>
        </a:solidFill>
        <a:ln>
          <a:solidFill>
            <a:schemeClr val="bg1">
              <a:lumMod val="75000"/>
              <a:alpha val="90000"/>
            </a:schemeClr>
          </a:solidFill>
        </a:ln>
      </dgm:spPr>
      <dgm:t>
        <a:bodyPr/>
        <a:lstStyle/>
        <a:p>
          <a:r>
            <a:rPr lang="en-US" sz="1800" dirty="0">
              <a:latin typeface="Verdana" panose="020B0604030504040204" pitchFamily="34" charset="0"/>
              <a:ea typeface="Verdana" panose="020B0604030504040204" pitchFamily="34" charset="0"/>
              <a:cs typeface="Verdana" panose="020B0604030504040204" pitchFamily="34" charset="0"/>
            </a:rPr>
            <a:t>Review Contract</a:t>
          </a:r>
        </a:p>
      </dgm:t>
    </dgm:pt>
    <dgm:pt modelId="{FE2EE11E-E51F-40FC-A666-B8D2EA1B8D62}" type="parTrans" cxnId="{F030E6A2-6B76-40F0-AFB9-2A3F190BDA5F}">
      <dgm:prSet/>
      <dgm:spPr/>
      <dgm:t>
        <a:bodyPr/>
        <a:lstStyle/>
        <a:p>
          <a:endParaRPr lang="en-US"/>
        </a:p>
      </dgm:t>
    </dgm:pt>
    <dgm:pt modelId="{4616B658-D056-4132-826C-B52C5E6C7569}" type="sibTrans" cxnId="{F030E6A2-6B76-40F0-AFB9-2A3F190BDA5F}">
      <dgm:prSet/>
      <dgm:spPr/>
      <dgm:t>
        <a:bodyPr/>
        <a:lstStyle/>
        <a:p>
          <a:endParaRPr lang="en-US"/>
        </a:p>
      </dgm:t>
    </dgm:pt>
    <dgm:pt modelId="{DF63BA8D-9780-4BE6-BC8F-E0D343012F35}">
      <dgm:prSet phldrT="[Text]" custT="1"/>
      <dgm:spPr>
        <a:solidFill>
          <a:schemeClr val="bg1">
            <a:lumMod val="95000"/>
            <a:alpha val="90000"/>
          </a:schemeClr>
        </a:solidFill>
        <a:ln>
          <a:solidFill>
            <a:schemeClr val="bg1">
              <a:lumMod val="75000"/>
              <a:alpha val="90000"/>
            </a:schemeClr>
          </a:solidFill>
        </a:ln>
      </dgm:spPr>
      <dgm:t>
        <a:bodyPr/>
        <a:lstStyle/>
        <a:p>
          <a:r>
            <a:rPr lang="en-US" sz="1800" dirty="0">
              <a:latin typeface="Verdana" panose="020B0604030504040204" pitchFamily="34" charset="0"/>
              <a:ea typeface="Verdana" panose="020B0604030504040204" pitchFamily="34" charset="0"/>
              <a:cs typeface="Verdana" panose="020B0604030504040204" pitchFamily="34" charset="0"/>
            </a:rPr>
            <a:t>Research</a:t>
          </a:r>
        </a:p>
      </dgm:t>
    </dgm:pt>
    <dgm:pt modelId="{A3CD644D-4642-4578-9FBA-F362FFD056FA}" type="parTrans" cxnId="{23010359-682E-414A-B545-5BD0F4C45DB2}">
      <dgm:prSet/>
      <dgm:spPr/>
      <dgm:t>
        <a:bodyPr/>
        <a:lstStyle/>
        <a:p>
          <a:endParaRPr lang="en-US"/>
        </a:p>
      </dgm:t>
    </dgm:pt>
    <dgm:pt modelId="{0763A495-2CA9-448B-A3F4-4261F850DD79}" type="sibTrans" cxnId="{23010359-682E-414A-B545-5BD0F4C45DB2}">
      <dgm:prSet/>
      <dgm:spPr/>
      <dgm:t>
        <a:bodyPr/>
        <a:lstStyle/>
        <a:p>
          <a:endParaRPr lang="en-US"/>
        </a:p>
      </dgm:t>
    </dgm:pt>
    <dgm:pt modelId="{38D0E3A2-6265-4AB8-B5AF-D2464D7C31DB}">
      <dgm:prSet phldrT="[Text]" custT="1"/>
      <dgm:spPr>
        <a:solidFill>
          <a:schemeClr val="tx1">
            <a:lumMod val="65000"/>
            <a:lumOff val="35000"/>
          </a:schemeClr>
        </a:solidFill>
        <a:ln>
          <a:noFill/>
        </a:ln>
      </dgm:spPr>
      <dgm:t>
        <a:bodyPr/>
        <a:lstStyle/>
        <a:p>
          <a:r>
            <a:rPr lang="en-US" sz="2400" dirty="0">
              <a:latin typeface="Verdana" panose="020B0604030504040204" pitchFamily="34" charset="0"/>
              <a:ea typeface="Verdana" panose="020B0604030504040204" pitchFamily="34" charset="0"/>
              <a:cs typeface="Verdana" panose="020B0604030504040204" pitchFamily="34" charset="0"/>
            </a:rPr>
            <a:t>In Execution</a:t>
          </a:r>
        </a:p>
      </dgm:t>
    </dgm:pt>
    <dgm:pt modelId="{104F0220-4F00-45FA-B9C0-992E6C04D76D}" type="parTrans" cxnId="{F65004E1-D8B2-4646-8376-DF9A638F1C96}">
      <dgm:prSet/>
      <dgm:spPr/>
      <dgm:t>
        <a:bodyPr/>
        <a:lstStyle/>
        <a:p>
          <a:endParaRPr lang="en-US"/>
        </a:p>
      </dgm:t>
    </dgm:pt>
    <dgm:pt modelId="{2CB8802A-210C-46FE-9706-D8F1D352F63E}" type="sibTrans" cxnId="{F65004E1-D8B2-4646-8376-DF9A638F1C96}">
      <dgm:prSet/>
      <dgm:spPr/>
      <dgm:t>
        <a:bodyPr/>
        <a:lstStyle/>
        <a:p>
          <a:endParaRPr lang="en-US"/>
        </a:p>
      </dgm:t>
    </dgm:pt>
    <dgm:pt modelId="{4D07B184-BDC3-4DEC-B2AA-6720A0BA21FF}">
      <dgm:prSet phldrT="[Text]" custT="1"/>
      <dgm:spPr>
        <a:solidFill>
          <a:schemeClr val="bg1">
            <a:lumMod val="95000"/>
            <a:alpha val="90000"/>
          </a:schemeClr>
        </a:solidFill>
        <a:ln>
          <a:solidFill>
            <a:schemeClr val="bg1">
              <a:lumMod val="75000"/>
              <a:alpha val="90000"/>
            </a:schemeClr>
          </a:solidFill>
        </a:ln>
      </dgm:spPr>
      <dgm:t>
        <a:bodyPr/>
        <a:lstStyle/>
        <a:p>
          <a:r>
            <a:rPr lang="en-US" sz="1800" dirty="0">
              <a:latin typeface="Verdana" panose="020B0604030504040204" pitchFamily="34" charset="0"/>
              <a:ea typeface="Verdana" panose="020B0604030504040204" pitchFamily="34" charset="0"/>
              <a:cs typeface="Verdana" panose="020B0604030504040204" pitchFamily="34" charset="0"/>
            </a:rPr>
            <a:t>Collect Signatures</a:t>
          </a:r>
        </a:p>
      </dgm:t>
    </dgm:pt>
    <dgm:pt modelId="{76AF7F21-F9BF-4BA3-86EA-4A248C85829B}" type="parTrans" cxnId="{41C7A03A-BB98-48E0-8B6A-964474591FA9}">
      <dgm:prSet/>
      <dgm:spPr/>
      <dgm:t>
        <a:bodyPr/>
        <a:lstStyle/>
        <a:p>
          <a:endParaRPr lang="en-US"/>
        </a:p>
      </dgm:t>
    </dgm:pt>
    <dgm:pt modelId="{B5DAB20B-A146-4591-AA6E-BB14952DF7BC}" type="sibTrans" cxnId="{41C7A03A-BB98-48E0-8B6A-964474591FA9}">
      <dgm:prSet/>
      <dgm:spPr/>
      <dgm:t>
        <a:bodyPr/>
        <a:lstStyle/>
        <a:p>
          <a:endParaRPr lang="en-US"/>
        </a:p>
      </dgm:t>
    </dgm:pt>
    <dgm:pt modelId="{FE95DCED-3FFF-4E79-A9D1-1519441F04B4}">
      <dgm:prSet phldrT="[Text]" custT="1"/>
      <dgm:spPr>
        <a:solidFill>
          <a:schemeClr val="bg1">
            <a:lumMod val="95000"/>
            <a:alpha val="90000"/>
          </a:schemeClr>
        </a:solidFill>
        <a:ln>
          <a:solidFill>
            <a:schemeClr val="bg1">
              <a:lumMod val="75000"/>
              <a:alpha val="90000"/>
            </a:schemeClr>
          </a:solidFill>
        </a:ln>
      </dgm:spPr>
      <dgm:t>
        <a:bodyPr/>
        <a:lstStyle/>
        <a:p>
          <a:r>
            <a:rPr lang="en-US" sz="1800" dirty="0">
              <a:latin typeface="Verdana" panose="020B0604030504040204" pitchFamily="34" charset="0"/>
              <a:ea typeface="Verdana" panose="020B0604030504040204" pitchFamily="34" charset="0"/>
              <a:cs typeface="Verdana" panose="020B0604030504040204" pitchFamily="34" charset="0"/>
            </a:rPr>
            <a:t>File Records</a:t>
          </a:r>
        </a:p>
      </dgm:t>
    </dgm:pt>
    <dgm:pt modelId="{61A50268-25F0-474E-9F74-CBEE93ED6CCE}" type="parTrans" cxnId="{10AA67D4-19B7-4548-8A02-183149B391C5}">
      <dgm:prSet/>
      <dgm:spPr/>
      <dgm:t>
        <a:bodyPr/>
        <a:lstStyle/>
        <a:p>
          <a:endParaRPr lang="en-US"/>
        </a:p>
      </dgm:t>
    </dgm:pt>
    <dgm:pt modelId="{1ED44861-6C28-45AA-B57B-C0B5560844EE}" type="sibTrans" cxnId="{10AA67D4-19B7-4548-8A02-183149B391C5}">
      <dgm:prSet/>
      <dgm:spPr/>
      <dgm:t>
        <a:bodyPr/>
        <a:lstStyle/>
        <a:p>
          <a:endParaRPr lang="en-US"/>
        </a:p>
      </dgm:t>
    </dgm:pt>
    <dgm:pt modelId="{4BE126C3-2D99-4563-90DD-1A686BF49190}">
      <dgm:prSet phldrT="[Text]" custT="1"/>
      <dgm:spPr>
        <a:solidFill>
          <a:schemeClr val="bg1">
            <a:lumMod val="95000"/>
            <a:alpha val="90000"/>
          </a:schemeClr>
        </a:solidFill>
        <a:ln>
          <a:solidFill>
            <a:schemeClr val="bg1">
              <a:lumMod val="75000"/>
              <a:alpha val="90000"/>
            </a:schemeClr>
          </a:solidFill>
        </a:ln>
      </dgm:spPr>
      <dgm:t>
        <a:bodyPr/>
        <a:lstStyle/>
        <a:p>
          <a:r>
            <a:rPr lang="en-US" sz="1800" dirty="0">
              <a:latin typeface="Verdana" panose="020B0604030504040204" pitchFamily="34" charset="0"/>
              <a:ea typeface="Verdana" panose="020B0604030504040204" pitchFamily="34" charset="0"/>
              <a:cs typeface="Verdana" panose="020B0604030504040204" pitchFamily="34" charset="0"/>
            </a:rPr>
            <a:t>Communication</a:t>
          </a:r>
        </a:p>
      </dgm:t>
    </dgm:pt>
    <dgm:pt modelId="{4C0F94CB-87BC-422F-A1ED-4AE27BB8F682}" type="parTrans" cxnId="{2290323A-13CE-4D0E-B252-36CCB52AA066}">
      <dgm:prSet/>
      <dgm:spPr/>
      <dgm:t>
        <a:bodyPr/>
        <a:lstStyle/>
        <a:p>
          <a:endParaRPr lang="en-US"/>
        </a:p>
      </dgm:t>
    </dgm:pt>
    <dgm:pt modelId="{B827C147-1E78-48C9-9C5D-CD8081841A99}" type="sibTrans" cxnId="{2290323A-13CE-4D0E-B252-36CCB52AA066}">
      <dgm:prSet/>
      <dgm:spPr/>
      <dgm:t>
        <a:bodyPr/>
        <a:lstStyle/>
        <a:p>
          <a:endParaRPr lang="en-US"/>
        </a:p>
      </dgm:t>
    </dgm:pt>
    <dgm:pt modelId="{8550E375-F12F-4E0D-9B3C-CA82C421798E}">
      <dgm:prSet phldrT="[Text]" custT="1"/>
      <dgm:spPr>
        <a:solidFill>
          <a:schemeClr val="bg1">
            <a:lumMod val="95000"/>
            <a:alpha val="90000"/>
          </a:schemeClr>
        </a:solidFill>
        <a:ln>
          <a:solidFill>
            <a:schemeClr val="bg1">
              <a:lumMod val="75000"/>
              <a:alpha val="90000"/>
            </a:schemeClr>
          </a:solidFill>
        </a:ln>
      </dgm:spPr>
      <dgm:t>
        <a:bodyPr/>
        <a:lstStyle/>
        <a:p>
          <a:r>
            <a:rPr lang="en-US" sz="1800" dirty="0">
              <a:latin typeface="Verdana" panose="020B0604030504040204" pitchFamily="34" charset="0"/>
              <a:ea typeface="Verdana" panose="020B0604030504040204" pitchFamily="34" charset="0"/>
              <a:cs typeface="Verdana" panose="020B0604030504040204" pitchFamily="34" charset="0"/>
            </a:rPr>
            <a:t>Negotiation</a:t>
          </a:r>
        </a:p>
      </dgm:t>
    </dgm:pt>
    <dgm:pt modelId="{BDE43B5A-90CC-4C82-8182-2907D90FFA8F}" type="parTrans" cxnId="{13AC36F4-FC12-4A6E-BABB-03BB82001A52}">
      <dgm:prSet/>
      <dgm:spPr/>
      <dgm:t>
        <a:bodyPr/>
        <a:lstStyle/>
        <a:p>
          <a:endParaRPr lang="en-US"/>
        </a:p>
      </dgm:t>
    </dgm:pt>
    <dgm:pt modelId="{BD14E610-C577-4BFE-A04B-AFA1D7EBCDBC}" type="sibTrans" cxnId="{13AC36F4-FC12-4A6E-BABB-03BB82001A52}">
      <dgm:prSet/>
      <dgm:spPr/>
      <dgm:t>
        <a:bodyPr/>
        <a:lstStyle/>
        <a:p>
          <a:endParaRPr lang="en-US"/>
        </a:p>
      </dgm:t>
    </dgm:pt>
    <dgm:pt modelId="{11A28A8A-C812-4448-89C5-2C56C0B0E905}">
      <dgm:prSet phldrT="[Text]" custT="1"/>
      <dgm:spPr>
        <a:solidFill>
          <a:schemeClr val="bg1">
            <a:lumMod val="95000"/>
            <a:alpha val="90000"/>
          </a:schemeClr>
        </a:solidFill>
        <a:ln>
          <a:solidFill>
            <a:schemeClr val="bg1">
              <a:lumMod val="75000"/>
              <a:alpha val="90000"/>
            </a:schemeClr>
          </a:solidFill>
        </a:ln>
      </dgm:spPr>
      <dgm:t>
        <a:bodyPr/>
        <a:lstStyle/>
        <a:p>
          <a:r>
            <a:rPr lang="en-US" sz="1800" dirty="0" err="1">
              <a:latin typeface="Verdana" panose="020B0604030504040204" pitchFamily="34" charset="0"/>
              <a:ea typeface="Verdana" panose="020B0604030504040204" pitchFamily="34" charset="0"/>
              <a:cs typeface="Verdana" panose="020B0604030504040204" pitchFamily="34" charset="0"/>
            </a:rPr>
            <a:t>etc</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D5F4E788-3704-4E66-A4B8-F6AE869CB04A}" type="parTrans" cxnId="{F20C2248-3D89-4860-9952-C283BB632F8C}">
      <dgm:prSet/>
      <dgm:spPr/>
      <dgm:t>
        <a:bodyPr/>
        <a:lstStyle/>
        <a:p>
          <a:endParaRPr lang="en-US"/>
        </a:p>
      </dgm:t>
    </dgm:pt>
    <dgm:pt modelId="{185EA78E-02CD-4439-8954-02C27ECD835E}" type="sibTrans" cxnId="{F20C2248-3D89-4860-9952-C283BB632F8C}">
      <dgm:prSet/>
      <dgm:spPr/>
      <dgm:t>
        <a:bodyPr/>
        <a:lstStyle/>
        <a:p>
          <a:endParaRPr lang="en-US"/>
        </a:p>
      </dgm:t>
    </dgm:pt>
    <dgm:pt modelId="{7C83E4FA-D6D5-4A6C-A8D0-5E702E73BFE9}">
      <dgm:prSet phldrT="[Text]" custT="1"/>
      <dgm:spPr>
        <a:solidFill>
          <a:schemeClr val="bg1">
            <a:lumMod val="95000"/>
            <a:alpha val="90000"/>
          </a:schemeClr>
        </a:solidFill>
        <a:ln>
          <a:solidFill>
            <a:schemeClr val="bg1">
              <a:lumMod val="75000"/>
              <a:alpha val="90000"/>
            </a:schemeClr>
          </a:solidFill>
        </a:ln>
      </dgm:spPr>
      <dgm:t>
        <a:bodyPr/>
        <a:lstStyle/>
        <a:p>
          <a:r>
            <a:rPr lang="en-US" sz="1800" dirty="0">
              <a:latin typeface="Verdana" panose="020B0604030504040204" pitchFamily="34" charset="0"/>
              <a:ea typeface="Verdana" panose="020B0604030504040204" pitchFamily="34" charset="0"/>
              <a:cs typeface="Verdana" panose="020B0604030504040204" pitchFamily="34" charset="0"/>
            </a:rPr>
            <a:t>etc.</a:t>
          </a:r>
        </a:p>
      </dgm:t>
    </dgm:pt>
    <dgm:pt modelId="{2741AC91-6095-45FE-A72A-8EC0A6AE0A1E}" type="parTrans" cxnId="{3E719033-0EA9-4E9B-9D05-2BB767695648}">
      <dgm:prSet/>
      <dgm:spPr/>
      <dgm:t>
        <a:bodyPr/>
        <a:lstStyle/>
        <a:p>
          <a:endParaRPr lang="en-US"/>
        </a:p>
      </dgm:t>
    </dgm:pt>
    <dgm:pt modelId="{012804F0-E343-49A8-9EAE-FDA5CA7E7B44}" type="sibTrans" cxnId="{3E719033-0EA9-4E9B-9D05-2BB767695648}">
      <dgm:prSet/>
      <dgm:spPr/>
      <dgm:t>
        <a:bodyPr/>
        <a:lstStyle/>
        <a:p>
          <a:endParaRPr lang="en-US"/>
        </a:p>
      </dgm:t>
    </dgm:pt>
    <dgm:pt modelId="{3A82E7F2-C02A-4481-93FA-180015147E33}">
      <dgm:prSet phldrT="[Text]" custT="1"/>
      <dgm:spPr>
        <a:solidFill>
          <a:schemeClr val="tx1">
            <a:lumMod val="65000"/>
            <a:lumOff val="35000"/>
          </a:schemeClr>
        </a:solidFill>
        <a:ln>
          <a:noFill/>
        </a:ln>
      </dgm:spPr>
      <dgm:t>
        <a:bodyPr/>
        <a:lstStyle/>
        <a:p>
          <a:r>
            <a:rPr lang="en-US" sz="2400" dirty="0">
              <a:latin typeface="Verdana" panose="020B0604030504040204" pitchFamily="34" charset="0"/>
              <a:ea typeface="Verdana" panose="020B0604030504040204" pitchFamily="34" charset="0"/>
              <a:cs typeface="Verdana" panose="020B0604030504040204" pitchFamily="34" charset="0"/>
            </a:rPr>
            <a:t>Open</a:t>
          </a:r>
        </a:p>
      </dgm:t>
    </dgm:pt>
    <dgm:pt modelId="{ACA7CC4C-5709-42A3-BFA1-EBD4A5FE1BCB}" type="parTrans" cxnId="{D1A5067F-23C0-4C19-94B0-30D56D575AFD}">
      <dgm:prSet/>
      <dgm:spPr/>
      <dgm:t>
        <a:bodyPr/>
        <a:lstStyle/>
        <a:p>
          <a:endParaRPr lang="en-US"/>
        </a:p>
      </dgm:t>
    </dgm:pt>
    <dgm:pt modelId="{5072A281-396D-4914-BD6C-282A295E0C8D}" type="sibTrans" cxnId="{D1A5067F-23C0-4C19-94B0-30D56D575AFD}">
      <dgm:prSet/>
      <dgm:spPr/>
      <dgm:t>
        <a:bodyPr/>
        <a:lstStyle/>
        <a:p>
          <a:endParaRPr lang="en-US"/>
        </a:p>
      </dgm:t>
    </dgm:pt>
    <dgm:pt modelId="{03B3CB9E-68DE-4784-8572-6819CB7BED21}">
      <dgm:prSet phldrT="[Text]" custT="1"/>
      <dgm:spPr>
        <a:solidFill>
          <a:schemeClr val="tx1">
            <a:lumMod val="65000"/>
            <a:lumOff val="35000"/>
          </a:schemeClr>
        </a:solidFill>
        <a:ln>
          <a:noFill/>
        </a:ln>
      </dgm:spPr>
      <dgm:t>
        <a:bodyPr/>
        <a:lstStyle/>
        <a:p>
          <a:r>
            <a:rPr lang="en-US" sz="2400" dirty="0">
              <a:latin typeface="Verdana" panose="020B0604030504040204" pitchFamily="34" charset="0"/>
              <a:ea typeface="Verdana" panose="020B0604030504040204" pitchFamily="34" charset="0"/>
              <a:cs typeface="Verdana" panose="020B0604030504040204" pitchFamily="34" charset="0"/>
            </a:rPr>
            <a:t>Closed</a:t>
          </a:r>
        </a:p>
      </dgm:t>
    </dgm:pt>
    <dgm:pt modelId="{4E19D225-4CD0-4F2A-836C-A92AB97255ED}" type="parTrans" cxnId="{322A97FD-DE61-4DB5-911A-DCAFDD7FC47E}">
      <dgm:prSet/>
      <dgm:spPr/>
      <dgm:t>
        <a:bodyPr/>
        <a:lstStyle/>
        <a:p>
          <a:endParaRPr lang="en-US"/>
        </a:p>
      </dgm:t>
    </dgm:pt>
    <dgm:pt modelId="{D40B4CD1-CE3B-487F-86C0-BE0FBD3464A9}" type="sibTrans" cxnId="{322A97FD-DE61-4DB5-911A-DCAFDD7FC47E}">
      <dgm:prSet/>
      <dgm:spPr/>
      <dgm:t>
        <a:bodyPr/>
        <a:lstStyle/>
        <a:p>
          <a:endParaRPr lang="en-US"/>
        </a:p>
      </dgm:t>
    </dgm:pt>
    <dgm:pt modelId="{4C9BB310-863F-4BCB-A11D-38C12B9B41C9}" type="pres">
      <dgm:prSet presAssocID="{87474968-C60E-4511-896E-FACEAA15F5FC}" presName="Name0" presStyleCnt="0">
        <dgm:presLayoutVars>
          <dgm:dir/>
          <dgm:animLvl val="lvl"/>
          <dgm:resizeHandles val="exact"/>
        </dgm:presLayoutVars>
      </dgm:prSet>
      <dgm:spPr/>
    </dgm:pt>
    <dgm:pt modelId="{4077C69B-ACD6-4E84-83F5-B9BBC236781B}" type="pres">
      <dgm:prSet presAssocID="{3A82E7F2-C02A-4481-93FA-180015147E33}" presName="composite" presStyleCnt="0"/>
      <dgm:spPr/>
    </dgm:pt>
    <dgm:pt modelId="{935D8426-242D-48AA-A4EF-DB9B3E6AA74A}" type="pres">
      <dgm:prSet presAssocID="{3A82E7F2-C02A-4481-93FA-180015147E33}" presName="parTx" presStyleLbl="alignNode1" presStyleIdx="0" presStyleCnt="4">
        <dgm:presLayoutVars>
          <dgm:chMax val="0"/>
          <dgm:chPref val="0"/>
          <dgm:bulletEnabled val="1"/>
        </dgm:presLayoutVars>
      </dgm:prSet>
      <dgm:spPr/>
    </dgm:pt>
    <dgm:pt modelId="{C2092C7E-9D3B-4E12-AECA-292657CE554B}" type="pres">
      <dgm:prSet presAssocID="{3A82E7F2-C02A-4481-93FA-180015147E33}" presName="desTx" presStyleLbl="alignAccFollowNode1" presStyleIdx="0" presStyleCnt="4">
        <dgm:presLayoutVars>
          <dgm:bulletEnabled val="1"/>
        </dgm:presLayoutVars>
      </dgm:prSet>
      <dgm:spPr>
        <a:solidFill>
          <a:schemeClr val="bg1">
            <a:alpha val="90000"/>
          </a:schemeClr>
        </a:solidFill>
        <a:ln>
          <a:noFill/>
        </a:ln>
      </dgm:spPr>
    </dgm:pt>
    <dgm:pt modelId="{48BC90AE-8984-4C73-B135-0D928AC09649}" type="pres">
      <dgm:prSet presAssocID="{5072A281-396D-4914-BD6C-282A295E0C8D}" presName="space" presStyleCnt="0"/>
      <dgm:spPr/>
    </dgm:pt>
    <dgm:pt modelId="{D47C42BA-D313-47EC-93CD-479214BA9881}" type="pres">
      <dgm:prSet presAssocID="{3EA10CE0-F0F4-4FCE-B07F-C581695C41DF}" presName="composite" presStyleCnt="0"/>
      <dgm:spPr/>
    </dgm:pt>
    <dgm:pt modelId="{17541655-2FD5-46E4-A73D-625F2A315227}" type="pres">
      <dgm:prSet presAssocID="{3EA10CE0-F0F4-4FCE-B07F-C581695C41DF}" presName="parTx" presStyleLbl="alignNode1" presStyleIdx="1" presStyleCnt="4">
        <dgm:presLayoutVars>
          <dgm:chMax val="0"/>
          <dgm:chPref val="0"/>
          <dgm:bulletEnabled val="1"/>
        </dgm:presLayoutVars>
      </dgm:prSet>
      <dgm:spPr/>
    </dgm:pt>
    <dgm:pt modelId="{66B6F4C1-ABA5-4223-94A5-E7D243994F63}" type="pres">
      <dgm:prSet presAssocID="{3EA10CE0-F0F4-4FCE-B07F-C581695C41DF}" presName="desTx" presStyleLbl="alignAccFollowNode1" presStyleIdx="1" presStyleCnt="4">
        <dgm:presLayoutVars>
          <dgm:bulletEnabled val="1"/>
        </dgm:presLayoutVars>
      </dgm:prSet>
      <dgm:spPr/>
    </dgm:pt>
    <dgm:pt modelId="{3AC6903F-7EEB-4C4B-91CE-F5D21BC95601}" type="pres">
      <dgm:prSet presAssocID="{E09D9A6D-3471-471B-AE71-74384B742BB8}" presName="space" presStyleCnt="0"/>
      <dgm:spPr/>
    </dgm:pt>
    <dgm:pt modelId="{78EE672E-D84A-4222-83A7-7D332D5C0AF8}" type="pres">
      <dgm:prSet presAssocID="{38D0E3A2-6265-4AB8-B5AF-D2464D7C31DB}" presName="composite" presStyleCnt="0"/>
      <dgm:spPr/>
    </dgm:pt>
    <dgm:pt modelId="{25D67ADC-8F24-443A-9EBA-682BEE5F06A8}" type="pres">
      <dgm:prSet presAssocID="{38D0E3A2-6265-4AB8-B5AF-D2464D7C31DB}" presName="parTx" presStyleLbl="alignNode1" presStyleIdx="2" presStyleCnt="4">
        <dgm:presLayoutVars>
          <dgm:chMax val="0"/>
          <dgm:chPref val="0"/>
          <dgm:bulletEnabled val="1"/>
        </dgm:presLayoutVars>
      </dgm:prSet>
      <dgm:spPr/>
    </dgm:pt>
    <dgm:pt modelId="{564623AD-0BF9-40EC-BDB1-073336482EAB}" type="pres">
      <dgm:prSet presAssocID="{38D0E3A2-6265-4AB8-B5AF-D2464D7C31DB}" presName="desTx" presStyleLbl="alignAccFollowNode1" presStyleIdx="2" presStyleCnt="4">
        <dgm:presLayoutVars>
          <dgm:bulletEnabled val="1"/>
        </dgm:presLayoutVars>
      </dgm:prSet>
      <dgm:spPr/>
    </dgm:pt>
    <dgm:pt modelId="{3D7B6308-7F1F-40B9-BB93-D9138F1D5189}" type="pres">
      <dgm:prSet presAssocID="{2CB8802A-210C-46FE-9706-D8F1D352F63E}" presName="space" presStyleCnt="0"/>
      <dgm:spPr/>
    </dgm:pt>
    <dgm:pt modelId="{B23CD7E3-CF8F-47C2-829D-A9D1D0A00B40}" type="pres">
      <dgm:prSet presAssocID="{03B3CB9E-68DE-4784-8572-6819CB7BED21}" presName="composite" presStyleCnt="0"/>
      <dgm:spPr/>
    </dgm:pt>
    <dgm:pt modelId="{98E46C16-E374-437F-B059-EDA4627CCECE}" type="pres">
      <dgm:prSet presAssocID="{03B3CB9E-68DE-4784-8572-6819CB7BED21}" presName="parTx" presStyleLbl="alignNode1" presStyleIdx="3" presStyleCnt="4">
        <dgm:presLayoutVars>
          <dgm:chMax val="0"/>
          <dgm:chPref val="0"/>
          <dgm:bulletEnabled val="1"/>
        </dgm:presLayoutVars>
      </dgm:prSet>
      <dgm:spPr/>
    </dgm:pt>
    <dgm:pt modelId="{091AC550-7BE1-4F91-97CB-08A8E18AD8F3}" type="pres">
      <dgm:prSet presAssocID="{03B3CB9E-68DE-4784-8572-6819CB7BED21}" presName="desTx" presStyleLbl="alignAccFollowNode1" presStyleIdx="3" presStyleCnt="4">
        <dgm:presLayoutVars>
          <dgm:bulletEnabled val="1"/>
        </dgm:presLayoutVars>
      </dgm:prSet>
      <dgm:spPr>
        <a:solidFill>
          <a:schemeClr val="bg1">
            <a:alpha val="90000"/>
          </a:schemeClr>
        </a:solidFill>
        <a:ln>
          <a:noFill/>
        </a:ln>
      </dgm:spPr>
    </dgm:pt>
  </dgm:ptLst>
  <dgm:cxnLst>
    <dgm:cxn modelId="{A7F8710D-5910-4CC3-BBBD-630423B61046}" type="presOf" srcId="{7C83E4FA-D6D5-4A6C-A8D0-5E702E73BFE9}" destId="{564623AD-0BF9-40EC-BDB1-073336482EAB}" srcOrd="0" destOrd="2" presId="urn:microsoft.com/office/officeart/2005/8/layout/hList1"/>
    <dgm:cxn modelId="{FF6B5130-0E63-47AD-8DA2-6258097E2367}" type="presOf" srcId="{03B3CB9E-68DE-4784-8572-6819CB7BED21}" destId="{98E46C16-E374-437F-B059-EDA4627CCECE}" srcOrd="0" destOrd="0" presId="urn:microsoft.com/office/officeart/2005/8/layout/hList1"/>
    <dgm:cxn modelId="{3E719033-0EA9-4E9B-9D05-2BB767695648}" srcId="{38D0E3A2-6265-4AB8-B5AF-D2464D7C31DB}" destId="{7C83E4FA-D6D5-4A6C-A8D0-5E702E73BFE9}" srcOrd="2" destOrd="0" parTransId="{2741AC91-6095-45FE-A72A-8EC0A6AE0A1E}" sibTransId="{012804F0-E343-49A8-9EAE-FDA5CA7E7B44}"/>
    <dgm:cxn modelId="{2290323A-13CE-4D0E-B252-36CCB52AA066}" srcId="{3EA10CE0-F0F4-4FCE-B07F-C581695C41DF}" destId="{4BE126C3-2D99-4563-90DD-1A686BF49190}" srcOrd="2" destOrd="0" parTransId="{4C0F94CB-87BC-422F-A1ED-4AE27BB8F682}" sibTransId="{B827C147-1E78-48C9-9C5D-CD8081841A99}"/>
    <dgm:cxn modelId="{41C7A03A-BB98-48E0-8B6A-964474591FA9}" srcId="{38D0E3A2-6265-4AB8-B5AF-D2464D7C31DB}" destId="{4D07B184-BDC3-4DEC-B2AA-6720A0BA21FF}" srcOrd="0" destOrd="0" parTransId="{76AF7F21-F9BF-4BA3-86EA-4A248C85829B}" sibTransId="{B5DAB20B-A146-4591-AA6E-BB14952DF7BC}"/>
    <dgm:cxn modelId="{C91D135D-A1D4-4297-A10F-5B39650361AD}" type="presOf" srcId="{3A82E7F2-C02A-4481-93FA-180015147E33}" destId="{935D8426-242D-48AA-A4EF-DB9B3E6AA74A}" srcOrd="0" destOrd="0" presId="urn:microsoft.com/office/officeart/2005/8/layout/hList1"/>
    <dgm:cxn modelId="{F20C2248-3D89-4860-9952-C283BB632F8C}" srcId="{3EA10CE0-F0F4-4FCE-B07F-C581695C41DF}" destId="{11A28A8A-C812-4448-89C5-2C56C0B0E905}" srcOrd="4" destOrd="0" parTransId="{D5F4E788-3704-4E66-A4B8-F6AE869CB04A}" sibTransId="{185EA78E-02CD-4439-8954-02C27ECD835E}"/>
    <dgm:cxn modelId="{FC471A4A-7BB8-4F3C-B84C-A899EB065391}" type="presOf" srcId="{38D0E3A2-6265-4AB8-B5AF-D2464D7C31DB}" destId="{25D67ADC-8F24-443A-9EBA-682BEE5F06A8}" srcOrd="0" destOrd="0" presId="urn:microsoft.com/office/officeart/2005/8/layout/hList1"/>
    <dgm:cxn modelId="{23010359-682E-414A-B545-5BD0F4C45DB2}" srcId="{3EA10CE0-F0F4-4FCE-B07F-C581695C41DF}" destId="{DF63BA8D-9780-4BE6-BC8F-E0D343012F35}" srcOrd="1" destOrd="0" parTransId="{A3CD644D-4642-4578-9FBA-F362FFD056FA}" sibTransId="{0763A495-2CA9-448B-A3F4-4261F850DD79}"/>
    <dgm:cxn modelId="{D1A5067F-23C0-4C19-94B0-30D56D575AFD}" srcId="{87474968-C60E-4511-896E-FACEAA15F5FC}" destId="{3A82E7F2-C02A-4481-93FA-180015147E33}" srcOrd="0" destOrd="0" parTransId="{ACA7CC4C-5709-42A3-BFA1-EBD4A5FE1BCB}" sibTransId="{5072A281-396D-4914-BD6C-282A295E0C8D}"/>
    <dgm:cxn modelId="{752CCC8F-5892-421A-A5C8-3F10AD29BBD7}" type="presOf" srcId="{3EA10CE0-F0F4-4FCE-B07F-C581695C41DF}" destId="{17541655-2FD5-46E4-A73D-625F2A315227}" srcOrd="0" destOrd="0" presId="urn:microsoft.com/office/officeart/2005/8/layout/hList1"/>
    <dgm:cxn modelId="{4B900F9E-404A-479A-8B29-CAD4B37EAAE2}" type="presOf" srcId="{27DDB471-478A-4B04-AF55-FCFDCE4FCD9F}" destId="{66B6F4C1-ABA5-4223-94A5-E7D243994F63}" srcOrd="0" destOrd="0" presId="urn:microsoft.com/office/officeart/2005/8/layout/hList1"/>
    <dgm:cxn modelId="{7F33DBA1-899E-4462-A790-73478BFAE89E}" type="presOf" srcId="{FE95DCED-3FFF-4E79-A9D1-1519441F04B4}" destId="{564623AD-0BF9-40EC-BDB1-073336482EAB}" srcOrd="0" destOrd="1" presId="urn:microsoft.com/office/officeart/2005/8/layout/hList1"/>
    <dgm:cxn modelId="{F030E6A2-6B76-40F0-AFB9-2A3F190BDA5F}" srcId="{3EA10CE0-F0F4-4FCE-B07F-C581695C41DF}" destId="{27DDB471-478A-4B04-AF55-FCFDCE4FCD9F}" srcOrd="0" destOrd="0" parTransId="{FE2EE11E-E51F-40FC-A666-B8D2EA1B8D62}" sibTransId="{4616B658-D056-4132-826C-B52C5E6C7569}"/>
    <dgm:cxn modelId="{13C73EA7-FDBC-4878-8623-41C7A5D68016}" type="presOf" srcId="{8550E375-F12F-4E0D-9B3C-CA82C421798E}" destId="{66B6F4C1-ABA5-4223-94A5-E7D243994F63}" srcOrd="0" destOrd="3" presId="urn:microsoft.com/office/officeart/2005/8/layout/hList1"/>
    <dgm:cxn modelId="{942902AB-95C7-45E2-89E6-CA394FD0639E}" srcId="{87474968-C60E-4511-896E-FACEAA15F5FC}" destId="{3EA10CE0-F0F4-4FCE-B07F-C581695C41DF}" srcOrd="1" destOrd="0" parTransId="{FA5ADC12-1FFD-4BEC-BD9F-199AF8259F30}" sibTransId="{E09D9A6D-3471-471B-AE71-74384B742BB8}"/>
    <dgm:cxn modelId="{9E30C6AD-99A8-4423-B283-F2F694DD8AE0}" type="presOf" srcId="{87474968-C60E-4511-896E-FACEAA15F5FC}" destId="{4C9BB310-863F-4BCB-A11D-38C12B9B41C9}" srcOrd="0" destOrd="0" presId="urn:microsoft.com/office/officeart/2005/8/layout/hList1"/>
    <dgm:cxn modelId="{BA2F68CD-7B4C-4936-8CAA-EC5537E2167F}" type="presOf" srcId="{DF63BA8D-9780-4BE6-BC8F-E0D343012F35}" destId="{66B6F4C1-ABA5-4223-94A5-E7D243994F63}" srcOrd="0" destOrd="1" presId="urn:microsoft.com/office/officeart/2005/8/layout/hList1"/>
    <dgm:cxn modelId="{10AA67D4-19B7-4548-8A02-183149B391C5}" srcId="{38D0E3A2-6265-4AB8-B5AF-D2464D7C31DB}" destId="{FE95DCED-3FFF-4E79-A9D1-1519441F04B4}" srcOrd="1" destOrd="0" parTransId="{61A50268-25F0-474E-9F74-CBEE93ED6CCE}" sibTransId="{1ED44861-6C28-45AA-B57B-C0B5560844EE}"/>
    <dgm:cxn modelId="{C5230DDF-23AB-47F9-8BC8-F5E29CEEF00D}" type="presOf" srcId="{4BE126C3-2D99-4563-90DD-1A686BF49190}" destId="{66B6F4C1-ABA5-4223-94A5-E7D243994F63}" srcOrd="0" destOrd="2" presId="urn:microsoft.com/office/officeart/2005/8/layout/hList1"/>
    <dgm:cxn modelId="{F65004E1-D8B2-4646-8376-DF9A638F1C96}" srcId="{87474968-C60E-4511-896E-FACEAA15F5FC}" destId="{38D0E3A2-6265-4AB8-B5AF-D2464D7C31DB}" srcOrd="2" destOrd="0" parTransId="{104F0220-4F00-45FA-B9C0-992E6C04D76D}" sibTransId="{2CB8802A-210C-46FE-9706-D8F1D352F63E}"/>
    <dgm:cxn modelId="{18CEF2EA-3FF6-4511-9316-E2ACA7AD9A54}" type="presOf" srcId="{11A28A8A-C812-4448-89C5-2C56C0B0E905}" destId="{66B6F4C1-ABA5-4223-94A5-E7D243994F63}" srcOrd="0" destOrd="4" presId="urn:microsoft.com/office/officeart/2005/8/layout/hList1"/>
    <dgm:cxn modelId="{13AC36F4-FC12-4A6E-BABB-03BB82001A52}" srcId="{3EA10CE0-F0F4-4FCE-B07F-C581695C41DF}" destId="{8550E375-F12F-4E0D-9B3C-CA82C421798E}" srcOrd="3" destOrd="0" parTransId="{BDE43B5A-90CC-4C82-8182-2907D90FFA8F}" sibTransId="{BD14E610-C577-4BFE-A04B-AFA1D7EBCDBC}"/>
    <dgm:cxn modelId="{E09057F9-7959-4ADF-AE73-E1D08C0F08E1}" type="presOf" srcId="{4D07B184-BDC3-4DEC-B2AA-6720A0BA21FF}" destId="{564623AD-0BF9-40EC-BDB1-073336482EAB}" srcOrd="0" destOrd="0" presId="urn:microsoft.com/office/officeart/2005/8/layout/hList1"/>
    <dgm:cxn modelId="{322A97FD-DE61-4DB5-911A-DCAFDD7FC47E}" srcId="{87474968-C60E-4511-896E-FACEAA15F5FC}" destId="{03B3CB9E-68DE-4784-8572-6819CB7BED21}" srcOrd="3" destOrd="0" parTransId="{4E19D225-4CD0-4F2A-836C-A92AB97255ED}" sibTransId="{D40B4CD1-CE3B-487F-86C0-BE0FBD3464A9}"/>
    <dgm:cxn modelId="{49547B61-BB2E-4093-B45D-F9359B7B9EFE}" type="presParOf" srcId="{4C9BB310-863F-4BCB-A11D-38C12B9B41C9}" destId="{4077C69B-ACD6-4E84-83F5-B9BBC236781B}" srcOrd="0" destOrd="0" presId="urn:microsoft.com/office/officeart/2005/8/layout/hList1"/>
    <dgm:cxn modelId="{3224AE23-B846-45AD-AF05-8230B09DA1F7}" type="presParOf" srcId="{4077C69B-ACD6-4E84-83F5-B9BBC236781B}" destId="{935D8426-242D-48AA-A4EF-DB9B3E6AA74A}" srcOrd="0" destOrd="0" presId="urn:microsoft.com/office/officeart/2005/8/layout/hList1"/>
    <dgm:cxn modelId="{A3BDB2DE-1680-4272-89FD-4CA2F944794A}" type="presParOf" srcId="{4077C69B-ACD6-4E84-83F5-B9BBC236781B}" destId="{C2092C7E-9D3B-4E12-AECA-292657CE554B}" srcOrd="1" destOrd="0" presId="urn:microsoft.com/office/officeart/2005/8/layout/hList1"/>
    <dgm:cxn modelId="{FF4764A9-1133-44EE-B105-6CD9ED377BEA}" type="presParOf" srcId="{4C9BB310-863F-4BCB-A11D-38C12B9B41C9}" destId="{48BC90AE-8984-4C73-B135-0D928AC09649}" srcOrd="1" destOrd="0" presId="urn:microsoft.com/office/officeart/2005/8/layout/hList1"/>
    <dgm:cxn modelId="{0CF362FE-A806-4DEB-B30D-10D767C1E2C1}" type="presParOf" srcId="{4C9BB310-863F-4BCB-A11D-38C12B9B41C9}" destId="{D47C42BA-D313-47EC-93CD-479214BA9881}" srcOrd="2" destOrd="0" presId="urn:microsoft.com/office/officeart/2005/8/layout/hList1"/>
    <dgm:cxn modelId="{2BD3B38A-7EED-4327-A0EB-B8984B5E05B8}" type="presParOf" srcId="{D47C42BA-D313-47EC-93CD-479214BA9881}" destId="{17541655-2FD5-46E4-A73D-625F2A315227}" srcOrd="0" destOrd="0" presId="urn:microsoft.com/office/officeart/2005/8/layout/hList1"/>
    <dgm:cxn modelId="{D0980713-16B4-4A33-A3E9-49D7C6F97A53}" type="presParOf" srcId="{D47C42BA-D313-47EC-93CD-479214BA9881}" destId="{66B6F4C1-ABA5-4223-94A5-E7D243994F63}" srcOrd="1" destOrd="0" presId="urn:microsoft.com/office/officeart/2005/8/layout/hList1"/>
    <dgm:cxn modelId="{CD0FD02D-F1D7-4212-BA92-57F11D39E741}" type="presParOf" srcId="{4C9BB310-863F-4BCB-A11D-38C12B9B41C9}" destId="{3AC6903F-7EEB-4C4B-91CE-F5D21BC95601}" srcOrd="3" destOrd="0" presId="urn:microsoft.com/office/officeart/2005/8/layout/hList1"/>
    <dgm:cxn modelId="{050DFC1C-3463-4E2B-BFD5-62406AD873EC}" type="presParOf" srcId="{4C9BB310-863F-4BCB-A11D-38C12B9B41C9}" destId="{78EE672E-D84A-4222-83A7-7D332D5C0AF8}" srcOrd="4" destOrd="0" presId="urn:microsoft.com/office/officeart/2005/8/layout/hList1"/>
    <dgm:cxn modelId="{52AD0EA3-11BF-4992-AC2B-979BAB20636F}" type="presParOf" srcId="{78EE672E-D84A-4222-83A7-7D332D5C0AF8}" destId="{25D67ADC-8F24-443A-9EBA-682BEE5F06A8}" srcOrd="0" destOrd="0" presId="urn:microsoft.com/office/officeart/2005/8/layout/hList1"/>
    <dgm:cxn modelId="{7DB6FED9-8058-462E-B100-75551ECC9494}" type="presParOf" srcId="{78EE672E-D84A-4222-83A7-7D332D5C0AF8}" destId="{564623AD-0BF9-40EC-BDB1-073336482EAB}" srcOrd="1" destOrd="0" presId="urn:microsoft.com/office/officeart/2005/8/layout/hList1"/>
    <dgm:cxn modelId="{4693D9FC-1C35-43A8-90D4-FE5163B0138C}" type="presParOf" srcId="{4C9BB310-863F-4BCB-A11D-38C12B9B41C9}" destId="{3D7B6308-7F1F-40B9-BB93-D9138F1D5189}" srcOrd="5" destOrd="0" presId="urn:microsoft.com/office/officeart/2005/8/layout/hList1"/>
    <dgm:cxn modelId="{82AA72DC-D28D-4CD8-894D-3A4087709B86}" type="presParOf" srcId="{4C9BB310-863F-4BCB-A11D-38C12B9B41C9}" destId="{B23CD7E3-CF8F-47C2-829D-A9D1D0A00B40}" srcOrd="6" destOrd="0" presId="urn:microsoft.com/office/officeart/2005/8/layout/hList1"/>
    <dgm:cxn modelId="{4E122982-7E73-4A1D-8EE8-7DA9FF6584CB}" type="presParOf" srcId="{B23CD7E3-CF8F-47C2-829D-A9D1D0A00B40}" destId="{98E46C16-E374-437F-B059-EDA4627CCECE}" srcOrd="0" destOrd="0" presId="urn:microsoft.com/office/officeart/2005/8/layout/hList1"/>
    <dgm:cxn modelId="{768AF2DD-44A8-4DE0-9D3C-9B65395C37EE}" type="presParOf" srcId="{B23CD7E3-CF8F-47C2-829D-A9D1D0A00B40}" destId="{091AC550-7BE1-4F91-97CB-08A8E18AD8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D8426-242D-48AA-A4EF-DB9B3E6AA74A}">
      <dsp:nvSpPr>
        <dsp:cNvPr id="0" name=""/>
        <dsp:cNvSpPr/>
      </dsp:nvSpPr>
      <dsp:spPr>
        <a:xfrm>
          <a:off x="3862" y="1532442"/>
          <a:ext cx="2322461" cy="928984"/>
        </a:xfrm>
        <a:prstGeom prst="rect">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Open</a:t>
          </a:r>
        </a:p>
      </dsp:txBody>
      <dsp:txXfrm>
        <a:off x="3862" y="1532442"/>
        <a:ext cx="2322461" cy="928984"/>
      </dsp:txXfrm>
    </dsp:sp>
    <dsp:sp modelId="{C2092C7E-9D3B-4E12-AECA-292657CE554B}">
      <dsp:nvSpPr>
        <dsp:cNvPr id="0" name=""/>
        <dsp:cNvSpPr/>
      </dsp:nvSpPr>
      <dsp:spPr>
        <a:xfrm>
          <a:off x="3862" y="2461426"/>
          <a:ext cx="2322461" cy="2854800"/>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7541655-2FD5-46E4-A73D-625F2A315227}">
      <dsp:nvSpPr>
        <dsp:cNvPr id="0" name=""/>
        <dsp:cNvSpPr/>
      </dsp:nvSpPr>
      <dsp:spPr>
        <a:xfrm>
          <a:off x="2651468" y="1532442"/>
          <a:ext cx="2322461" cy="928984"/>
        </a:xfrm>
        <a:prstGeom prst="rect">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In Review</a:t>
          </a:r>
        </a:p>
      </dsp:txBody>
      <dsp:txXfrm>
        <a:off x="2651468" y="1532442"/>
        <a:ext cx="2322461" cy="928984"/>
      </dsp:txXfrm>
    </dsp:sp>
    <dsp:sp modelId="{66B6F4C1-ABA5-4223-94A5-E7D243994F63}">
      <dsp:nvSpPr>
        <dsp:cNvPr id="0" name=""/>
        <dsp:cNvSpPr/>
      </dsp:nvSpPr>
      <dsp:spPr>
        <a:xfrm>
          <a:off x="2651468" y="2461426"/>
          <a:ext cx="2322461" cy="2854800"/>
        </a:xfrm>
        <a:prstGeom prst="rect">
          <a:avLst/>
        </a:prstGeom>
        <a:solidFill>
          <a:schemeClr val="bg1">
            <a:lumMod val="95000"/>
            <a:alpha val="90000"/>
          </a:schemeClr>
        </a:solidFill>
        <a:ln w="12700" cap="flat" cmpd="sng" algn="ctr">
          <a:solidFill>
            <a:schemeClr val="bg1">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cs typeface="Verdana" panose="020B0604030504040204" pitchFamily="34" charset="0"/>
            </a:rPr>
            <a:t>Review Contract</a:t>
          </a:r>
        </a:p>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cs typeface="Verdana" panose="020B0604030504040204" pitchFamily="34" charset="0"/>
            </a:rPr>
            <a:t>Research</a:t>
          </a:r>
        </a:p>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cs typeface="Verdana" panose="020B0604030504040204" pitchFamily="34" charset="0"/>
            </a:rPr>
            <a:t>Communication</a:t>
          </a:r>
        </a:p>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cs typeface="Verdana" panose="020B0604030504040204" pitchFamily="34" charset="0"/>
            </a:rPr>
            <a:t>Negotiation</a:t>
          </a:r>
        </a:p>
        <a:p>
          <a:pPr marL="171450" lvl="1" indent="-171450" algn="l" defTabSz="800100">
            <a:lnSpc>
              <a:spcPct val="90000"/>
            </a:lnSpc>
            <a:spcBef>
              <a:spcPct val="0"/>
            </a:spcBef>
            <a:spcAft>
              <a:spcPct val="15000"/>
            </a:spcAft>
            <a:buChar char="•"/>
          </a:pPr>
          <a:r>
            <a:rPr lang="en-US" sz="1800" kern="1200" dirty="0" err="1">
              <a:latin typeface="Verdana" panose="020B0604030504040204" pitchFamily="34" charset="0"/>
              <a:ea typeface="Verdana" panose="020B0604030504040204" pitchFamily="34" charset="0"/>
              <a:cs typeface="Verdana" panose="020B0604030504040204" pitchFamily="34" charset="0"/>
            </a:rPr>
            <a:t>etc</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2651468" y="2461426"/>
        <a:ext cx="2322461" cy="2854800"/>
      </dsp:txXfrm>
    </dsp:sp>
    <dsp:sp modelId="{25D67ADC-8F24-443A-9EBA-682BEE5F06A8}">
      <dsp:nvSpPr>
        <dsp:cNvPr id="0" name=""/>
        <dsp:cNvSpPr/>
      </dsp:nvSpPr>
      <dsp:spPr>
        <a:xfrm>
          <a:off x="5299074" y="1532442"/>
          <a:ext cx="2322461" cy="928984"/>
        </a:xfrm>
        <a:prstGeom prst="rect">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In Execution</a:t>
          </a:r>
        </a:p>
      </dsp:txBody>
      <dsp:txXfrm>
        <a:off x="5299074" y="1532442"/>
        <a:ext cx="2322461" cy="928984"/>
      </dsp:txXfrm>
    </dsp:sp>
    <dsp:sp modelId="{564623AD-0BF9-40EC-BDB1-073336482EAB}">
      <dsp:nvSpPr>
        <dsp:cNvPr id="0" name=""/>
        <dsp:cNvSpPr/>
      </dsp:nvSpPr>
      <dsp:spPr>
        <a:xfrm>
          <a:off x="5299074" y="2461426"/>
          <a:ext cx="2322461" cy="2854800"/>
        </a:xfrm>
        <a:prstGeom prst="rect">
          <a:avLst/>
        </a:prstGeom>
        <a:solidFill>
          <a:schemeClr val="bg1">
            <a:lumMod val="95000"/>
            <a:alpha val="90000"/>
          </a:schemeClr>
        </a:solidFill>
        <a:ln w="12700" cap="flat" cmpd="sng" algn="ctr">
          <a:solidFill>
            <a:schemeClr val="bg1">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cs typeface="Verdana" panose="020B0604030504040204" pitchFamily="34" charset="0"/>
            </a:rPr>
            <a:t>Collect Signatures</a:t>
          </a:r>
        </a:p>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cs typeface="Verdana" panose="020B0604030504040204" pitchFamily="34" charset="0"/>
            </a:rPr>
            <a:t>File Records</a:t>
          </a:r>
        </a:p>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cs typeface="Verdana" panose="020B0604030504040204" pitchFamily="34" charset="0"/>
            </a:rPr>
            <a:t>etc.</a:t>
          </a:r>
        </a:p>
      </dsp:txBody>
      <dsp:txXfrm>
        <a:off x="5299074" y="2461426"/>
        <a:ext cx="2322461" cy="2854800"/>
      </dsp:txXfrm>
    </dsp:sp>
    <dsp:sp modelId="{98E46C16-E374-437F-B059-EDA4627CCECE}">
      <dsp:nvSpPr>
        <dsp:cNvPr id="0" name=""/>
        <dsp:cNvSpPr/>
      </dsp:nvSpPr>
      <dsp:spPr>
        <a:xfrm>
          <a:off x="7946680" y="1532442"/>
          <a:ext cx="2322461" cy="928984"/>
        </a:xfrm>
        <a:prstGeom prst="rect">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Closed</a:t>
          </a:r>
        </a:p>
      </dsp:txBody>
      <dsp:txXfrm>
        <a:off x="7946680" y="1532442"/>
        <a:ext cx="2322461" cy="928984"/>
      </dsp:txXfrm>
    </dsp:sp>
    <dsp:sp modelId="{091AC550-7BE1-4F91-97CB-08A8E18AD8F3}">
      <dsp:nvSpPr>
        <dsp:cNvPr id="0" name=""/>
        <dsp:cNvSpPr/>
      </dsp:nvSpPr>
      <dsp:spPr>
        <a:xfrm>
          <a:off x="7946680" y="2461426"/>
          <a:ext cx="2322461" cy="2854800"/>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2C31D-A21D-4012-ABDF-5B9246D060C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11782-E576-413C-8B09-2DA0A2FAC1FC}" type="slidenum">
              <a:rPr lang="en-US" smtClean="0"/>
              <a:t>‹#›</a:t>
            </a:fld>
            <a:endParaRPr lang="en-US"/>
          </a:p>
        </p:txBody>
      </p:sp>
    </p:spTree>
    <p:extLst>
      <p:ext uri="{BB962C8B-B14F-4D97-AF65-F5344CB8AC3E}">
        <p14:creationId xmlns:p14="http://schemas.microsoft.com/office/powerpoint/2010/main" val="225015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Jira Workflows for Business Teams</a:t>
            </a:r>
            <a:br>
              <a:rPr lang="en-US" sz="1200" b="1" i="0" u="none" strike="noStrike" kern="1200" dirty="0">
                <a:solidFill>
                  <a:schemeClr val="tx1"/>
                </a:solidFill>
                <a:effectLst/>
                <a:latin typeface="+mn-lt"/>
                <a:ea typeface="+mn-ea"/>
                <a:cs typeface="+mn-cs"/>
              </a:rPr>
            </a:br>
            <a:r>
              <a:rPr lang="en-US" b="0" dirty="0"/>
              <a:t>by Rachel Wright, Certified JIRA Administrator</a:t>
            </a:r>
            <a:r>
              <a:rPr lang="en-US" b="0" baseline="0" dirty="0"/>
              <a:t> and author of the JIRA Strategy Admin Workbook</a:t>
            </a:r>
            <a:endParaRPr lang="en-US" b="0" dirty="0"/>
          </a:p>
          <a:p>
            <a:endParaRPr lang="en-US" dirty="0"/>
          </a:p>
          <a:p>
            <a:pPr rtl="0"/>
            <a:r>
              <a:rPr lang="en-US" sz="1200" b="0" i="0" u="none" strike="noStrike" kern="1200" dirty="0">
                <a:solidFill>
                  <a:schemeClr val="tx1"/>
                </a:solidFill>
                <a:effectLst/>
                <a:latin typeface="+mn-lt"/>
                <a:ea typeface="+mn-ea"/>
                <a:cs typeface="+mn-cs"/>
              </a:rPr>
              <a:t>I recently removed 28 unused workflows from a Jira application!  How do you end up with that many workflows people aren’t even using?  It happens when workflows are too complex, too customized, and don’t accurately reflect a team’s real-life process.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In this course, you’ll learn how to build smart workflows that your business teams will actually use!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You’ll learn:</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how business workflows are different from software workflows,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best practices like good naming, appropriate use of transition behaviors, and the importance of roles and groups,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to build a workflow using a phased approach,</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to avoid common workflow design mistakes,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how using add-ons extends workflow functionality,</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and the “must know” concepts that apply to any type of workflow.</a:t>
            </a:r>
          </a:p>
          <a:p>
            <a:pPr rtl="0"/>
            <a:br>
              <a:rPr lang="en-US" b="0" dirty="0">
                <a:effectLst/>
              </a:rPr>
            </a:br>
            <a:r>
              <a:rPr lang="en-US" sz="1200" b="0" i="0" u="none" strike="noStrike" kern="1200" dirty="0">
                <a:solidFill>
                  <a:schemeClr val="tx1"/>
                </a:solidFill>
                <a:effectLst/>
                <a:latin typeface="+mn-lt"/>
                <a:ea typeface="+mn-ea"/>
                <a:cs typeface="+mn-cs"/>
              </a:rPr>
              <a:t>This course is for Jira administrators, but even if you’re not an admin, you can take this information back to your admin team.   Well designed workflows should compliment a team’s process, NOT dictate it! </a:t>
            </a:r>
            <a:endParaRPr lang="en-US" b="0" dirty="0">
              <a:effectLst/>
            </a:endParaRPr>
          </a:p>
          <a:p>
            <a:endParaRPr lang="en-US" dirty="0"/>
          </a:p>
          <a:p>
            <a:r>
              <a:rPr lang="en-US" dirty="0"/>
              <a:t>Need help cleaning-up or maintaining your Jira instance?  Learn more at:  jirastrategy.com</a:t>
            </a:r>
          </a:p>
        </p:txBody>
      </p:sp>
      <p:sp>
        <p:nvSpPr>
          <p:cNvPr id="4" name="Slide Number Placeholder 3"/>
          <p:cNvSpPr>
            <a:spLocks noGrp="1"/>
          </p:cNvSpPr>
          <p:nvPr>
            <p:ph type="sldNum" sz="quarter" idx="10"/>
          </p:nvPr>
        </p:nvSpPr>
        <p:spPr/>
        <p:txBody>
          <a:bodyPr/>
          <a:lstStyle/>
          <a:p>
            <a:fld id="{E9D11782-E576-413C-8B09-2DA0A2FAC1FC}" type="slidenum">
              <a:rPr lang="en-US" smtClean="0"/>
              <a:t>1</a:t>
            </a:fld>
            <a:endParaRPr lang="en-US"/>
          </a:p>
        </p:txBody>
      </p:sp>
    </p:spTree>
    <p:extLst>
      <p:ext uri="{BB962C8B-B14F-4D97-AF65-F5344CB8AC3E}">
        <p14:creationId xmlns:p14="http://schemas.microsoft.com/office/powerpoint/2010/main" val="239072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11782-E576-413C-8B09-2DA0A2FAC1FC}" type="slidenum">
              <a:rPr lang="en-US" smtClean="0"/>
              <a:t>27</a:t>
            </a:fld>
            <a:endParaRPr lang="en-US"/>
          </a:p>
        </p:txBody>
      </p:sp>
    </p:spTree>
    <p:extLst>
      <p:ext uri="{BB962C8B-B14F-4D97-AF65-F5344CB8AC3E}">
        <p14:creationId xmlns:p14="http://schemas.microsoft.com/office/powerpoint/2010/main" val="370735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11782-E576-413C-8B09-2DA0A2FAC1FC}" type="slidenum">
              <a:rPr lang="en-US" smtClean="0"/>
              <a:t>29</a:t>
            </a:fld>
            <a:endParaRPr lang="en-US"/>
          </a:p>
        </p:txBody>
      </p:sp>
    </p:spTree>
    <p:extLst>
      <p:ext uri="{BB962C8B-B14F-4D97-AF65-F5344CB8AC3E}">
        <p14:creationId xmlns:p14="http://schemas.microsoft.com/office/powerpoint/2010/main" val="427267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11782-E576-413C-8B09-2DA0A2FAC1FC}" type="slidenum">
              <a:rPr lang="en-US" smtClean="0"/>
              <a:t>30</a:t>
            </a:fld>
            <a:endParaRPr lang="en-US"/>
          </a:p>
        </p:txBody>
      </p:sp>
    </p:spTree>
    <p:extLst>
      <p:ext uri="{BB962C8B-B14F-4D97-AF65-F5344CB8AC3E}">
        <p14:creationId xmlns:p14="http://schemas.microsoft.com/office/powerpoint/2010/main" val="164422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11782-E576-413C-8B09-2DA0A2FAC1FC}" type="slidenum">
              <a:rPr lang="en-US" smtClean="0"/>
              <a:t>32</a:t>
            </a:fld>
            <a:endParaRPr lang="en-US"/>
          </a:p>
        </p:txBody>
      </p:sp>
    </p:spTree>
    <p:extLst>
      <p:ext uri="{BB962C8B-B14F-4D97-AF65-F5344CB8AC3E}">
        <p14:creationId xmlns:p14="http://schemas.microsoft.com/office/powerpoint/2010/main" val="295189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11782-E576-413C-8B09-2DA0A2FAC1FC}" type="slidenum">
              <a:rPr lang="en-US" smtClean="0"/>
              <a:t>37</a:t>
            </a:fld>
            <a:endParaRPr lang="en-US"/>
          </a:p>
        </p:txBody>
      </p:sp>
    </p:spTree>
    <p:extLst>
      <p:ext uri="{BB962C8B-B14F-4D97-AF65-F5344CB8AC3E}">
        <p14:creationId xmlns:p14="http://schemas.microsoft.com/office/powerpoint/2010/main" val="3261906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11782-E576-413C-8B09-2DA0A2FAC1FC}" type="slidenum">
              <a:rPr lang="en-US" smtClean="0"/>
              <a:t>38</a:t>
            </a:fld>
            <a:endParaRPr lang="en-US"/>
          </a:p>
        </p:txBody>
      </p:sp>
    </p:spTree>
    <p:extLst>
      <p:ext uri="{BB962C8B-B14F-4D97-AF65-F5344CB8AC3E}">
        <p14:creationId xmlns:p14="http://schemas.microsoft.com/office/powerpoint/2010/main" val="3793544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8D15-3051-4DCD-9789-301C60B62419}"/>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DD3436D-0B93-49E1-B935-6AEA853950ED}"/>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B0DB98-197B-4B25-B34F-F04FCA484DB8}"/>
              </a:ext>
            </a:extLst>
          </p:cNvPr>
          <p:cNvSpPr>
            <a:spLocks noGrp="1"/>
          </p:cNvSpPr>
          <p:nvPr>
            <p:ph type="dt" sz="half"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C6A860B2-3E93-49D1-903D-9338874949F8}" type="datetime1">
              <a:rPr lang="en-US" smtClean="0"/>
              <a:t>3/1/2018</a:t>
            </a:fld>
            <a:endParaRPr lang="en-US"/>
          </a:p>
        </p:txBody>
      </p:sp>
      <p:sp>
        <p:nvSpPr>
          <p:cNvPr id="5" name="Footer Placeholder 4">
            <a:extLst>
              <a:ext uri="{FF2B5EF4-FFF2-40B4-BE49-F238E27FC236}">
                <a16:creationId xmlns:a16="http://schemas.microsoft.com/office/drawing/2014/main" id="{8AE38637-CE73-4D08-8668-414FB38FE305}"/>
              </a:ext>
            </a:extLst>
          </p:cNvPr>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jirastrategy.com</a:t>
            </a:r>
            <a:endParaRPr lang="en-US" dirty="0"/>
          </a:p>
        </p:txBody>
      </p:sp>
      <p:sp>
        <p:nvSpPr>
          <p:cNvPr id="6" name="Slide Number Placeholder 5">
            <a:extLst>
              <a:ext uri="{FF2B5EF4-FFF2-40B4-BE49-F238E27FC236}">
                <a16:creationId xmlns:a16="http://schemas.microsoft.com/office/drawing/2014/main" id="{3D0845D8-3313-42D6-ACC4-7B8855B59947}"/>
              </a:ext>
            </a:extLst>
          </p:cNvPr>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A4448C90-E8D5-4F06-AF9C-F1A9C164A260}" type="slidenum">
              <a:rPr lang="en-US" smtClean="0"/>
              <a:pPr/>
              <a:t>‹#›</a:t>
            </a:fld>
            <a:endParaRPr lang="en-US"/>
          </a:p>
        </p:txBody>
      </p:sp>
    </p:spTree>
    <p:extLst>
      <p:ext uri="{BB962C8B-B14F-4D97-AF65-F5344CB8AC3E}">
        <p14:creationId xmlns:p14="http://schemas.microsoft.com/office/powerpoint/2010/main" val="3170997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F444-73E1-495F-B2F0-EE24124CDE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F67513-AFB6-4005-9EB6-C0DDDE3149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7007A-CC6A-4567-8939-F68236D59E01}"/>
              </a:ext>
            </a:extLst>
          </p:cNvPr>
          <p:cNvSpPr>
            <a:spLocks noGrp="1"/>
          </p:cNvSpPr>
          <p:nvPr>
            <p:ph type="dt" sz="half" idx="10"/>
          </p:nvPr>
        </p:nvSpPr>
        <p:spPr/>
        <p:txBody>
          <a:bodyPr/>
          <a:lstStyle/>
          <a:p>
            <a:fld id="{B8501F93-8FAB-4ED7-8D27-1A15CFB1F862}" type="datetime1">
              <a:rPr lang="en-US" smtClean="0"/>
              <a:t>3/1/2018</a:t>
            </a:fld>
            <a:endParaRPr lang="en-US"/>
          </a:p>
        </p:txBody>
      </p:sp>
      <p:sp>
        <p:nvSpPr>
          <p:cNvPr id="5" name="Footer Placeholder 4">
            <a:extLst>
              <a:ext uri="{FF2B5EF4-FFF2-40B4-BE49-F238E27FC236}">
                <a16:creationId xmlns:a16="http://schemas.microsoft.com/office/drawing/2014/main" id="{C409CF13-86A8-4719-858E-3CA3744B83ED}"/>
              </a:ext>
            </a:extLst>
          </p:cNvPr>
          <p:cNvSpPr>
            <a:spLocks noGrp="1"/>
          </p:cNvSpPr>
          <p:nvPr>
            <p:ph type="ftr" sz="quarter" idx="11"/>
          </p:nvPr>
        </p:nvSpPr>
        <p:spPr/>
        <p:txBody>
          <a:bodyPr/>
          <a:lstStyle/>
          <a:p>
            <a:r>
              <a:rPr lang="en-US"/>
              <a:t>jirastrategy.com</a:t>
            </a:r>
          </a:p>
        </p:txBody>
      </p:sp>
      <p:sp>
        <p:nvSpPr>
          <p:cNvPr id="6" name="Slide Number Placeholder 5">
            <a:extLst>
              <a:ext uri="{FF2B5EF4-FFF2-40B4-BE49-F238E27FC236}">
                <a16:creationId xmlns:a16="http://schemas.microsoft.com/office/drawing/2014/main" id="{7025556E-6E9E-4E0E-BE9E-C7C65186EFB9}"/>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212511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8D3CAE-F390-4FFB-BA30-4990E6669E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81F6A9-3A77-47C9-8A79-A2BACDC0B9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8EA01-5EA5-4336-AA35-11C6F44BDE3B}"/>
              </a:ext>
            </a:extLst>
          </p:cNvPr>
          <p:cNvSpPr>
            <a:spLocks noGrp="1"/>
          </p:cNvSpPr>
          <p:nvPr>
            <p:ph type="dt" sz="half" idx="10"/>
          </p:nvPr>
        </p:nvSpPr>
        <p:spPr/>
        <p:txBody>
          <a:bodyPr/>
          <a:lstStyle/>
          <a:p>
            <a:fld id="{2097E5FE-A038-4B22-AE5A-A0A530A6EAB9}" type="datetime1">
              <a:rPr lang="en-US" smtClean="0"/>
              <a:t>3/1/2018</a:t>
            </a:fld>
            <a:endParaRPr lang="en-US"/>
          </a:p>
        </p:txBody>
      </p:sp>
      <p:sp>
        <p:nvSpPr>
          <p:cNvPr id="5" name="Footer Placeholder 4">
            <a:extLst>
              <a:ext uri="{FF2B5EF4-FFF2-40B4-BE49-F238E27FC236}">
                <a16:creationId xmlns:a16="http://schemas.microsoft.com/office/drawing/2014/main" id="{917CCA4D-8C07-491D-84F9-B2E840DC1CE5}"/>
              </a:ext>
            </a:extLst>
          </p:cNvPr>
          <p:cNvSpPr>
            <a:spLocks noGrp="1"/>
          </p:cNvSpPr>
          <p:nvPr>
            <p:ph type="ftr" sz="quarter" idx="11"/>
          </p:nvPr>
        </p:nvSpPr>
        <p:spPr/>
        <p:txBody>
          <a:bodyPr/>
          <a:lstStyle/>
          <a:p>
            <a:r>
              <a:rPr lang="en-US"/>
              <a:t>jirastrategy.com</a:t>
            </a:r>
          </a:p>
        </p:txBody>
      </p:sp>
      <p:sp>
        <p:nvSpPr>
          <p:cNvPr id="6" name="Slide Number Placeholder 5">
            <a:extLst>
              <a:ext uri="{FF2B5EF4-FFF2-40B4-BE49-F238E27FC236}">
                <a16:creationId xmlns:a16="http://schemas.microsoft.com/office/drawing/2014/main" id="{8E9B3249-0F4B-433E-A0A2-072591E68B15}"/>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180762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E08B-850E-4576-B2B9-7037F1A99EF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37149FB-642F-45E1-973F-0CD2134CBE3B}"/>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CC31C75-56DA-4ABD-AEFC-274530BBA859}"/>
              </a:ext>
            </a:extLst>
          </p:cNvPr>
          <p:cNvSpPr>
            <a:spLocks noGrp="1"/>
          </p:cNvSpPr>
          <p:nvPr>
            <p:ph type="dt" sz="half" idx="10"/>
          </p:nvPr>
        </p:nvSpPr>
        <p:spPr/>
        <p:txBody>
          <a:bodyPr/>
          <a:lstStyle/>
          <a:p>
            <a:fld id="{AD64DABF-B61D-4F5D-9930-2C0088E0BDE3}" type="datetime1">
              <a:rPr lang="en-US" smtClean="0"/>
              <a:t>3/1/2018</a:t>
            </a:fld>
            <a:endParaRPr lang="en-US"/>
          </a:p>
        </p:txBody>
      </p:sp>
      <p:sp>
        <p:nvSpPr>
          <p:cNvPr id="5" name="Footer Placeholder 4">
            <a:extLst>
              <a:ext uri="{FF2B5EF4-FFF2-40B4-BE49-F238E27FC236}">
                <a16:creationId xmlns:a16="http://schemas.microsoft.com/office/drawing/2014/main" id="{55D28829-F355-4C29-9A37-0B4E7941666E}"/>
              </a:ext>
            </a:extLst>
          </p:cNvPr>
          <p:cNvSpPr>
            <a:spLocks noGrp="1"/>
          </p:cNvSpPr>
          <p:nvPr>
            <p:ph type="ftr" sz="quarter" idx="11"/>
          </p:nvPr>
        </p:nvSpPr>
        <p:spPr/>
        <p:txBody>
          <a:bodyPr/>
          <a:lstStyle/>
          <a:p>
            <a:r>
              <a:rPr lang="en-US"/>
              <a:t>jirastrategy.com</a:t>
            </a:r>
          </a:p>
        </p:txBody>
      </p:sp>
      <p:sp>
        <p:nvSpPr>
          <p:cNvPr id="6" name="Slide Number Placeholder 5">
            <a:extLst>
              <a:ext uri="{FF2B5EF4-FFF2-40B4-BE49-F238E27FC236}">
                <a16:creationId xmlns:a16="http://schemas.microsoft.com/office/drawing/2014/main" id="{645B4061-4C1E-42EE-AEDF-5B523277C848}"/>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187562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2D47-923C-4AB5-B40C-18500EBF9886}"/>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7E3A424-B12E-4FBF-A25E-5303B912D3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77E0CE3-1A93-4537-8785-7631E94D606C}"/>
              </a:ext>
            </a:extLst>
          </p:cNvPr>
          <p:cNvSpPr>
            <a:spLocks noGrp="1"/>
          </p:cNvSpPr>
          <p:nvPr>
            <p:ph type="dt" sz="half" idx="10"/>
          </p:nvPr>
        </p:nvSpPr>
        <p:spPr/>
        <p:txBody>
          <a:bodyPr/>
          <a:lstStyle/>
          <a:p>
            <a:fld id="{5E699203-CB67-4C53-B207-F75BCB9E59F6}" type="datetime1">
              <a:rPr lang="en-US" smtClean="0"/>
              <a:t>3/1/2018</a:t>
            </a:fld>
            <a:endParaRPr lang="en-US"/>
          </a:p>
        </p:txBody>
      </p:sp>
      <p:sp>
        <p:nvSpPr>
          <p:cNvPr id="5" name="Footer Placeholder 4">
            <a:extLst>
              <a:ext uri="{FF2B5EF4-FFF2-40B4-BE49-F238E27FC236}">
                <a16:creationId xmlns:a16="http://schemas.microsoft.com/office/drawing/2014/main" id="{C8258201-44A9-4ECB-BBD3-347777EBCB49}"/>
              </a:ext>
            </a:extLst>
          </p:cNvPr>
          <p:cNvSpPr>
            <a:spLocks noGrp="1"/>
          </p:cNvSpPr>
          <p:nvPr>
            <p:ph type="ftr" sz="quarter" idx="11"/>
          </p:nvPr>
        </p:nvSpPr>
        <p:spPr/>
        <p:txBody>
          <a:bodyPr/>
          <a:lstStyle/>
          <a:p>
            <a:r>
              <a:rPr lang="en-US"/>
              <a:t>jirastrategy.com</a:t>
            </a:r>
          </a:p>
        </p:txBody>
      </p:sp>
      <p:sp>
        <p:nvSpPr>
          <p:cNvPr id="6" name="Slide Number Placeholder 5">
            <a:extLst>
              <a:ext uri="{FF2B5EF4-FFF2-40B4-BE49-F238E27FC236}">
                <a16:creationId xmlns:a16="http://schemas.microsoft.com/office/drawing/2014/main" id="{A399F8D1-63A7-4B4B-ADC0-EA8447D8DB4D}"/>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354347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A5B67-674B-4EEE-9341-5BF8ED152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375B32-4E36-475A-A320-B423368F4DA7}"/>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FC5211E-04FC-4542-9BFD-007AA7A98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4D3726-778F-4FE9-982F-731EB5CCA4B2}"/>
              </a:ext>
            </a:extLst>
          </p:cNvPr>
          <p:cNvSpPr>
            <a:spLocks noGrp="1"/>
          </p:cNvSpPr>
          <p:nvPr>
            <p:ph type="dt" sz="half" idx="10"/>
          </p:nvPr>
        </p:nvSpPr>
        <p:spPr/>
        <p:txBody>
          <a:bodyPr/>
          <a:lstStyle/>
          <a:p>
            <a:fld id="{9891149D-B2FD-4050-8F94-B953C8811E1F}" type="datetime1">
              <a:rPr lang="en-US" smtClean="0"/>
              <a:t>3/1/2018</a:t>
            </a:fld>
            <a:endParaRPr lang="en-US"/>
          </a:p>
        </p:txBody>
      </p:sp>
      <p:sp>
        <p:nvSpPr>
          <p:cNvPr id="6" name="Footer Placeholder 5">
            <a:extLst>
              <a:ext uri="{FF2B5EF4-FFF2-40B4-BE49-F238E27FC236}">
                <a16:creationId xmlns:a16="http://schemas.microsoft.com/office/drawing/2014/main" id="{A6EAB4F1-19E4-4B8A-B0AB-7B576C488BAD}"/>
              </a:ext>
            </a:extLst>
          </p:cNvPr>
          <p:cNvSpPr>
            <a:spLocks noGrp="1"/>
          </p:cNvSpPr>
          <p:nvPr>
            <p:ph type="ftr" sz="quarter" idx="11"/>
          </p:nvPr>
        </p:nvSpPr>
        <p:spPr/>
        <p:txBody>
          <a:bodyPr/>
          <a:lstStyle/>
          <a:p>
            <a:r>
              <a:rPr lang="en-US"/>
              <a:t>jirastrategy.com</a:t>
            </a:r>
          </a:p>
        </p:txBody>
      </p:sp>
      <p:sp>
        <p:nvSpPr>
          <p:cNvPr id="7" name="Slide Number Placeholder 6">
            <a:extLst>
              <a:ext uri="{FF2B5EF4-FFF2-40B4-BE49-F238E27FC236}">
                <a16:creationId xmlns:a16="http://schemas.microsoft.com/office/drawing/2014/main" id="{2DC64F11-A0BB-46EA-BADB-9FC2548CC9BF}"/>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144012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BA64-08A4-4AF2-A087-3452A7541C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C6BBF3-D5B6-487D-BE79-7D94EF5BE5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F21196-AADE-4123-95ED-3E8B1B3C3A09}"/>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860092B-1B3F-49D1-897A-F4537A1C96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223F01-A036-4888-8128-151193AFB8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295A9E-0C78-49C2-9EDD-9CF84B56D681}"/>
              </a:ext>
            </a:extLst>
          </p:cNvPr>
          <p:cNvSpPr>
            <a:spLocks noGrp="1"/>
          </p:cNvSpPr>
          <p:nvPr>
            <p:ph type="dt" sz="half" idx="10"/>
          </p:nvPr>
        </p:nvSpPr>
        <p:spPr/>
        <p:txBody>
          <a:bodyPr/>
          <a:lstStyle/>
          <a:p>
            <a:fld id="{0581EF79-B28E-42C3-8E1E-E3C48F501909}" type="datetime1">
              <a:rPr lang="en-US" smtClean="0"/>
              <a:t>3/1/2018</a:t>
            </a:fld>
            <a:endParaRPr lang="en-US"/>
          </a:p>
        </p:txBody>
      </p:sp>
      <p:sp>
        <p:nvSpPr>
          <p:cNvPr id="8" name="Footer Placeholder 7">
            <a:extLst>
              <a:ext uri="{FF2B5EF4-FFF2-40B4-BE49-F238E27FC236}">
                <a16:creationId xmlns:a16="http://schemas.microsoft.com/office/drawing/2014/main" id="{F1E23101-9458-4468-B0B0-EE0A1055204A}"/>
              </a:ext>
            </a:extLst>
          </p:cNvPr>
          <p:cNvSpPr>
            <a:spLocks noGrp="1"/>
          </p:cNvSpPr>
          <p:nvPr>
            <p:ph type="ftr" sz="quarter" idx="11"/>
          </p:nvPr>
        </p:nvSpPr>
        <p:spPr/>
        <p:txBody>
          <a:bodyPr/>
          <a:lstStyle/>
          <a:p>
            <a:r>
              <a:rPr lang="en-US"/>
              <a:t>jirastrategy.com</a:t>
            </a:r>
          </a:p>
        </p:txBody>
      </p:sp>
      <p:sp>
        <p:nvSpPr>
          <p:cNvPr id="9" name="Slide Number Placeholder 8">
            <a:extLst>
              <a:ext uri="{FF2B5EF4-FFF2-40B4-BE49-F238E27FC236}">
                <a16:creationId xmlns:a16="http://schemas.microsoft.com/office/drawing/2014/main" id="{713A0E71-66E5-4B9D-8F97-F4215FAB0927}"/>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135575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0634-6837-489C-97BD-29C4393C08E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6A4E2B9-6244-4383-A609-005036377D13}"/>
              </a:ext>
            </a:extLst>
          </p:cNvPr>
          <p:cNvSpPr>
            <a:spLocks noGrp="1"/>
          </p:cNvSpPr>
          <p:nvPr>
            <p:ph type="dt" sz="half" idx="10"/>
          </p:nvPr>
        </p:nvSpPr>
        <p:spPr/>
        <p:txBody>
          <a:bodyPr/>
          <a:lstStyle/>
          <a:p>
            <a:fld id="{0783C256-DC52-4C6B-845C-9D0A09CABBED}" type="datetime1">
              <a:rPr lang="en-US" smtClean="0"/>
              <a:t>3/1/2018</a:t>
            </a:fld>
            <a:endParaRPr lang="en-US"/>
          </a:p>
        </p:txBody>
      </p:sp>
      <p:sp>
        <p:nvSpPr>
          <p:cNvPr id="4" name="Footer Placeholder 3">
            <a:extLst>
              <a:ext uri="{FF2B5EF4-FFF2-40B4-BE49-F238E27FC236}">
                <a16:creationId xmlns:a16="http://schemas.microsoft.com/office/drawing/2014/main" id="{856C06E7-A548-49F0-B082-1EA2359D65E6}"/>
              </a:ext>
            </a:extLst>
          </p:cNvPr>
          <p:cNvSpPr>
            <a:spLocks noGrp="1"/>
          </p:cNvSpPr>
          <p:nvPr>
            <p:ph type="ftr" sz="quarter" idx="11"/>
          </p:nvPr>
        </p:nvSpPr>
        <p:spPr/>
        <p:txBody>
          <a:bodyPr/>
          <a:lstStyle/>
          <a:p>
            <a:r>
              <a:rPr lang="en-US"/>
              <a:t>jirastrategy.com</a:t>
            </a:r>
          </a:p>
        </p:txBody>
      </p:sp>
      <p:sp>
        <p:nvSpPr>
          <p:cNvPr id="5" name="Slide Number Placeholder 4">
            <a:extLst>
              <a:ext uri="{FF2B5EF4-FFF2-40B4-BE49-F238E27FC236}">
                <a16:creationId xmlns:a16="http://schemas.microsoft.com/office/drawing/2014/main" id="{2F07BB5C-431B-4B58-8617-88AF0DE9A959}"/>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297596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1D86BB-52AB-454C-9AB8-66513E72D225}"/>
              </a:ext>
            </a:extLst>
          </p:cNvPr>
          <p:cNvSpPr>
            <a:spLocks noGrp="1"/>
          </p:cNvSpPr>
          <p:nvPr>
            <p:ph type="dt" sz="half" idx="10"/>
          </p:nvPr>
        </p:nvSpPr>
        <p:spPr/>
        <p:txBody>
          <a:bodyPr/>
          <a:lstStyle/>
          <a:p>
            <a:fld id="{7587E96C-FB56-4B53-A2B6-E10174B0221E}" type="datetime1">
              <a:rPr lang="en-US" smtClean="0"/>
              <a:t>3/1/2018</a:t>
            </a:fld>
            <a:endParaRPr lang="en-US"/>
          </a:p>
        </p:txBody>
      </p:sp>
      <p:sp>
        <p:nvSpPr>
          <p:cNvPr id="3" name="Footer Placeholder 2">
            <a:extLst>
              <a:ext uri="{FF2B5EF4-FFF2-40B4-BE49-F238E27FC236}">
                <a16:creationId xmlns:a16="http://schemas.microsoft.com/office/drawing/2014/main" id="{192B6759-44DB-4D65-9662-B1A58D466058}"/>
              </a:ext>
            </a:extLst>
          </p:cNvPr>
          <p:cNvSpPr>
            <a:spLocks noGrp="1"/>
          </p:cNvSpPr>
          <p:nvPr>
            <p:ph type="ftr" sz="quarter" idx="11"/>
          </p:nvPr>
        </p:nvSpPr>
        <p:spPr/>
        <p:txBody>
          <a:bodyPr/>
          <a:lstStyle/>
          <a:p>
            <a:r>
              <a:rPr lang="en-US"/>
              <a:t>jirastrategy.com</a:t>
            </a:r>
          </a:p>
        </p:txBody>
      </p:sp>
      <p:sp>
        <p:nvSpPr>
          <p:cNvPr id="4" name="Slide Number Placeholder 3">
            <a:extLst>
              <a:ext uri="{FF2B5EF4-FFF2-40B4-BE49-F238E27FC236}">
                <a16:creationId xmlns:a16="http://schemas.microsoft.com/office/drawing/2014/main" id="{57A6B932-0E61-43C2-A71F-CC2CA21F1D6D}"/>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122699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798D-94B1-4304-9B13-002CF92DE76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7DB7011-D4D5-4579-A983-93912262CB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6D4519-E9AC-4B5D-8DB9-E18700F41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7A751D-A710-4066-B430-CFE06C0103CC}"/>
              </a:ext>
            </a:extLst>
          </p:cNvPr>
          <p:cNvSpPr>
            <a:spLocks noGrp="1"/>
          </p:cNvSpPr>
          <p:nvPr>
            <p:ph type="dt" sz="half" idx="10"/>
          </p:nvPr>
        </p:nvSpPr>
        <p:spPr/>
        <p:txBody>
          <a:bodyPr/>
          <a:lstStyle/>
          <a:p>
            <a:fld id="{32610102-BF36-4996-A108-7E6565DE90A1}" type="datetime1">
              <a:rPr lang="en-US" smtClean="0"/>
              <a:t>3/1/2018</a:t>
            </a:fld>
            <a:endParaRPr lang="en-US"/>
          </a:p>
        </p:txBody>
      </p:sp>
      <p:sp>
        <p:nvSpPr>
          <p:cNvPr id="6" name="Footer Placeholder 5">
            <a:extLst>
              <a:ext uri="{FF2B5EF4-FFF2-40B4-BE49-F238E27FC236}">
                <a16:creationId xmlns:a16="http://schemas.microsoft.com/office/drawing/2014/main" id="{35002A4C-A0D7-4173-8397-B850CF0A0C07}"/>
              </a:ext>
            </a:extLst>
          </p:cNvPr>
          <p:cNvSpPr>
            <a:spLocks noGrp="1"/>
          </p:cNvSpPr>
          <p:nvPr>
            <p:ph type="ftr" sz="quarter" idx="11"/>
          </p:nvPr>
        </p:nvSpPr>
        <p:spPr/>
        <p:txBody>
          <a:bodyPr/>
          <a:lstStyle/>
          <a:p>
            <a:r>
              <a:rPr lang="en-US"/>
              <a:t>jirastrategy.com</a:t>
            </a:r>
          </a:p>
        </p:txBody>
      </p:sp>
      <p:sp>
        <p:nvSpPr>
          <p:cNvPr id="7" name="Slide Number Placeholder 6">
            <a:extLst>
              <a:ext uri="{FF2B5EF4-FFF2-40B4-BE49-F238E27FC236}">
                <a16:creationId xmlns:a16="http://schemas.microsoft.com/office/drawing/2014/main" id="{D372F158-EC56-4D0A-B26E-D6DF5D805DF1}"/>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388495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0369-0499-486D-8140-3AF6CE6A5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646B27-B16A-4357-9140-FCD2C1281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126CA-D17C-4AA9-B085-A253F6609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62A033-3536-447D-B726-18436B524DE1}"/>
              </a:ext>
            </a:extLst>
          </p:cNvPr>
          <p:cNvSpPr>
            <a:spLocks noGrp="1"/>
          </p:cNvSpPr>
          <p:nvPr>
            <p:ph type="dt" sz="half" idx="10"/>
          </p:nvPr>
        </p:nvSpPr>
        <p:spPr/>
        <p:txBody>
          <a:bodyPr/>
          <a:lstStyle/>
          <a:p>
            <a:fld id="{F78DD8D5-FF26-4A3C-9064-3AF3A39FA7E8}" type="datetime1">
              <a:rPr lang="en-US" smtClean="0"/>
              <a:t>3/1/2018</a:t>
            </a:fld>
            <a:endParaRPr lang="en-US"/>
          </a:p>
        </p:txBody>
      </p:sp>
      <p:sp>
        <p:nvSpPr>
          <p:cNvPr id="6" name="Footer Placeholder 5">
            <a:extLst>
              <a:ext uri="{FF2B5EF4-FFF2-40B4-BE49-F238E27FC236}">
                <a16:creationId xmlns:a16="http://schemas.microsoft.com/office/drawing/2014/main" id="{B29B9245-5B9F-42C5-9D0E-51156CFF00D0}"/>
              </a:ext>
            </a:extLst>
          </p:cNvPr>
          <p:cNvSpPr>
            <a:spLocks noGrp="1"/>
          </p:cNvSpPr>
          <p:nvPr>
            <p:ph type="ftr" sz="quarter" idx="11"/>
          </p:nvPr>
        </p:nvSpPr>
        <p:spPr/>
        <p:txBody>
          <a:bodyPr/>
          <a:lstStyle/>
          <a:p>
            <a:r>
              <a:rPr lang="en-US"/>
              <a:t>jirastrategy.com</a:t>
            </a:r>
          </a:p>
        </p:txBody>
      </p:sp>
      <p:sp>
        <p:nvSpPr>
          <p:cNvPr id="7" name="Slide Number Placeholder 6">
            <a:extLst>
              <a:ext uri="{FF2B5EF4-FFF2-40B4-BE49-F238E27FC236}">
                <a16:creationId xmlns:a16="http://schemas.microsoft.com/office/drawing/2014/main" id="{EDE28538-2079-4320-91F3-A8D7792B1595}"/>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426323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BEA056-118B-4526-AE37-A44CEA167D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BE2FAC4-949A-4E30-8D97-E4AF35886D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324045-7E92-47A7-A9BA-3E004478E1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91241AEA-A008-4FD5-B233-084021E78BF0}" type="datetime1">
              <a:rPr lang="en-US" smtClean="0"/>
              <a:t>3/1/2018</a:t>
            </a:fld>
            <a:endParaRPr lang="en-US"/>
          </a:p>
        </p:txBody>
      </p:sp>
      <p:sp>
        <p:nvSpPr>
          <p:cNvPr id="5" name="Footer Placeholder 4">
            <a:extLst>
              <a:ext uri="{FF2B5EF4-FFF2-40B4-BE49-F238E27FC236}">
                <a16:creationId xmlns:a16="http://schemas.microsoft.com/office/drawing/2014/main" id="{C6C71DFC-8AB4-4CEE-96F3-FF1DDCF055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jirastrategy.com</a:t>
            </a:r>
          </a:p>
        </p:txBody>
      </p:sp>
      <p:sp>
        <p:nvSpPr>
          <p:cNvPr id="6" name="Slide Number Placeholder 5">
            <a:extLst>
              <a:ext uri="{FF2B5EF4-FFF2-40B4-BE49-F238E27FC236}">
                <a16:creationId xmlns:a16="http://schemas.microsoft.com/office/drawing/2014/main" id="{66DAB8E5-6C01-4AF0-A19D-0E488361FC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A4448C90-E8D5-4F06-AF9C-F1A9C164A260}" type="slidenum">
              <a:rPr lang="en-US" smtClean="0"/>
              <a:pPr/>
              <a:t>‹#›</a:t>
            </a:fld>
            <a:endParaRPr lang="en-US"/>
          </a:p>
        </p:txBody>
      </p:sp>
    </p:spTree>
    <p:extLst>
      <p:ext uri="{BB962C8B-B14F-4D97-AF65-F5344CB8AC3E}">
        <p14:creationId xmlns:p14="http://schemas.microsoft.com/office/powerpoint/2010/main" val="1495519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arketplace.atlassian.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jirastrategy.com/link/suite-utilities-for-jira" TargetMode="External"/><Relationship Id="rId3" Type="http://schemas.openxmlformats.org/officeDocument/2006/relationships/hyperlink" Target="http://www.jirastrategy.com/link/scriptrunner" TargetMode="External"/><Relationship Id="rId7" Type="http://schemas.openxmlformats.org/officeDocument/2006/relationships/hyperlink" Target="http://www.jirastrategy.com/link/jira-toolkit-plugin"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www.jirastrategy.com/link/jira-misc-workflow-extensions" TargetMode="External"/><Relationship Id="rId5" Type="http://schemas.openxmlformats.org/officeDocument/2006/relationships/hyperlink" Target="http://www.jirastrategy.com/link/update-on-transition" TargetMode="External"/><Relationship Id="rId4" Type="http://schemas.openxmlformats.org/officeDocument/2006/relationships/hyperlink" Target="http://www.jirastrategy.com/link/create-on-transitio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jirastrategy.com/business-workflows-material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acebook.com/groups/strategyforjira/" TargetMode="External"/><Relationship Id="rId2" Type="http://schemas.openxmlformats.org/officeDocument/2006/relationships/hyperlink" Target="https://www.jirastrategy.com/business-workflows-materials"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twitter.com/rlw_www" TargetMode="External"/><Relationship Id="rId4" Type="http://schemas.openxmlformats.org/officeDocument/2006/relationships/hyperlink" Target="http://www.jirastrategy.com/link/conversatio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jirastrategy.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6892-7EED-4E5D-BA23-70316EED3E6E}"/>
              </a:ext>
            </a:extLst>
          </p:cNvPr>
          <p:cNvSpPr>
            <a:spLocks noGrp="1"/>
          </p:cNvSpPr>
          <p:nvPr>
            <p:ph type="ctrTitle"/>
          </p:nvPr>
        </p:nvSpPr>
        <p:spPr>
          <a:xfrm>
            <a:off x="4608664" y="1122363"/>
            <a:ext cx="6521885" cy="2387600"/>
          </a:xfrm>
        </p:spPr>
        <p:txBody>
          <a:bodyPr>
            <a:normAutofit fontScale="90000"/>
          </a:bodyPr>
          <a:lstStyle/>
          <a:p>
            <a:r>
              <a:rPr lang="en-US" b="1" dirty="0">
                <a:solidFill>
                  <a:schemeClr val="bg1"/>
                </a:solidFill>
              </a:rPr>
              <a:t>Jira Workflows for Business Teams</a:t>
            </a:r>
            <a:endParaRPr lang="en-US" dirty="0">
              <a:solidFill>
                <a:schemeClr val="bg1"/>
              </a:solidFill>
            </a:endParaRPr>
          </a:p>
        </p:txBody>
      </p:sp>
      <p:sp>
        <p:nvSpPr>
          <p:cNvPr id="3" name="Subtitle 2">
            <a:extLst>
              <a:ext uri="{FF2B5EF4-FFF2-40B4-BE49-F238E27FC236}">
                <a16:creationId xmlns:a16="http://schemas.microsoft.com/office/drawing/2014/main" id="{659BDB63-8205-439F-9AE4-26A9090A7DEB}"/>
              </a:ext>
            </a:extLst>
          </p:cNvPr>
          <p:cNvSpPr>
            <a:spLocks noGrp="1"/>
          </p:cNvSpPr>
          <p:nvPr>
            <p:ph type="subTitle" idx="1"/>
          </p:nvPr>
        </p:nvSpPr>
        <p:spPr>
          <a:xfrm>
            <a:off x="4608664" y="3602038"/>
            <a:ext cx="6521885" cy="1655762"/>
          </a:xfrm>
        </p:spPr>
        <p:txBody>
          <a:bodyPr/>
          <a:lstStyle/>
          <a:p>
            <a:r>
              <a:rPr lang="en-US" sz="1800" dirty="0">
                <a:solidFill>
                  <a:schemeClr val="bg1"/>
                </a:solidFill>
              </a:rPr>
              <a:t>Rachel Wright, Author </a:t>
            </a:r>
            <a:br>
              <a:rPr lang="en-US" sz="1800" dirty="0">
                <a:solidFill>
                  <a:schemeClr val="bg1"/>
                </a:solidFill>
              </a:rPr>
            </a:br>
            <a:r>
              <a:rPr lang="en-US" sz="1800" dirty="0">
                <a:solidFill>
                  <a:schemeClr val="bg1"/>
                </a:solidFill>
              </a:rPr>
              <a:t>Jira Strategy Admin Workbook</a:t>
            </a:r>
          </a:p>
          <a:p>
            <a:endParaRPr lang="en-US" dirty="0">
              <a:solidFill>
                <a:schemeClr val="bg1"/>
              </a:solidFill>
            </a:endParaRPr>
          </a:p>
        </p:txBody>
      </p:sp>
      <p:pic>
        <p:nvPicPr>
          <p:cNvPr id="8" name="Picture 7">
            <a:extLst>
              <a:ext uri="{FF2B5EF4-FFF2-40B4-BE49-F238E27FC236}">
                <a16:creationId xmlns:a16="http://schemas.microsoft.com/office/drawing/2014/main" id="{258092E3-B9B3-4CFC-8031-C7682702119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24646" y="3341877"/>
            <a:ext cx="3884018" cy="2799386"/>
          </a:xfrm>
          <a:prstGeom prst="rect">
            <a:avLst/>
          </a:prstGeom>
        </p:spPr>
      </p:pic>
    </p:spTree>
    <p:extLst>
      <p:ext uri="{BB962C8B-B14F-4D97-AF65-F5344CB8AC3E}">
        <p14:creationId xmlns:p14="http://schemas.microsoft.com/office/powerpoint/2010/main" val="3604781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171F-D485-45D8-8150-1250BDB23522}"/>
              </a:ext>
            </a:extLst>
          </p:cNvPr>
          <p:cNvSpPr>
            <a:spLocks noGrp="1"/>
          </p:cNvSpPr>
          <p:nvPr>
            <p:ph type="title"/>
          </p:nvPr>
        </p:nvSpPr>
        <p:spPr/>
        <p:txBody>
          <a:bodyPr/>
          <a:lstStyle/>
          <a:p>
            <a:r>
              <a:rPr lang="en-US" dirty="0"/>
              <a:t>Resolved ≄ Closed</a:t>
            </a:r>
          </a:p>
        </p:txBody>
      </p:sp>
      <p:sp>
        <p:nvSpPr>
          <p:cNvPr id="3" name="Content Placeholder 2">
            <a:extLst>
              <a:ext uri="{FF2B5EF4-FFF2-40B4-BE49-F238E27FC236}">
                <a16:creationId xmlns:a16="http://schemas.microsoft.com/office/drawing/2014/main" id="{47E371D1-A5EF-45DD-A907-128D7ECE175A}"/>
              </a:ext>
            </a:extLst>
          </p:cNvPr>
          <p:cNvSpPr>
            <a:spLocks noGrp="1"/>
          </p:cNvSpPr>
          <p:nvPr>
            <p:ph idx="1"/>
          </p:nvPr>
        </p:nvSpPr>
        <p:spPr/>
        <p:txBody>
          <a:bodyPr>
            <a:normAutofit/>
          </a:bodyPr>
          <a:lstStyle/>
          <a:p>
            <a:pPr marL="0" indent="0">
              <a:buNone/>
            </a:pPr>
            <a:r>
              <a:rPr lang="en-US" sz="1800" dirty="0"/>
              <a:t>Image: Default Workflow</a:t>
            </a:r>
          </a:p>
        </p:txBody>
      </p:sp>
      <p:sp>
        <p:nvSpPr>
          <p:cNvPr id="4" name="Footer Placeholder 3">
            <a:extLst>
              <a:ext uri="{FF2B5EF4-FFF2-40B4-BE49-F238E27FC236}">
                <a16:creationId xmlns:a16="http://schemas.microsoft.com/office/drawing/2014/main" id="{59FFC3C7-3A70-4E67-9042-88891DD2E181}"/>
              </a:ext>
            </a:extLst>
          </p:cNvPr>
          <p:cNvSpPr>
            <a:spLocks noGrp="1"/>
          </p:cNvSpPr>
          <p:nvPr>
            <p:ph type="ftr" sz="quarter" idx="11"/>
          </p:nvPr>
        </p:nvSpPr>
        <p:spPr/>
        <p:txBody>
          <a:bodyPr/>
          <a:lstStyle/>
          <a:p>
            <a:r>
              <a:rPr lang="en-US"/>
              <a:t>jirastrategy.com</a:t>
            </a:r>
          </a:p>
        </p:txBody>
      </p:sp>
      <p:pic>
        <p:nvPicPr>
          <p:cNvPr id="8" name="Picture 7" descr="A screenshot of a cell phone&#10;&#10;Description generated with very high confidence">
            <a:extLst>
              <a:ext uri="{FF2B5EF4-FFF2-40B4-BE49-F238E27FC236}">
                <a16:creationId xmlns:a16="http://schemas.microsoft.com/office/drawing/2014/main" id="{7F43107E-1492-4E7F-ACC1-76832BB4B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225" y="2174313"/>
            <a:ext cx="5441549" cy="4092343"/>
          </a:xfrm>
          <a:prstGeom prst="rect">
            <a:avLst/>
          </a:prstGeom>
        </p:spPr>
      </p:pic>
    </p:spTree>
    <p:extLst>
      <p:ext uri="{BB962C8B-B14F-4D97-AF65-F5344CB8AC3E}">
        <p14:creationId xmlns:p14="http://schemas.microsoft.com/office/powerpoint/2010/main" val="1475055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Do’s and Don’ts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lstStyle/>
          <a:p>
            <a:pPr marL="0" indent="0">
              <a:buNone/>
            </a:pPr>
            <a:r>
              <a:rPr lang="en-US" sz="4000" dirty="0">
                <a:solidFill>
                  <a:srgbClr val="00B050"/>
                </a:solidFill>
              </a:rPr>
              <a:t>Do</a:t>
            </a:r>
          </a:p>
          <a:p>
            <a:r>
              <a:rPr lang="en-US" dirty="0"/>
              <a:t>Use Proper Naming</a:t>
            </a:r>
          </a:p>
          <a:p>
            <a:r>
              <a:rPr lang="en-US" dirty="0"/>
              <a:t>Give Users &amp; Admins Options</a:t>
            </a:r>
          </a:p>
          <a:p>
            <a:r>
              <a:rPr lang="en-US" dirty="0"/>
              <a:t>Use Appropriate Workflow Behaviors</a:t>
            </a:r>
          </a:p>
          <a:p>
            <a:r>
              <a:rPr lang="en-US" dirty="0"/>
              <a:t>Use Roles and Groups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193933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02080-9038-4B84-B21D-F698DEEC255C}"/>
              </a:ext>
            </a:extLst>
          </p:cNvPr>
          <p:cNvSpPr>
            <a:spLocks noGrp="1"/>
          </p:cNvSpPr>
          <p:nvPr>
            <p:ph type="title"/>
          </p:nvPr>
        </p:nvSpPr>
        <p:spPr/>
        <p:txBody>
          <a:bodyPr/>
          <a:lstStyle/>
          <a:p>
            <a:r>
              <a:rPr lang="en-US" dirty="0"/>
              <a:t>Roles and Groups</a:t>
            </a:r>
          </a:p>
        </p:txBody>
      </p:sp>
      <p:sp>
        <p:nvSpPr>
          <p:cNvPr id="3" name="Content Placeholder 2">
            <a:extLst>
              <a:ext uri="{FF2B5EF4-FFF2-40B4-BE49-F238E27FC236}">
                <a16:creationId xmlns:a16="http://schemas.microsoft.com/office/drawing/2014/main" id="{F4F11AE9-5A5C-45B7-8B12-27193DC98C46}"/>
              </a:ext>
            </a:extLst>
          </p:cNvPr>
          <p:cNvSpPr>
            <a:spLocks noGrp="1"/>
          </p:cNvSpPr>
          <p:nvPr>
            <p:ph idx="1"/>
          </p:nvPr>
        </p:nvSpPr>
        <p:spPr/>
        <p:txBody>
          <a:bodyPr>
            <a:normAutofit/>
          </a:bodyPr>
          <a:lstStyle/>
          <a:p>
            <a:pPr marL="0" indent="0">
              <a:buNone/>
            </a:pPr>
            <a:r>
              <a:rPr lang="en-US" sz="1800" dirty="0"/>
              <a:t>Image: Workflow Conditions</a:t>
            </a:r>
          </a:p>
        </p:txBody>
      </p:sp>
      <p:sp>
        <p:nvSpPr>
          <p:cNvPr id="4" name="Footer Placeholder 3">
            <a:extLst>
              <a:ext uri="{FF2B5EF4-FFF2-40B4-BE49-F238E27FC236}">
                <a16:creationId xmlns:a16="http://schemas.microsoft.com/office/drawing/2014/main" id="{3726951C-A834-4F4F-87AA-2F7DDBD6FA1A}"/>
              </a:ext>
            </a:extLst>
          </p:cNvPr>
          <p:cNvSpPr>
            <a:spLocks noGrp="1"/>
          </p:cNvSpPr>
          <p:nvPr>
            <p:ph type="ftr" sz="quarter" idx="11"/>
          </p:nvPr>
        </p:nvSpPr>
        <p:spPr/>
        <p:txBody>
          <a:bodyPr/>
          <a:lstStyle/>
          <a:p>
            <a:r>
              <a:rPr lang="en-US"/>
              <a:t>jirastrategy.com</a:t>
            </a:r>
          </a:p>
        </p:txBody>
      </p:sp>
      <p:pic>
        <p:nvPicPr>
          <p:cNvPr id="8" name="Picture 7" descr="A screenshot of a cell phone&#10;&#10;Description generated with very high confidence">
            <a:extLst>
              <a:ext uri="{FF2B5EF4-FFF2-40B4-BE49-F238E27FC236}">
                <a16:creationId xmlns:a16="http://schemas.microsoft.com/office/drawing/2014/main" id="{171DE3F2-C7C4-455E-8B30-66748F55F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12" y="2706902"/>
            <a:ext cx="5819775" cy="2047875"/>
          </a:xfrm>
          <a:prstGeom prst="rect">
            <a:avLst/>
          </a:prstGeom>
        </p:spPr>
      </p:pic>
    </p:spTree>
    <p:extLst>
      <p:ext uri="{BB962C8B-B14F-4D97-AF65-F5344CB8AC3E}">
        <p14:creationId xmlns:p14="http://schemas.microsoft.com/office/powerpoint/2010/main" val="436427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Do’s and Don’ts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lstStyle/>
          <a:p>
            <a:pPr marL="0" indent="0">
              <a:buNone/>
            </a:pPr>
            <a:r>
              <a:rPr lang="en-US" sz="4000" dirty="0">
                <a:solidFill>
                  <a:srgbClr val="C00000"/>
                </a:solidFill>
              </a:rPr>
              <a:t>Don’t</a:t>
            </a:r>
          </a:p>
          <a:p>
            <a:r>
              <a:rPr lang="en-US" dirty="0"/>
              <a:t>Add Unneeded Complexity</a:t>
            </a:r>
          </a:p>
          <a:p>
            <a:r>
              <a:rPr lang="en-US" dirty="0"/>
              <a:t>Create Temporary or “Dead” Statuses</a:t>
            </a:r>
          </a:p>
          <a:p>
            <a:r>
              <a:rPr lang="en-US" dirty="0"/>
              <a:t>Be Too Specific</a:t>
            </a:r>
          </a:p>
          <a:p>
            <a:r>
              <a:rPr lang="en-US" dirty="0"/>
              <a:t>Create Illogical Statuses and Transitions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257077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02080-9038-4B84-B21D-F698DEEC255C}"/>
              </a:ext>
            </a:extLst>
          </p:cNvPr>
          <p:cNvSpPr>
            <a:spLocks noGrp="1"/>
          </p:cNvSpPr>
          <p:nvPr>
            <p:ph type="title"/>
          </p:nvPr>
        </p:nvSpPr>
        <p:spPr/>
        <p:txBody>
          <a:bodyPr/>
          <a:lstStyle/>
          <a:p>
            <a:r>
              <a:rPr lang="en-US" dirty="0"/>
              <a:t>Illogical Statuses and Transitions</a:t>
            </a:r>
          </a:p>
        </p:txBody>
      </p:sp>
      <p:sp>
        <p:nvSpPr>
          <p:cNvPr id="3" name="Content Placeholder 2">
            <a:extLst>
              <a:ext uri="{FF2B5EF4-FFF2-40B4-BE49-F238E27FC236}">
                <a16:creationId xmlns:a16="http://schemas.microsoft.com/office/drawing/2014/main" id="{F4F11AE9-5A5C-45B7-8B12-27193DC98C46}"/>
              </a:ext>
            </a:extLst>
          </p:cNvPr>
          <p:cNvSpPr>
            <a:spLocks noGrp="1"/>
          </p:cNvSpPr>
          <p:nvPr>
            <p:ph idx="1"/>
          </p:nvPr>
        </p:nvSpPr>
        <p:spPr/>
        <p:txBody>
          <a:bodyPr>
            <a:normAutofit/>
          </a:bodyPr>
          <a:lstStyle/>
          <a:p>
            <a:pPr marL="0" indent="0">
              <a:buNone/>
            </a:pPr>
            <a:r>
              <a:rPr lang="en-US" sz="1800" dirty="0"/>
              <a:t>Image: Incorrect Expectation Example</a:t>
            </a:r>
          </a:p>
        </p:txBody>
      </p:sp>
      <p:sp>
        <p:nvSpPr>
          <p:cNvPr id="4" name="Footer Placeholder 3">
            <a:extLst>
              <a:ext uri="{FF2B5EF4-FFF2-40B4-BE49-F238E27FC236}">
                <a16:creationId xmlns:a16="http://schemas.microsoft.com/office/drawing/2014/main" id="{3726951C-A834-4F4F-87AA-2F7DDBD6FA1A}"/>
              </a:ext>
            </a:extLst>
          </p:cNvPr>
          <p:cNvSpPr>
            <a:spLocks noGrp="1"/>
          </p:cNvSpPr>
          <p:nvPr>
            <p:ph type="ftr" sz="quarter" idx="11"/>
          </p:nvPr>
        </p:nvSpPr>
        <p:spPr/>
        <p:txBody>
          <a:bodyPr/>
          <a:lstStyle/>
          <a:p>
            <a:r>
              <a:rPr lang="en-US"/>
              <a:t>jirastrategy.com</a:t>
            </a:r>
          </a:p>
        </p:txBody>
      </p:sp>
      <p:pic>
        <p:nvPicPr>
          <p:cNvPr id="6" name="Picture 5">
            <a:extLst>
              <a:ext uri="{FF2B5EF4-FFF2-40B4-BE49-F238E27FC236}">
                <a16:creationId xmlns:a16="http://schemas.microsoft.com/office/drawing/2014/main" id="{7EEA55D2-0059-40D4-BA4C-57C629342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245" y="2594793"/>
            <a:ext cx="2253509" cy="2813001"/>
          </a:xfrm>
          <a:prstGeom prst="rect">
            <a:avLst/>
          </a:prstGeom>
        </p:spPr>
      </p:pic>
    </p:spTree>
    <p:extLst>
      <p:ext uri="{BB962C8B-B14F-4D97-AF65-F5344CB8AC3E}">
        <p14:creationId xmlns:p14="http://schemas.microsoft.com/office/powerpoint/2010/main" val="3061967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Custom Workflow Planning</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lstStyle/>
          <a:p>
            <a:r>
              <a:rPr lang="en-US" dirty="0"/>
              <a:t>Phased Approach</a:t>
            </a:r>
          </a:p>
          <a:p>
            <a:pPr lvl="1"/>
            <a:endParaRPr lang="en-US" dirty="0"/>
          </a:p>
          <a:p>
            <a:pPr lvl="1"/>
            <a:r>
              <a:rPr lang="en-US" dirty="0"/>
              <a:t>Example:  Your company is signing a partnership agreement </a:t>
            </a:r>
          </a:p>
          <a:p>
            <a:pPr lvl="1"/>
            <a:endParaRPr lang="en-US" i="1" dirty="0"/>
          </a:p>
          <a:p>
            <a:pPr lvl="2"/>
            <a:r>
              <a:rPr lang="en-US" i="1" dirty="0"/>
              <a:t>Open &gt; In Review &gt; In Execution &gt; Closed</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3510372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Phased Approach</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graphicFrame>
        <p:nvGraphicFramePr>
          <p:cNvPr id="5" name="Diagram 4">
            <a:extLst>
              <a:ext uri="{FF2B5EF4-FFF2-40B4-BE49-F238E27FC236}">
                <a16:creationId xmlns:a16="http://schemas.microsoft.com/office/drawing/2014/main" id="{FB1E2E6F-1E2A-400D-9509-7BC57E787C1D}"/>
              </a:ext>
            </a:extLst>
          </p:cNvPr>
          <p:cNvGraphicFramePr/>
          <p:nvPr>
            <p:extLst>
              <p:ext uri="{D42A27DB-BD31-4B8C-83A1-F6EECF244321}">
                <p14:modId xmlns:p14="http://schemas.microsoft.com/office/powerpoint/2010/main" val="862859325"/>
              </p:ext>
            </p:extLst>
          </p:nvPr>
        </p:nvGraphicFramePr>
        <p:xfrm>
          <a:off x="989045" y="434910"/>
          <a:ext cx="10273004" cy="6848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9340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Interview</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a:xfrm>
            <a:off x="838200" y="1825625"/>
            <a:ext cx="9539796" cy="4351338"/>
          </a:xfrm>
        </p:spPr>
        <p:txBody>
          <a:bodyPr>
            <a:normAutofit fontScale="92500"/>
          </a:bodyPr>
          <a:lstStyle/>
          <a:p>
            <a:pPr marL="0" indent="0">
              <a:buNone/>
            </a:pPr>
            <a:r>
              <a:rPr lang="en-US" dirty="0"/>
              <a:t>Chris, Owner, Business Strategy Company</a:t>
            </a:r>
          </a:p>
          <a:p>
            <a:pPr marL="0" indent="0">
              <a:buNone/>
            </a:pPr>
            <a:endParaRPr lang="en-US" dirty="0"/>
          </a:p>
          <a:p>
            <a:pPr marL="0" indent="0">
              <a:buNone/>
            </a:pPr>
            <a:r>
              <a:rPr lang="en-US" dirty="0"/>
              <a:t>Consulting Process:</a:t>
            </a:r>
          </a:p>
          <a:p>
            <a:pPr marL="0" indent="0">
              <a:lnSpc>
                <a:spcPct val="150000"/>
              </a:lnSpc>
              <a:buNone/>
            </a:pPr>
            <a:r>
              <a:rPr lang="en-US" sz="1800" i="1" dirty="0"/>
              <a:t>“We start off with a search for candidates and identify ideal clients we’d like to work with.  We acquire a lead through various lead generation methods.  We do company research prior to meeting with the candidate.  We book a meeting.  At the meeting, we use our “Fact Finding Template” and “Performance Checklist.”  After the meeting we develop a solution, plan, or resources for how the consultant can help the company.  For ongoing contracts, we’ll have weekly, quarterly, semi-annual, and annual meetings for their quarterly and long-term goals.”</a:t>
            </a:r>
            <a:endParaRPr lang="en-US" sz="1800" dirty="0"/>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933761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Custom Workflow Process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lstStyle/>
          <a:p>
            <a:r>
              <a:rPr lang="en-US" dirty="0"/>
              <a:t>Narrative</a:t>
            </a:r>
          </a:p>
          <a:p>
            <a:r>
              <a:rPr lang="en-US" dirty="0"/>
              <a:t>Statuses</a:t>
            </a:r>
          </a:p>
          <a:p>
            <a:r>
              <a:rPr lang="en-US" dirty="0"/>
              <a:t>Statuses + Forward Transitions</a:t>
            </a:r>
          </a:p>
          <a:p>
            <a:r>
              <a:rPr lang="en-US" dirty="0"/>
              <a:t>Statuses + Forward + Alternate Transitions</a:t>
            </a:r>
          </a:p>
          <a:p>
            <a:r>
              <a:rPr lang="en-US" dirty="0"/>
              <a:t>Transition Behaviors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1533511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Narrative</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noAutofit/>
          </a:bodyPr>
          <a:lstStyle/>
          <a:p>
            <a:pPr marL="0" indent="0">
              <a:buNone/>
            </a:pPr>
            <a:r>
              <a:rPr lang="en-US" sz="1500" i="1" dirty="0"/>
              <a:t>“We start off with a search for candidates and identify ideal clients we’d like to work with.  We acquire a lead through various lead generation methods.”</a:t>
            </a:r>
          </a:p>
          <a:p>
            <a:r>
              <a:rPr lang="en-US" sz="1500" dirty="0"/>
              <a:t>Related statuses: Open</a:t>
            </a:r>
          </a:p>
          <a:p>
            <a:pPr lvl="1"/>
            <a:endParaRPr lang="en-US" sz="1500" dirty="0"/>
          </a:p>
          <a:p>
            <a:pPr marL="0" indent="0">
              <a:buNone/>
            </a:pPr>
            <a:r>
              <a:rPr lang="en-US" sz="1500" i="1" dirty="0"/>
              <a:t>“We do company research prior to meeting with the candidate.  We book a meeting.  At the meeting, we use our “Fact Finding Template” and “Performance Checklist.”” </a:t>
            </a:r>
          </a:p>
          <a:p>
            <a:r>
              <a:rPr lang="en-US" sz="1500" dirty="0"/>
              <a:t>Related statuses: Planning</a:t>
            </a:r>
          </a:p>
          <a:p>
            <a:pPr marL="0" indent="0">
              <a:buNone/>
            </a:pPr>
            <a:endParaRPr lang="en-US" sz="1500" dirty="0"/>
          </a:p>
          <a:p>
            <a:pPr marL="0" indent="0">
              <a:buNone/>
            </a:pPr>
            <a:r>
              <a:rPr lang="en-US" sz="1500" i="1" dirty="0"/>
              <a:t>“After the meeting we develop a solution, plan, or resources for how the consultant can help the company.”</a:t>
            </a:r>
          </a:p>
          <a:p>
            <a:r>
              <a:rPr lang="en-US" sz="1500" dirty="0"/>
              <a:t>Related statuses: Proposal</a:t>
            </a:r>
          </a:p>
          <a:p>
            <a:pPr marL="0" indent="0">
              <a:buNone/>
            </a:pPr>
            <a:endParaRPr lang="en-US" sz="1500" i="1" dirty="0"/>
          </a:p>
          <a:p>
            <a:pPr marL="0" indent="0">
              <a:buNone/>
            </a:pPr>
            <a:r>
              <a:rPr lang="en-US" sz="1500" i="1" dirty="0"/>
              <a:t>“For ongoing contracts, we’ll have weekly, quarterly, semi-annual, and annual meetings </a:t>
            </a:r>
            <a:br>
              <a:rPr lang="en-US" sz="1500" i="1" dirty="0"/>
            </a:br>
            <a:r>
              <a:rPr lang="en-US" sz="1500" i="1" dirty="0"/>
              <a:t>for their quarterly and long-term goals.”</a:t>
            </a:r>
          </a:p>
          <a:p>
            <a:r>
              <a:rPr lang="en-US" sz="1500" dirty="0"/>
              <a:t>Related statuses: Active or Closed</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58330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5377F-B77E-462A-81B1-0F6FBCAC0158}"/>
              </a:ext>
            </a:extLst>
          </p:cNvPr>
          <p:cNvSpPr>
            <a:spLocks noGrp="1"/>
          </p:cNvSpPr>
          <p:nvPr>
            <p:ph idx="1"/>
          </p:nvPr>
        </p:nvSpPr>
        <p:spPr>
          <a:xfrm>
            <a:off x="5381624" y="552450"/>
            <a:ext cx="5972175" cy="5624513"/>
          </a:xfrm>
        </p:spPr>
        <p:txBody>
          <a:bodyPr anchor="ctr" anchorCtr="0">
            <a:normAutofit/>
          </a:bodyPr>
          <a:lstStyle/>
          <a:p>
            <a:r>
              <a:rPr lang="en-US" dirty="0"/>
              <a:t>Workflow Types</a:t>
            </a:r>
          </a:p>
          <a:p>
            <a:r>
              <a:rPr lang="en-US" dirty="0"/>
              <a:t>Resolved ≄ Closed</a:t>
            </a:r>
          </a:p>
          <a:p>
            <a:r>
              <a:rPr lang="en-US" dirty="0"/>
              <a:t>Do’s and Don’ts</a:t>
            </a:r>
          </a:p>
          <a:p>
            <a:r>
              <a:rPr lang="en-US" dirty="0"/>
              <a:t>Custom Workflow Planning</a:t>
            </a:r>
          </a:p>
          <a:p>
            <a:r>
              <a:rPr lang="en-US" dirty="0"/>
              <a:t>Custom Workflow Process</a:t>
            </a:r>
          </a:p>
          <a:p>
            <a:r>
              <a:rPr lang="en-US" dirty="0"/>
              <a:t>Workflow Concepts</a:t>
            </a:r>
          </a:p>
          <a:p>
            <a:r>
              <a:rPr lang="en-US" dirty="0"/>
              <a:t>Add-ons &amp; Plugins </a:t>
            </a:r>
          </a:p>
          <a:p>
            <a:r>
              <a:rPr lang="en-US" dirty="0"/>
              <a:t>Resources</a:t>
            </a:r>
          </a:p>
        </p:txBody>
      </p:sp>
      <p:sp>
        <p:nvSpPr>
          <p:cNvPr id="4" name="Footer Placeholder 3">
            <a:extLst>
              <a:ext uri="{FF2B5EF4-FFF2-40B4-BE49-F238E27FC236}">
                <a16:creationId xmlns:a16="http://schemas.microsoft.com/office/drawing/2014/main" id="{A347F846-20CA-48BB-A453-35842194A888}"/>
              </a:ext>
            </a:extLst>
          </p:cNvPr>
          <p:cNvSpPr>
            <a:spLocks noGrp="1"/>
          </p:cNvSpPr>
          <p:nvPr>
            <p:ph type="ftr" sz="quarter" idx="11"/>
          </p:nvPr>
        </p:nvSpPr>
        <p:spPr/>
        <p:txBody>
          <a:bodyPr/>
          <a:lstStyle/>
          <a:p>
            <a:r>
              <a:rPr lang="en-US" dirty="0"/>
              <a:t>jirastrategy.com</a:t>
            </a:r>
          </a:p>
        </p:txBody>
      </p:sp>
      <p:sp>
        <p:nvSpPr>
          <p:cNvPr id="5" name="TextBox 4">
            <a:extLst>
              <a:ext uri="{FF2B5EF4-FFF2-40B4-BE49-F238E27FC236}">
                <a16:creationId xmlns:a16="http://schemas.microsoft.com/office/drawing/2014/main" id="{FD129846-B250-4016-9F37-0EF9DFB81514}"/>
              </a:ext>
            </a:extLst>
          </p:cNvPr>
          <p:cNvSpPr txBox="1">
            <a:spLocks/>
          </p:cNvSpPr>
          <p:nvPr/>
        </p:nvSpPr>
        <p:spPr>
          <a:xfrm>
            <a:off x="0" y="-26034"/>
            <a:ext cx="4190260" cy="6949440"/>
          </a:xfrm>
          <a:prstGeom prst="rect">
            <a:avLst/>
          </a:prstGeom>
          <a:solidFill>
            <a:schemeClr val="tx1">
              <a:lumMod val="75000"/>
              <a:lumOff val="25000"/>
            </a:schemeClr>
          </a:solidFill>
          <a:ln>
            <a:noFill/>
          </a:ln>
        </p:spPr>
        <p:txBody>
          <a:bodyPr wrap="square" rtlCol="0" anchor="ctr" anchorCtr="1">
            <a:noAutofit/>
          </a:bodyPr>
          <a:lstStyle/>
          <a:p>
            <a:r>
              <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rPr>
              <a:t>Topics</a:t>
            </a:r>
          </a:p>
        </p:txBody>
      </p:sp>
    </p:spTree>
    <p:extLst>
      <p:ext uri="{BB962C8B-B14F-4D97-AF65-F5344CB8AC3E}">
        <p14:creationId xmlns:p14="http://schemas.microsoft.com/office/powerpoint/2010/main" val="3777666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Statuses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sp>
        <p:nvSpPr>
          <p:cNvPr id="6" name="Content Placeholder 5">
            <a:extLst>
              <a:ext uri="{FF2B5EF4-FFF2-40B4-BE49-F238E27FC236}">
                <a16:creationId xmlns:a16="http://schemas.microsoft.com/office/drawing/2014/main" id="{9C97B8AA-7446-4BDD-87D5-2C320F4104DE}"/>
              </a:ext>
            </a:extLst>
          </p:cNvPr>
          <p:cNvSpPr>
            <a:spLocks noGrp="1"/>
          </p:cNvSpPr>
          <p:nvPr>
            <p:ph idx="1"/>
          </p:nvPr>
        </p:nvSpPr>
        <p:spPr/>
        <p:txBody>
          <a:bodyPr/>
          <a:lstStyle/>
          <a:p>
            <a:pPr marL="0" indent="0">
              <a:buNone/>
            </a:pPr>
            <a:r>
              <a:rPr lang="en-US" sz="1400" dirty="0"/>
              <a:t>Key:  Status =</a:t>
            </a:r>
          </a:p>
          <a:p>
            <a:pPr marL="0" indent="0">
              <a:buNone/>
            </a:pPr>
            <a:endParaRPr lang="en-US" dirty="0"/>
          </a:p>
        </p:txBody>
      </p:sp>
      <p:sp>
        <p:nvSpPr>
          <p:cNvPr id="11" name="TextBox 10">
            <a:extLst>
              <a:ext uri="{FF2B5EF4-FFF2-40B4-BE49-F238E27FC236}">
                <a16:creationId xmlns:a16="http://schemas.microsoft.com/office/drawing/2014/main" id="{E2D74486-283D-4DC2-82BB-1536CA836660}"/>
              </a:ext>
            </a:extLst>
          </p:cNvPr>
          <p:cNvSpPr txBox="1"/>
          <p:nvPr/>
        </p:nvSpPr>
        <p:spPr>
          <a:xfrm>
            <a:off x="2319088" y="1844287"/>
            <a:ext cx="713716" cy="2308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900" dirty="0">
                <a:solidFill>
                  <a:schemeClr val="accent6">
                    <a:lumMod val="50000"/>
                  </a:schemeClr>
                </a:solidFill>
              </a:rPr>
              <a:t>[label]</a:t>
            </a:r>
          </a:p>
        </p:txBody>
      </p:sp>
      <p:sp>
        <p:nvSpPr>
          <p:cNvPr id="12" name="TextBox 11">
            <a:extLst>
              <a:ext uri="{FF2B5EF4-FFF2-40B4-BE49-F238E27FC236}">
                <a16:creationId xmlns:a16="http://schemas.microsoft.com/office/drawing/2014/main" id="{CD6DC563-1BCB-48C7-A187-A4EA95928CEF}"/>
              </a:ext>
            </a:extLst>
          </p:cNvPr>
          <p:cNvSpPr txBox="1"/>
          <p:nvPr/>
        </p:nvSpPr>
        <p:spPr>
          <a:xfrm>
            <a:off x="3242372"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Planning</a:t>
            </a:r>
          </a:p>
        </p:txBody>
      </p:sp>
      <p:sp>
        <p:nvSpPr>
          <p:cNvPr id="13" name="TextBox 12">
            <a:extLst>
              <a:ext uri="{FF2B5EF4-FFF2-40B4-BE49-F238E27FC236}">
                <a16:creationId xmlns:a16="http://schemas.microsoft.com/office/drawing/2014/main" id="{D143048D-2B4D-4BC6-B8EC-27A1D2210EBD}"/>
              </a:ext>
            </a:extLst>
          </p:cNvPr>
          <p:cNvSpPr txBox="1"/>
          <p:nvPr/>
        </p:nvSpPr>
        <p:spPr>
          <a:xfrm>
            <a:off x="10132889" y="2470268"/>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Closed</a:t>
            </a:r>
          </a:p>
        </p:txBody>
      </p:sp>
      <p:sp>
        <p:nvSpPr>
          <p:cNvPr id="14" name="TextBox 13">
            <a:extLst>
              <a:ext uri="{FF2B5EF4-FFF2-40B4-BE49-F238E27FC236}">
                <a16:creationId xmlns:a16="http://schemas.microsoft.com/office/drawing/2014/main" id="{FC2A38DE-CED4-46EE-9DF2-30685435D812}"/>
              </a:ext>
            </a:extLst>
          </p:cNvPr>
          <p:cNvSpPr txBox="1"/>
          <p:nvPr/>
        </p:nvSpPr>
        <p:spPr>
          <a:xfrm>
            <a:off x="945533" y="2469131"/>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Open</a:t>
            </a:r>
          </a:p>
        </p:txBody>
      </p:sp>
      <p:sp>
        <p:nvSpPr>
          <p:cNvPr id="15" name="TextBox 14">
            <a:extLst>
              <a:ext uri="{FF2B5EF4-FFF2-40B4-BE49-F238E27FC236}">
                <a16:creationId xmlns:a16="http://schemas.microsoft.com/office/drawing/2014/main" id="{9EE8FCFC-3739-484B-91CF-9F08D00B7341}"/>
              </a:ext>
            </a:extLst>
          </p:cNvPr>
          <p:cNvSpPr txBox="1"/>
          <p:nvPr/>
        </p:nvSpPr>
        <p:spPr>
          <a:xfrm>
            <a:off x="5539211" y="246913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Proposal</a:t>
            </a:r>
          </a:p>
        </p:txBody>
      </p:sp>
      <p:sp>
        <p:nvSpPr>
          <p:cNvPr id="16" name="TextBox 15">
            <a:extLst>
              <a:ext uri="{FF2B5EF4-FFF2-40B4-BE49-F238E27FC236}">
                <a16:creationId xmlns:a16="http://schemas.microsoft.com/office/drawing/2014/main" id="{5AB5E8A1-1EB3-4C84-842E-1898EBBA6356}"/>
              </a:ext>
            </a:extLst>
          </p:cNvPr>
          <p:cNvSpPr txBox="1"/>
          <p:nvPr/>
        </p:nvSpPr>
        <p:spPr>
          <a:xfrm>
            <a:off x="7889716"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Active</a:t>
            </a:r>
          </a:p>
        </p:txBody>
      </p:sp>
      <p:cxnSp>
        <p:nvCxnSpPr>
          <p:cNvPr id="17" name="Elbow Connector 22">
            <a:extLst>
              <a:ext uri="{FF2B5EF4-FFF2-40B4-BE49-F238E27FC236}">
                <a16:creationId xmlns:a16="http://schemas.microsoft.com/office/drawing/2014/main" id="{8C9B5524-FF40-4EDA-BBF7-306BFD9C6A83}"/>
              </a:ext>
            </a:extLst>
          </p:cNvPr>
          <p:cNvCxnSpPr>
            <a:cxnSpLocks/>
            <a:stCxn id="14" idx="3"/>
            <a:endCxn id="12" idx="1"/>
          </p:cNvCxnSpPr>
          <p:nvPr/>
        </p:nvCxnSpPr>
        <p:spPr>
          <a:xfrm>
            <a:off x="2059111" y="2623020"/>
            <a:ext cx="1183261" cy="2059"/>
          </a:xfrm>
          <a:prstGeom prst="bentConnector3">
            <a:avLst>
              <a:gd name="adj1" fmla="val 50000"/>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8" name="Elbow Connector 22">
            <a:extLst>
              <a:ext uri="{FF2B5EF4-FFF2-40B4-BE49-F238E27FC236}">
                <a16:creationId xmlns:a16="http://schemas.microsoft.com/office/drawing/2014/main" id="{70D3B810-1682-455D-A543-D34DF95D1298}"/>
              </a:ext>
            </a:extLst>
          </p:cNvPr>
          <p:cNvCxnSpPr>
            <a:cxnSpLocks/>
            <a:stCxn id="15" idx="3"/>
            <a:endCxn id="16" idx="1"/>
          </p:cNvCxnSpPr>
          <p:nvPr/>
        </p:nvCxnSpPr>
        <p:spPr>
          <a:xfrm>
            <a:off x="6652789" y="2623019"/>
            <a:ext cx="1236927" cy="2060"/>
          </a:xfrm>
          <a:prstGeom prst="bentConnector3">
            <a:avLst>
              <a:gd name="adj1" fmla="val 50000"/>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9" name="Elbow Connector 22">
            <a:extLst>
              <a:ext uri="{FF2B5EF4-FFF2-40B4-BE49-F238E27FC236}">
                <a16:creationId xmlns:a16="http://schemas.microsoft.com/office/drawing/2014/main" id="{100D5A68-5D02-4E2D-874D-C8D58F70E67F}"/>
              </a:ext>
            </a:extLst>
          </p:cNvPr>
          <p:cNvCxnSpPr>
            <a:cxnSpLocks/>
            <a:stCxn id="16" idx="3"/>
            <a:endCxn id="13" idx="1"/>
          </p:cNvCxnSpPr>
          <p:nvPr/>
        </p:nvCxnSpPr>
        <p:spPr>
          <a:xfrm flipV="1">
            <a:off x="9003294" y="2624157"/>
            <a:ext cx="1129595" cy="922"/>
          </a:xfrm>
          <a:prstGeom prst="bentConnector3">
            <a:avLst>
              <a:gd name="adj1" fmla="val 50000"/>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20" name="Elbow Connector 22">
            <a:extLst>
              <a:ext uri="{FF2B5EF4-FFF2-40B4-BE49-F238E27FC236}">
                <a16:creationId xmlns:a16="http://schemas.microsoft.com/office/drawing/2014/main" id="{A5EAF56F-9BC1-43E8-BFDB-9A8F9F90B80E}"/>
              </a:ext>
            </a:extLst>
          </p:cNvPr>
          <p:cNvCxnSpPr>
            <a:cxnSpLocks/>
            <a:stCxn id="12" idx="3"/>
            <a:endCxn id="15" idx="1"/>
          </p:cNvCxnSpPr>
          <p:nvPr/>
        </p:nvCxnSpPr>
        <p:spPr>
          <a:xfrm flipV="1">
            <a:off x="4355950" y="2623019"/>
            <a:ext cx="1183261" cy="2060"/>
          </a:xfrm>
          <a:prstGeom prst="bentConnector3">
            <a:avLst>
              <a:gd name="adj1" fmla="val 50000"/>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31" name="TextBox 30">
            <a:extLst>
              <a:ext uri="{FF2B5EF4-FFF2-40B4-BE49-F238E27FC236}">
                <a16:creationId xmlns:a16="http://schemas.microsoft.com/office/drawing/2014/main" id="{A8D87F3A-A677-4D95-9691-8C752D0F99C9}"/>
              </a:ext>
            </a:extLst>
          </p:cNvPr>
          <p:cNvSpPr txBox="1"/>
          <p:nvPr/>
        </p:nvSpPr>
        <p:spPr>
          <a:xfrm>
            <a:off x="945533" y="4994094"/>
            <a:ext cx="10300934" cy="1015663"/>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In Words:</a:t>
            </a:r>
          </a:p>
          <a:p>
            <a:r>
              <a:rPr lang="en-US" sz="1200" dirty="0">
                <a:latin typeface="Verdana" panose="020B0604030504040204" pitchFamily="34" charset="0"/>
                <a:ea typeface="Verdana" panose="020B0604030504040204" pitchFamily="34" charset="0"/>
                <a:cs typeface="Verdana" panose="020B0604030504040204" pitchFamily="34" charset="0"/>
              </a:rPr>
              <a:t>A lead is acquired and on creation is in the “Open” status.  Research and meetings occur in the “Planning” status.  Solutions are determined and pitched in the “Proposal” status.  If the proposal is accepted, the issue moves to the “Active” status where all ongoing consulting occurs.  When consulting is complete, the issues moves to the final “Closed” status.     </a:t>
            </a: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4025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Statuses + Forward Transitions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sp>
        <p:nvSpPr>
          <p:cNvPr id="6" name="Content Placeholder 5">
            <a:extLst>
              <a:ext uri="{FF2B5EF4-FFF2-40B4-BE49-F238E27FC236}">
                <a16:creationId xmlns:a16="http://schemas.microsoft.com/office/drawing/2014/main" id="{C645370F-CD67-4812-9101-24384B24C782}"/>
              </a:ext>
            </a:extLst>
          </p:cNvPr>
          <p:cNvSpPr>
            <a:spLocks noGrp="1"/>
          </p:cNvSpPr>
          <p:nvPr>
            <p:ph idx="1"/>
          </p:nvPr>
        </p:nvSpPr>
        <p:spPr>
          <a:xfrm>
            <a:off x="838200" y="1825625"/>
            <a:ext cx="10515600" cy="4351338"/>
          </a:xfrm>
        </p:spPr>
        <p:txBody>
          <a:bodyPr/>
          <a:lstStyle/>
          <a:p>
            <a:pPr marL="0" indent="0">
              <a:buNone/>
            </a:pPr>
            <a:r>
              <a:rPr lang="en-US" sz="1400" dirty="0"/>
              <a:t>Key:  Status =             , Transition Button =             , Happy Path = </a:t>
            </a:r>
          </a:p>
          <a:p>
            <a:pPr marL="0" indent="0">
              <a:buNone/>
            </a:pPr>
            <a:endParaRPr lang="en-US" dirty="0"/>
          </a:p>
        </p:txBody>
      </p:sp>
      <p:sp>
        <p:nvSpPr>
          <p:cNvPr id="8" name="TextBox 7">
            <a:extLst>
              <a:ext uri="{FF2B5EF4-FFF2-40B4-BE49-F238E27FC236}">
                <a16:creationId xmlns:a16="http://schemas.microsoft.com/office/drawing/2014/main" id="{1673370D-5B92-4F85-84F0-141564282486}"/>
              </a:ext>
            </a:extLst>
          </p:cNvPr>
          <p:cNvSpPr txBox="1"/>
          <p:nvPr/>
        </p:nvSpPr>
        <p:spPr>
          <a:xfrm>
            <a:off x="2328419" y="1844287"/>
            <a:ext cx="713716" cy="2308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900" dirty="0">
                <a:solidFill>
                  <a:schemeClr val="accent6">
                    <a:lumMod val="75000"/>
                  </a:schemeClr>
                </a:solidFill>
              </a:rPr>
              <a:t>[label]</a:t>
            </a:r>
          </a:p>
        </p:txBody>
      </p:sp>
      <p:sp>
        <p:nvSpPr>
          <p:cNvPr id="9" name="TextBox 8">
            <a:extLst>
              <a:ext uri="{FF2B5EF4-FFF2-40B4-BE49-F238E27FC236}">
                <a16:creationId xmlns:a16="http://schemas.microsoft.com/office/drawing/2014/main" id="{58F3B825-A8E3-4CDE-9036-B4C24B1B1C86}"/>
              </a:ext>
            </a:extLst>
          </p:cNvPr>
          <p:cNvSpPr txBox="1"/>
          <p:nvPr/>
        </p:nvSpPr>
        <p:spPr>
          <a:xfrm>
            <a:off x="5000742" y="1844287"/>
            <a:ext cx="713716" cy="2308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900" dirty="0">
                <a:solidFill>
                  <a:schemeClr val="bg1"/>
                </a:solidFill>
              </a:rPr>
              <a:t>[label]</a:t>
            </a:r>
          </a:p>
        </p:txBody>
      </p:sp>
      <p:cxnSp>
        <p:nvCxnSpPr>
          <p:cNvPr id="10" name="Straight Arrow Connector 9">
            <a:extLst>
              <a:ext uri="{FF2B5EF4-FFF2-40B4-BE49-F238E27FC236}">
                <a16:creationId xmlns:a16="http://schemas.microsoft.com/office/drawing/2014/main" id="{79DBA909-5AC2-4A43-AFBB-E345CDD7199E}"/>
              </a:ext>
            </a:extLst>
          </p:cNvPr>
          <p:cNvCxnSpPr/>
          <p:nvPr/>
        </p:nvCxnSpPr>
        <p:spPr>
          <a:xfrm>
            <a:off x="7149376" y="1969034"/>
            <a:ext cx="416460" cy="0"/>
          </a:xfrm>
          <a:prstGeom prst="straightConnector1">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23" name="TextBox 22">
            <a:extLst>
              <a:ext uri="{FF2B5EF4-FFF2-40B4-BE49-F238E27FC236}">
                <a16:creationId xmlns:a16="http://schemas.microsoft.com/office/drawing/2014/main" id="{CBA3C895-A4A2-404F-A5AF-04B9FA6CDA4F}"/>
              </a:ext>
            </a:extLst>
          </p:cNvPr>
          <p:cNvSpPr txBox="1"/>
          <p:nvPr/>
        </p:nvSpPr>
        <p:spPr>
          <a:xfrm>
            <a:off x="2084906" y="3080320"/>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Planning</a:t>
            </a:r>
          </a:p>
        </p:txBody>
      </p:sp>
      <p:sp>
        <p:nvSpPr>
          <p:cNvPr id="46" name="TextBox 45">
            <a:extLst>
              <a:ext uri="{FF2B5EF4-FFF2-40B4-BE49-F238E27FC236}">
                <a16:creationId xmlns:a16="http://schemas.microsoft.com/office/drawing/2014/main" id="{B9E467B1-09A7-4BB4-A7EA-EC1CD04F28A9}"/>
              </a:ext>
            </a:extLst>
          </p:cNvPr>
          <p:cNvSpPr txBox="1"/>
          <p:nvPr/>
        </p:nvSpPr>
        <p:spPr>
          <a:xfrm>
            <a:off x="3242372"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Planning</a:t>
            </a:r>
          </a:p>
        </p:txBody>
      </p:sp>
      <p:sp>
        <p:nvSpPr>
          <p:cNvPr id="47" name="TextBox 46">
            <a:extLst>
              <a:ext uri="{FF2B5EF4-FFF2-40B4-BE49-F238E27FC236}">
                <a16:creationId xmlns:a16="http://schemas.microsoft.com/office/drawing/2014/main" id="{CDB446CD-1D75-4E82-846C-E3063C4A638B}"/>
              </a:ext>
            </a:extLst>
          </p:cNvPr>
          <p:cNvSpPr txBox="1"/>
          <p:nvPr/>
        </p:nvSpPr>
        <p:spPr>
          <a:xfrm>
            <a:off x="10132889" y="2470268"/>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Closed</a:t>
            </a:r>
          </a:p>
        </p:txBody>
      </p:sp>
      <p:sp>
        <p:nvSpPr>
          <p:cNvPr id="48" name="TextBox 47">
            <a:extLst>
              <a:ext uri="{FF2B5EF4-FFF2-40B4-BE49-F238E27FC236}">
                <a16:creationId xmlns:a16="http://schemas.microsoft.com/office/drawing/2014/main" id="{FEA4451A-C48B-4341-849E-2099FD9A1E86}"/>
              </a:ext>
            </a:extLst>
          </p:cNvPr>
          <p:cNvSpPr txBox="1"/>
          <p:nvPr/>
        </p:nvSpPr>
        <p:spPr>
          <a:xfrm>
            <a:off x="945533" y="2469131"/>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Open</a:t>
            </a:r>
          </a:p>
        </p:txBody>
      </p:sp>
      <p:sp>
        <p:nvSpPr>
          <p:cNvPr id="49" name="TextBox 48">
            <a:extLst>
              <a:ext uri="{FF2B5EF4-FFF2-40B4-BE49-F238E27FC236}">
                <a16:creationId xmlns:a16="http://schemas.microsoft.com/office/drawing/2014/main" id="{4A4DC8D7-97F7-4F91-83FB-33507076B83D}"/>
              </a:ext>
            </a:extLst>
          </p:cNvPr>
          <p:cNvSpPr txBox="1"/>
          <p:nvPr/>
        </p:nvSpPr>
        <p:spPr>
          <a:xfrm>
            <a:off x="5539211" y="246913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Proposal</a:t>
            </a:r>
          </a:p>
        </p:txBody>
      </p:sp>
      <p:sp>
        <p:nvSpPr>
          <p:cNvPr id="50" name="TextBox 49">
            <a:extLst>
              <a:ext uri="{FF2B5EF4-FFF2-40B4-BE49-F238E27FC236}">
                <a16:creationId xmlns:a16="http://schemas.microsoft.com/office/drawing/2014/main" id="{79810637-318B-4D1C-A8B8-6E7319698134}"/>
              </a:ext>
            </a:extLst>
          </p:cNvPr>
          <p:cNvSpPr txBox="1"/>
          <p:nvPr/>
        </p:nvSpPr>
        <p:spPr>
          <a:xfrm>
            <a:off x="7889716"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Active</a:t>
            </a:r>
          </a:p>
        </p:txBody>
      </p:sp>
      <p:cxnSp>
        <p:nvCxnSpPr>
          <p:cNvPr id="51" name="Elbow Connector 22">
            <a:extLst>
              <a:ext uri="{FF2B5EF4-FFF2-40B4-BE49-F238E27FC236}">
                <a16:creationId xmlns:a16="http://schemas.microsoft.com/office/drawing/2014/main" id="{B03475B1-C46C-464E-BA3C-710C4C5CFCFB}"/>
              </a:ext>
            </a:extLst>
          </p:cNvPr>
          <p:cNvCxnSpPr>
            <a:cxnSpLocks/>
            <a:stCxn id="48" idx="2"/>
            <a:endCxn id="23" idx="1"/>
          </p:cNvCxnSpPr>
          <p:nvPr/>
        </p:nvCxnSpPr>
        <p:spPr>
          <a:xfrm rot="16200000" flipH="1">
            <a:off x="1576506" y="2702724"/>
            <a:ext cx="434217" cy="582584"/>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2" name="Elbow Connector 22">
            <a:extLst>
              <a:ext uri="{FF2B5EF4-FFF2-40B4-BE49-F238E27FC236}">
                <a16:creationId xmlns:a16="http://schemas.microsoft.com/office/drawing/2014/main" id="{C9A9AEC6-6AEE-4350-BA4F-E86DD155A80B}"/>
              </a:ext>
            </a:extLst>
          </p:cNvPr>
          <p:cNvCxnSpPr>
            <a:cxnSpLocks/>
            <a:stCxn id="57" idx="0"/>
            <a:endCxn id="50" idx="1"/>
          </p:cNvCxnSpPr>
          <p:nvPr/>
        </p:nvCxnSpPr>
        <p:spPr>
          <a:xfrm rot="5400000" flipH="1" flipV="1">
            <a:off x="7367455" y="2564165"/>
            <a:ext cx="461346" cy="583175"/>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3" name="Elbow Connector 22">
            <a:extLst>
              <a:ext uri="{FF2B5EF4-FFF2-40B4-BE49-F238E27FC236}">
                <a16:creationId xmlns:a16="http://schemas.microsoft.com/office/drawing/2014/main" id="{1DE1AA2D-5191-4204-A964-1AEB77FC0552}"/>
              </a:ext>
            </a:extLst>
          </p:cNvPr>
          <p:cNvCxnSpPr>
            <a:cxnSpLocks/>
            <a:stCxn id="58" idx="0"/>
            <a:endCxn id="47" idx="1"/>
          </p:cNvCxnSpPr>
          <p:nvPr/>
        </p:nvCxnSpPr>
        <p:spPr>
          <a:xfrm rot="5400000" flipH="1" flipV="1">
            <a:off x="9598447" y="2539774"/>
            <a:ext cx="450058" cy="618825"/>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4" name="Elbow Connector 22">
            <a:extLst>
              <a:ext uri="{FF2B5EF4-FFF2-40B4-BE49-F238E27FC236}">
                <a16:creationId xmlns:a16="http://schemas.microsoft.com/office/drawing/2014/main" id="{532CC9AC-E36D-4A57-84B0-0448510981C3}"/>
              </a:ext>
            </a:extLst>
          </p:cNvPr>
          <p:cNvCxnSpPr>
            <a:cxnSpLocks/>
            <a:stCxn id="55" idx="0"/>
            <a:endCxn id="49" idx="1"/>
          </p:cNvCxnSpPr>
          <p:nvPr/>
        </p:nvCxnSpPr>
        <p:spPr>
          <a:xfrm rot="5400000" flipH="1" flipV="1">
            <a:off x="5011692" y="2558907"/>
            <a:ext cx="463406" cy="591631"/>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55" name="TextBox 54">
            <a:extLst>
              <a:ext uri="{FF2B5EF4-FFF2-40B4-BE49-F238E27FC236}">
                <a16:creationId xmlns:a16="http://schemas.microsoft.com/office/drawing/2014/main" id="{AF26C72A-B956-4483-8FFD-68D9694E2F53}"/>
              </a:ext>
            </a:extLst>
          </p:cNvPr>
          <p:cNvSpPr txBox="1"/>
          <p:nvPr/>
        </p:nvSpPr>
        <p:spPr>
          <a:xfrm>
            <a:off x="4398940" y="3086425"/>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Proposal</a:t>
            </a:r>
          </a:p>
        </p:txBody>
      </p:sp>
      <p:sp>
        <p:nvSpPr>
          <p:cNvPr id="57" name="TextBox 56">
            <a:extLst>
              <a:ext uri="{FF2B5EF4-FFF2-40B4-BE49-F238E27FC236}">
                <a16:creationId xmlns:a16="http://schemas.microsoft.com/office/drawing/2014/main" id="{A6A73373-E86D-40FC-BCF9-6A4CC43D1A76}"/>
              </a:ext>
            </a:extLst>
          </p:cNvPr>
          <p:cNvSpPr txBox="1"/>
          <p:nvPr/>
        </p:nvSpPr>
        <p:spPr>
          <a:xfrm>
            <a:off x="6601304" y="3086425"/>
            <a:ext cx="1410474"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Consulting</a:t>
            </a:r>
          </a:p>
        </p:txBody>
      </p:sp>
      <p:sp>
        <p:nvSpPr>
          <p:cNvPr id="58" name="TextBox 57">
            <a:extLst>
              <a:ext uri="{FF2B5EF4-FFF2-40B4-BE49-F238E27FC236}">
                <a16:creationId xmlns:a16="http://schemas.microsoft.com/office/drawing/2014/main" id="{CE220A77-1E90-4937-BA87-20F7F45F9D7D}"/>
              </a:ext>
            </a:extLst>
          </p:cNvPr>
          <p:cNvSpPr txBox="1"/>
          <p:nvPr/>
        </p:nvSpPr>
        <p:spPr>
          <a:xfrm>
            <a:off x="8919704" y="3074215"/>
            <a:ext cx="118872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Close</a:t>
            </a:r>
          </a:p>
        </p:txBody>
      </p:sp>
      <p:cxnSp>
        <p:nvCxnSpPr>
          <p:cNvPr id="59" name="Elbow Connector 22">
            <a:extLst>
              <a:ext uri="{FF2B5EF4-FFF2-40B4-BE49-F238E27FC236}">
                <a16:creationId xmlns:a16="http://schemas.microsoft.com/office/drawing/2014/main" id="{1C794052-F1A6-4589-A9EE-4349B934145B}"/>
              </a:ext>
            </a:extLst>
          </p:cNvPr>
          <p:cNvCxnSpPr>
            <a:cxnSpLocks/>
            <a:stCxn id="46" idx="2"/>
            <a:endCxn id="55" idx="1"/>
          </p:cNvCxnSpPr>
          <p:nvPr/>
        </p:nvCxnSpPr>
        <p:spPr>
          <a:xfrm rot="16200000" flipH="1">
            <a:off x="3879919" y="2698208"/>
            <a:ext cx="438263" cy="599779"/>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62" name="Elbow Connector 22">
            <a:extLst>
              <a:ext uri="{FF2B5EF4-FFF2-40B4-BE49-F238E27FC236}">
                <a16:creationId xmlns:a16="http://schemas.microsoft.com/office/drawing/2014/main" id="{A32D553C-2E31-4A54-9485-3DC2998869D0}"/>
              </a:ext>
            </a:extLst>
          </p:cNvPr>
          <p:cNvCxnSpPr>
            <a:cxnSpLocks/>
            <a:stCxn id="49" idx="2"/>
            <a:endCxn id="57" idx="1"/>
          </p:cNvCxnSpPr>
          <p:nvPr/>
        </p:nvCxnSpPr>
        <p:spPr>
          <a:xfrm rot="16200000" flipH="1">
            <a:off x="6128491" y="2744416"/>
            <a:ext cx="440323" cy="505304"/>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65" name="Elbow Connector 22">
            <a:extLst>
              <a:ext uri="{FF2B5EF4-FFF2-40B4-BE49-F238E27FC236}">
                <a16:creationId xmlns:a16="http://schemas.microsoft.com/office/drawing/2014/main" id="{1DA194A9-7DF1-41CE-B996-10FBE0A4B738}"/>
              </a:ext>
            </a:extLst>
          </p:cNvPr>
          <p:cNvCxnSpPr>
            <a:cxnSpLocks/>
            <a:stCxn id="50" idx="2"/>
            <a:endCxn id="58" idx="1"/>
          </p:cNvCxnSpPr>
          <p:nvPr/>
        </p:nvCxnSpPr>
        <p:spPr>
          <a:xfrm rot="16200000" flipH="1">
            <a:off x="8470078" y="2755393"/>
            <a:ext cx="426053" cy="473199"/>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70" name="Elbow Connector 22">
            <a:extLst>
              <a:ext uri="{FF2B5EF4-FFF2-40B4-BE49-F238E27FC236}">
                <a16:creationId xmlns:a16="http://schemas.microsoft.com/office/drawing/2014/main" id="{EE5A42DF-80E5-4667-A9AA-19F36C4C7F46}"/>
              </a:ext>
            </a:extLst>
          </p:cNvPr>
          <p:cNvCxnSpPr>
            <a:cxnSpLocks/>
            <a:stCxn id="23" idx="0"/>
            <a:endCxn id="46" idx="1"/>
          </p:cNvCxnSpPr>
          <p:nvPr/>
        </p:nvCxnSpPr>
        <p:spPr>
          <a:xfrm rot="5400000" flipH="1" flipV="1">
            <a:off x="2710339" y="2548287"/>
            <a:ext cx="455241" cy="608826"/>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78" name="TextBox 77">
            <a:extLst>
              <a:ext uri="{FF2B5EF4-FFF2-40B4-BE49-F238E27FC236}">
                <a16:creationId xmlns:a16="http://schemas.microsoft.com/office/drawing/2014/main" id="{6D2ECA41-207B-43F1-A882-4A7B6CA0A249}"/>
              </a:ext>
            </a:extLst>
          </p:cNvPr>
          <p:cNvSpPr txBox="1"/>
          <p:nvPr/>
        </p:nvSpPr>
        <p:spPr>
          <a:xfrm>
            <a:off x="945533" y="4993079"/>
            <a:ext cx="10300934" cy="1384995"/>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In Words:</a:t>
            </a:r>
          </a:p>
          <a:p>
            <a:r>
              <a:rPr lang="en-US" sz="1200" dirty="0">
                <a:latin typeface="Verdana" panose="020B0604030504040204" pitchFamily="34" charset="0"/>
                <a:ea typeface="Verdana" panose="020B0604030504040204" pitchFamily="34" charset="0"/>
                <a:cs typeface="Verdana" panose="020B0604030504040204" pitchFamily="34" charset="0"/>
              </a:rPr>
              <a:t>A lead is acquired and on creation is in the “Open” status.  The user clicks the “Start Planning” transition button to move to the “Planning” status where all research and meetings occur.  The user clicks the “Start Proposal” button to determine solutions and pitch them to the customer.  If the proposal is accepted, the user clicks the “Start Consulting” button to move to the “Active” status where all ongoing consulting occurs.  When consulting is complete, the user clicks the “Close” button to move to the final “Closed” status.     </a:t>
            </a: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20659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Elbow Connector 38">
            <a:extLst>
              <a:ext uri="{FF2B5EF4-FFF2-40B4-BE49-F238E27FC236}">
                <a16:creationId xmlns:a16="http://schemas.microsoft.com/office/drawing/2014/main" id="{9433E73F-4222-4E81-AE88-EEAC03238170}"/>
              </a:ext>
            </a:extLst>
          </p:cNvPr>
          <p:cNvCxnSpPr>
            <a:cxnSpLocks/>
            <a:stCxn id="66" idx="2"/>
            <a:endCxn id="46" idx="2"/>
          </p:cNvCxnSpPr>
          <p:nvPr/>
        </p:nvCxnSpPr>
        <p:spPr>
          <a:xfrm rot="5400000" flipH="1" flipV="1">
            <a:off x="6989709" y="714278"/>
            <a:ext cx="1636201" cy="5763736"/>
          </a:xfrm>
          <a:prstGeom prst="bentConnector3">
            <a:avLst>
              <a:gd name="adj1" fmla="val -18111"/>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cxnSp>
        <p:nvCxnSpPr>
          <p:cNvPr id="113" name="Elbow Connector 38">
            <a:extLst>
              <a:ext uri="{FF2B5EF4-FFF2-40B4-BE49-F238E27FC236}">
                <a16:creationId xmlns:a16="http://schemas.microsoft.com/office/drawing/2014/main" id="{6B473EF3-6FA2-40C1-89AA-07AD1E6DF780}"/>
              </a:ext>
            </a:extLst>
          </p:cNvPr>
          <p:cNvCxnSpPr>
            <a:cxnSpLocks/>
            <a:stCxn id="65" idx="2"/>
            <a:endCxn id="46" idx="2"/>
          </p:cNvCxnSpPr>
          <p:nvPr/>
        </p:nvCxnSpPr>
        <p:spPr>
          <a:xfrm rot="5400000" flipH="1" flipV="1">
            <a:off x="5840636" y="-454841"/>
            <a:ext cx="1616155" cy="8081927"/>
          </a:xfrm>
          <a:prstGeom prst="bentConnector3">
            <a:avLst>
              <a:gd name="adj1" fmla="val -28813"/>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cxnSp>
        <p:nvCxnSpPr>
          <p:cNvPr id="89" name="Elbow Connector 38">
            <a:extLst>
              <a:ext uri="{FF2B5EF4-FFF2-40B4-BE49-F238E27FC236}">
                <a16:creationId xmlns:a16="http://schemas.microsoft.com/office/drawing/2014/main" id="{88FA666A-09FE-490C-B8E7-73B0798B3DE0}"/>
              </a:ext>
            </a:extLst>
          </p:cNvPr>
          <p:cNvCxnSpPr>
            <a:cxnSpLocks/>
            <a:stCxn id="68" idx="2"/>
            <a:endCxn id="48" idx="1"/>
          </p:cNvCxnSpPr>
          <p:nvPr/>
        </p:nvCxnSpPr>
        <p:spPr>
          <a:xfrm rot="5400000" flipH="1">
            <a:off x="6913768" y="1248462"/>
            <a:ext cx="1250204" cy="3999318"/>
          </a:xfrm>
          <a:prstGeom prst="bentConnector4">
            <a:avLst>
              <a:gd name="adj1" fmla="val -16931"/>
              <a:gd name="adj2" fmla="val 117149"/>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cxnSp>
        <p:nvCxnSpPr>
          <p:cNvPr id="75" name="Elbow Connector 38">
            <a:extLst>
              <a:ext uri="{FF2B5EF4-FFF2-40B4-BE49-F238E27FC236}">
                <a16:creationId xmlns:a16="http://schemas.microsoft.com/office/drawing/2014/main" id="{3B8D5AA7-8DBE-4551-B17C-ACF760ABDE53}"/>
              </a:ext>
            </a:extLst>
          </p:cNvPr>
          <p:cNvCxnSpPr>
            <a:cxnSpLocks/>
            <a:stCxn id="63" idx="2"/>
            <a:endCxn id="47" idx="1"/>
          </p:cNvCxnSpPr>
          <p:nvPr/>
        </p:nvCxnSpPr>
        <p:spPr>
          <a:xfrm rot="5400000" flipH="1">
            <a:off x="2314832" y="1253721"/>
            <a:ext cx="1244698" cy="3983296"/>
          </a:xfrm>
          <a:prstGeom prst="bentConnector4">
            <a:avLst>
              <a:gd name="adj1" fmla="val -18366"/>
              <a:gd name="adj2" fmla="val 105739"/>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cxnSp>
        <p:nvCxnSpPr>
          <p:cNvPr id="80" name="Elbow Connector 38">
            <a:extLst>
              <a:ext uri="{FF2B5EF4-FFF2-40B4-BE49-F238E27FC236}">
                <a16:creationId xmlns:a16="http://schemas.microsoft.com/office/drawing/2014/main" id="{EDD9F9F8-7B00-4DF4-BFF9-80BDF6C43508}"/>
              </a:ext>
            </a:extLst>
          </p:cNvPr>
          <p:cNvCxnSpPr>
            <a:cxnSpLocks/>
            <a:stCxn id="64" idx="2"/>
            <a:endCxn id="45" idx="1"/>
          </p:cNvCxnSpPr>
          <p:nvPr/>
        </p:nvCxnSpPr>
        <p:spPr>
          <a:xfrm rot="5400000" flipH="1">
            <a:off x="4653711" y="1213740"/>
            <a:ext cx="1242639" cy="4065318"/>
          </a:xfrm>
          <a:prstGeom prst="bentConnector4">
            <a:avLst>
              <a:gd name="adj1" fmla="val -6134"/>
              <a:gd name="adj2" fmla="val 117286"/>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Statuses + Alternate Transitions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normAutofit/>
          </a:bodyPr>
          <a:lstStyle/>
          <a:p>
            <a:pPr marL="0" indent="0">
              <a:buNone/>
            </a:pPr>
            <a:r>
              <a:rPr lang="en-US" sz="1400" dirty="0"/>
              <a:t>Key:  Status =             , Transition Button =             , Happy Path =        , Alternate Path = </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sp>
        <p:nvSpPr>
          <p:cNvPr id="6" name="TextBox 5">
            <a:extLst>
              <a:ext uri="{FF2B5EF4-FFF2-40B4-BE49-F238E27FC236}">
                <a16:creationId xmlns:a16="http://schemas.microsoft.com/office/drawing/2014/main" id="{02F6656F-4AA8-4DC1-946F-B3C5B8F11D96}"/>
              </a:ext>
            </a:extLst>
          </p:cNvPr>
          <p:cNvSpPr txBox="1"/>
          <p:nvPr/>
        </p:nvSpPr>
        <p:spPr>
          <a:xfrm>
            <a:off x="2328422" y="1844287"/>
            <a:ext cx="713716" cy="2308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900" dirty="0">
                <a:solidFill>
                  <a:schemeClr val="accent6">
                    <a:lumMod val="50000"/>
                  </a:schemeClr>
                </a:solidFill>
              </a:rPr>
              <a:t>[label]</a:t>
            </a:r>
          </a:p>
        </p:txBody>
      </p:sp>
      <p:sp>
        <p:nvSpPr>
          <p:cNvPr id="7" name="TextBox 6">
            <a:extLst>
              <a:ext uri="{FF2B5EF4-FFF2-40B4-BE49-F238E27FC236}">
                <a16:creationId xmlns:a16="http://schemas.microsoft.com/office/drawing/2014/main" id="{96D08D2B-D1C5-4204-87CA-01EB3C58703F}"/>
              </a:ext>
            </a:extLst>
          </p:cNvPr>
          <p:cNvSpPr txBox="1"/>
          <p:nvPr/>
        </p:nvSpPr>
        <p:spPr>
          <a:xfrm>
            <a:off x="5000745" y="1844287"/>
            <a:ext cx="713716" cy="2308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900" dirty="0">
                <a:solidFill>
                  <a:schemeClr val="bg1"/>
                </a:solidFill>
              </a:rPr>
              <a:t>[label]</a:t>
            </a:r>
          </a:p>
        </p:txBody>
      </p:sp>
      <p:cxnSp>
        <p:nvCxnSpPr>
          <p:cNvPr id="8" name="Straight Arrow Connector 7">
            <a:extLst>
              <a:ext uri="{FF2B5EF4-FFF2-40B4-BE49-F238E27FC236}">
                <a16:creationId xmlns:a16="http://schemas.microsoft.com/office/drawing/2014/main" id="{E694BE91-9936-405C-83E1-AE71A3504885}"/>
              </a:ext>
            </a:extLst>
          </p:cNvPr>
          <p:cNvCxnSpPr/>
          <p:nvPr/>
        </p:nvCxnSpPr>
        <p:spPr>
          <a:xfrm>
            <a:off x="7149379" y="1969034"/>
            <a:ext cx="416460" cy="0"/>
          </a:xfrm>
          <a:prstGeom prst="straightConnector1">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9" name="Straight Arrow Connector 8">
            <a:extLst>
              <a:ext uri="{FF2B5EF4-FFF2-40B4-BE49-F238E27FC236}">
                <a16:creationId xmlns:a16="http://schemas.microsoft.com/office/drawing/2014/main" id="{1623C8B2-DCCC-49E7-82A4-76D1E2453982}"/>
              </a:ext>
            </a:extLst>
          </p:cNvPr>
          <p:cNvCxnSpPr/>
          <p:nvPr/>
        </p:nvCxnSpPr>
        <p:spPr>
          <a:xfrm>
            <a:off x="9246297" y="1969034"/>
            <a:ext cx="416460" cy="0"/>
          </a:xfrm>
          <a:prstGeom prst="straightConnector1">
            <a:avLst/>
          </a:prstGeom>
          <a:ln w="19050">
            <a:solidFill>
              <a:schemeClr val="accent3">
                <a:lumMod val="75000"/>
              </a:schemeClr>
            </a:solidFill>
            <a:prstDash val="dash"/>
            <a:tailEnd type="arrow"/>
          </a:ln>
        </p:spPr>
        <p:style>
          <a:lnRef idx="1">
            <a:schemeClr val="accent3"/>
          </a:lnRef>
          <a:fillRef idx="0">
            <a:schemeClr val="accent3"/>
          </a:fillRef>
          <a:effectRef idx="0">
            <a:schemeClr val="accent3"/>
          </a:effectRef>
          <a:fontRef idx="minor">
            <a:schemeClr val="tx1"/>
          </a:fontRef>
        </p:style>
      </p:cxnSp>
      <p:cxnSp>
        <p:nvCxnSpPr>
          <p:cNvPr id="11" name="Elbow Connector 38">
            <a:extLst>
              <a:ext uri="{FF2B5EF4-FFF2-40B4-BE49-F238E27FC236}">
                <a16:creationId xmlns:a16="http://schemas.microsoft.com/office/drawing/2014/main" id="{15B55277-E1B9-4612-A102-AAE50D3AD77C}"/>
              </a:ext>
            </a:extLst>
          </p:cNvPr>
          <p:cNvCxnSpPr>
            <a:cxnSpLocks/>
            <a:stCxn id="62" idx="0"/>
            <a:endCxn id="48" idx="0"/>
          </p:cNvCxnSpPr>
          <p:nvPr/>
        </p:nvCxnSpPr>
        <p:spPr>
          <a:xfrm rot="5400000" flipH="1" flipV="1">
            <a:off x="3796284" y="1306392"/>
            <a:ext cx="1136978" cy="3462454"/>
          </a:xfrm>
          <a:prstGeom prst="bentConnector3">
            <a:avLst>
              <a:gd name="adj1" fmla="val 120106"/>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sp>
        <p:nvSpPr>
          <p:cNvPr id="44" name="TextBox 43">
            <a:extLst>
              <a:ext uri="{FF2B5EF4-FFF2-40B4-BE49-F238E27FC236}">
                <a16:creationId xmlns:a16="http://schemas.microsoft.com/office/drawing/2014/main" id="{169B825E-FA33-4CC0-9F10-99054674D945}"/>
              </a:ext>
            </a:extLst>
          </p:cNvPr>
          <p:cNvSpPr txBox="1"/>
          <p:nvPr/>
        </p:nvSpPr>
        <p:spPr>
          <a:xfrm>
            <a:off x="2084906" y="3080320"/>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Planning</a:t>
            </a:r>
          </a:p>
        </p:txBody>
      </p:sp>
      <p:sp>
        <p:nvSpPr>
          <p:cNvPr id="45" name="TextBox 44">
            <a:extLst>
              <a:ext uri="{FF2B5EF4-FFF2-40B4-BE49-F238E27FC236}">
                <a16:creationId xmlns:a16="http://schemas.microsoft.com/office/drawing/2014/main" id="{D58F0447-538D-4BB3-8137-D50A92B7FBA8}"/>
              </a:ext>
            </a:extLst>
          </p:cNvPr>
          <p:cNvSpPr txBox="1"/>
          <p:nvPr/>
        </p:nvSpPr>
        <p:spPr>
          <a:xfrm>
            <a:off x="3242372"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Planning</a:t>
            </a:r>
          </a:p>
        </p:txBody>
      </p:sp>
      <p:sp>
        <p:nvSpPr>
          <p:cNvPr id="46" name="TextBox 45">
            <a:extLst>
              <a:ext uri="{FF2B5EF4-FFF2-40B4-BE49-F238E27FC236}">
                <a16:creationId xmlns:a16="http://schemas.microsoft.com/office/drawing/2014/main" id="{52EF3EDE-170E-4B4B-BE32-FD6D037FC9D1}"/>
              </a:ext>
            </a:extLst>
          </p:cNvPr>
          <p:cNvSpPr txBox="1"/>
          <p:nvPr/>
        </p:nvSpPr>
        <p:spPr>
          <a:xfrm>
            <a:off x="10132889" y="2470268"/>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Closed</a:t>
            </a:r>
          </a:p>
        </p:txBody>
      </p:sp>
      <p:sp>
        <p:nvSpPr>
          <p:cNvPr id="47" name="TextBox 46">
            <a:extLst>
              <a:ext uri="{FF2B5EF4-FFF2-40B4-BE49-F238E27FC236}">
                <a16:creationId xmlns:a16="http://schemas.microsoft.com/office/drawing/2014/main" id="{12E2868D-3AA6-43D8-BA66-019DD72C97DA}"/>
              </a:ext>
            </a:extLst>
          </p:cNvPr>
          <p:cNvSpPr txBox="1"/>
          <p:nvPr/>
        </p:nvSpPr>
        <p:spPr>
          <a:xfrm>
            <a:off x="945533" y="2469131"/>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Open</a:t>
            </a:r>
          </a:p>
        </p:txBody>
      </p:sp>
      <p:sp>
        <p:nvSpPr>
          <p:cNvPr id="48" name="TextBox 47">
            <a:extLst>
              <a:ext uri="{FF2B5EF4-FFF2-40B4-BE49-F238E27FC236}">
                <a16:creationId xmlns:a16="http://schemas.microsoft.com/office/drawing/2014/main" id="{DD0C4928-0BC6-4813-86F1-DBE69A7D8216}"/>
              </a:ext>
            </a:extLst>
          </p:cNvPr>
          <p:cNvSpPr txBox="1"/>
          <p:nvPr/>
        </p:nvSpPr>
        <p:spPr>
          <a:xfrm>
            <a:off x="5539211" y="246913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Proposal</a:t>
            </a:r>
          </a:p>
        </p:txBody>
      </p:sp>
      <p:sp>
        <p:nvSpPr>
          <p:cNvPr id="49" name="TextBox 48">
            <a:extLst>
              <a:ext uri="{FF2B5EF4-FFF2-40B4-BE49-F238E27FC236}">
                <a16:creationId xmlns:a16="http://schemas.microsoft.com/office/drawing/2014/main" id="{EFBE42D4-FE42-4079-8A1E-C2D2459DA21D}"/>
              </a:ext>
            </a:extLst>
          </p:cNvPr>
          <p:cNvSpPr txBox="1"/>
          <p:nvPr/>
        </p:nvSpPr>
        <p:spPr>
          <a:xfrm>
            <a:off x="7889716"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Active</a:t>
            </a:r>
          </a:p>
        </p:txBody>
      </p:sp>
      <p:cxnSp>
        <p:nvCxnSpPr>
          <p:cNvPr id="50" name="Elbow Connector 22">
            <a:extLst>
              <a:ext uri="{FF2B5EF4-FFF2-40B4-BE49-F238E27FC236}">
                <a16:creationId xmlns:a16="http://schemas.microsoft.com/office/drawing/2014/main" id="{75BDD477-FA00-4F20-8FD8-854A86C55661}"/>
              </a:ext>
            </a:extLst>
          </p:cNvPr>
          <p:cNvCxnSpPr>
            <a:cxnSpLocks/>
            <a:stCxn id="47" idx="2"/>
            <a:endCxn id="44" idx="1"/>
          </p:cNvCxnSpPr>
          <p:nvPr/>
        </p:nvCxnSpPr>
        <p:spPr>
          <a:xfrm rot="16200000" flipH="1">
            <a:off x="1576506" y="2702724"/>
            <a:ext cx="434217" cy="582584"/>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1" name="Elbow Connector 22">
            <a:extLst>
              <a:ext uri="{FF2B5EF4-FFF2-40B4-BE49-F238E27FC236}">
                <a16:creationId xmlns:a16="http://schemas.microsoft.com/office/drawing/2014/main" id="{9725F148-C9D3-4FD7-8997-F36F51B858B1}"/>
              </a:ext>
            </a:extLst>
          </p:cNvPr>
          <p:cNvCxnSpPr>
            <a:cxnSpLocks/>
            <a:stCxn id="55" idx="0"/>
            <a:endCxn id="49" idx="1"/>
          </p:cNvCxnSpPr>
          <p:nvPr/>
        </p:nvCxnSpPr>
        <p:spPr>
          <a:xfrm rot="5400000" flipH="1" flipV="1">
            <a:off x="7367455" y="2564165"/>
            <a:ext cx="461346" cy="583175"/>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2" name="Elbow Connector 22">
            <a:extLst>
              <a:ext uri="{FF2B5EF4-FFF2-40B4-BE49-F238E27FC236}">
                <a16:creationId xmlns:a16="http://schemas.microsoft.com/office/drawing/2014/main" id="{CA44156B-66EC-44B4-BF6F-FD55C23DE247}"/>
              </a:ext>
            </a:extLst>
          </p:cNvPr>
          <p:cNvCxnSpPr>
            <a:cxnSpLocks/>
            <a:stCxn id="56" idx="0"/>
            <a:endCxn id="46" idx="1"/>
          </p:cNvCxnSpPr>
          <p:nvPr/>
        </p:nvCxnSpPr>
        <p:spPr>
          <a:xfrm rot="5400000" flipH="1" flipV="1">
            <a:off x="9597782" y="2539109"/>
            <a:ext cx="450058" cy="620155"/>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3" name="Elbow Connector 22">
            <a:extLst>
              <a:ext uri="{FF2B5EF4-FFF2-40B4-BE49-F238E27FC236}">
                <a16:creationId xmlns:a16="http://schemas.microsoft.com/office/drawing/2014/main" id="{2A499280-3CEE-462A-B09B-E46063624964}"/>
              </a:ext>
            </a:extLst>
          </p:cNvPr>
          <p:cNvCxnSpPr>
            <a:cxnSpLocks/>
            <a:stCxn id="54" idx="0"/>
            <a:endCxn id="48" idx="1"/>
          </p:cNvCxnSpPr>
          <p:nvPr/>
        </p:nvCxnSpPr>
        <p:spPr>
          <a:xfrm rot="5400000" flipH="1" flipV="1">
            <a:off x="5011692" y="2558907"/>
            <a:ext cx="463406" cy="591631"/>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54" name="TextBox 53">
            <a:extLst>
              <a:ext uri="{FF2B5EF4-FFF2-40B4-BE49-F238E27FC236}">
                <a16:creationId xmlns:a16="http://schemas.microsoft.com/office/drawing/2014/main" id="{AE2FF901-C6BE-4272-ADCF-20B3941E12F4}"/>
              </a:ext>
            </a:extLst>
          </p:cNvPr>
          <p:cNvSpPr txBox="1"/>
          <p:nvPr/>
        </p:nvSpPr>
        <p:spPr>
          <a:xfrm>
            <a:off x="4398940" y="3086425"/>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Proposal</a:t>
            </a:r>
          </a:p>
        </p:txBody>
      </p:sp>
      <p:sp>
        <p:nvSpPr>
          <p:cNvPr id="55" name="TextBox 54">
            <a:extLst>
              <a:ext uri="{FF2B5EF4-FFF2-40B4-BE49-F238E27FC236}">
                <a16:creationId xmlns:a16="http://schemas.microsoft.com/office/drawing/2014/main" id="{665A23F2-D4E9-4FAE-A004-FB79C3D6FA01}"/>
              </a:ext>
            </a:extLst>
          </p:cNvPr>
          <p:cNvSpPr txBox="1"/>
          <p:nvPr/>
        </p:nvSpPr>
        <p:spPr>
          <a:xfrm>
            <a:off x="6601304" y="3086425"/>
            <a:ext cx="1410474"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Consulting</a:t>
            </a:r>
          </a:p>
        </p:txBody>
      </p:sp>
      <p:sp>
        <p:nvSpPr>
          <p:cNvPr id="56" name="TextBox 55">
            <a:extLst>
              <a:ext uri="{FF2B5EF4-FFF2-40B4-BE49-F238E27FC236}">
                <a16:creationId xmlns:a16="http://schemas.microsoft.com/office/drawing/2014/main" id="{3D75E201-B351-49C4-936C-319E9ABE34DF}"/>
              </a:ext>
            </a:extLst>
          </p:cNvPr>
          <p:cNvSpPr txBox="1"/>
          <p:nvPr/>
        </p:nvSpPr>
        <p:spPr>
          <a:xfrm>
            <a:off x="8918374" y="3074215"/>
            <a:ext cx="118872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Close*</a:t>
            </a:r>
          </a:p>
        </p:txBody>
      </p:sp>
      <p:cxnSp>
        <p:nvCxnSpPr>
          <p:cNvPr id="57" name="Elbow Connector 22">
            <a:extLst>
              <a:ext uri="{FF2B5EF4-FFF2-40B4-BE49-F238E27FC236}">
                <a16:creationId xmlns:a16="http://schemas.microsoft.com/office/drawing/2014/main" id="{3A53FDCF-491F-4CD3-B322-BAC58AA070C4}"/>
              </a:ext>
            </a:extLst>
          </p:cNvPr>
          <p:cNvCxnSpPr>
            <a:cxnSpLocks/>
            <a:stCxn id="45" idx="2"/>
            <a:endCxn id="54" idx="1"/>
          </p:cNvCxnSpPr>
          <p:nvPr/>
        </p:nvCxnSpPr>
        <p:spPr>
          <a:xfrm rot="16200000" flipH="1">
            <a:off x="3879919" y="2698208"/>
            <a:ext cx="438263" cy="599779"/>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8" name="Elbow Connector 22">
            <a:extLst>
              <a:ext uri="{FF2B5EF4-FFF2-40B4-BE49-F238E27FC236}">
                <a16:creationId xmlns:a16="http://schemas.microsoft.com/office/drawing/2014/main" id="{9600F050-D22C-466A-B8C8-F641FBF88E54}"/>
              </a:ext>
            </a:extLst>
          </p:cNvPr>
          <p:cNvCxnSpPr>
            <a:cxnSpLocks/>
            <a:stCxn id="48" idx="2"/>
            <a:endCxn id="55" idx="1"/>
          </p:cNvCxnSpPr>
          <p:nvPr/>
        </p:nvCxnSpPr>
        <p:spPr>
          <a:xfrm rot="16200000" flipH="1">
            <a:off x="6128491" y="2744416"/>
            <a:ext cx="440323" cy="505304"/>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9" name="Elbow Connector 22">
            <a:extLst>
              <a:ext uri="{FF2B5EF4-FFF2-40B4-BE49-F238E27FC236}">
                <a16:creationId xmlns:a16="http://schemas.microsoft.com/office/drawing/2014/main" id="{4944419D-0DD6-4B8B-B0FC-C06FCE598E56}"/>
              </a:ext>
            </a:extLst>
          </p:cNvPr>
          <p:cNvCxnSpPr>
            <a:cxnSpLocks/>
            <a:stCxn id="49" idx="2"/>
            <a:endCxn id="56" idx="1"/>
          </p:cNvCxnSpPr>
          <p:nvPr/>
        </p:nvCxnSpPr>
        <p:spPr>
          <a:xfrm rot="16200000" flipH="1">
            <a:off x="8469413" y="2756058"/>
            <a:ext cx="426053" cy="471869"/>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60" name="Elbow Connector 22">
            <a:extLst>
              <a:ext uri="{FF2B5EF4-FFF2-40B4-BE49-F238E27FC236}">
                <a16:creationId xmlns:a16="http://schemas.microsoft.com/office/drawing/2014/main" id="{4A681E54-8A50-4C6F-B79C-A9C34C83956D}"/>
              </a:ext>
            </a:extLst>
          </p:cNvPr>
          <p:cNvCxnSpPr>
            <a:cxnSpLocks/>
            <a:stCxn id="44" idx="0"/>
            <a:endCxn id="45" idx="1"/>
          </p:cNvCxnSpPr>
          <p:nvPr/>
        </p:nvCxnSpPr>
        <p:spPr>
          <a:xfrm rot="5400000" flipH="1" flipV="1">
            <a:off x="2710339" y="2548287"/>
            <a:ext cx="455241" cy="608826"/>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62" name="TextBox 61">
            <a:extLst>
              <a:ext uri="{FF2B5EF4-FFF2-40B4-BE49-F238E27FC236}">
                <a16:creationId xmlns:a16="http://schemas.microsoft.com/office/drawing/2014/main" id="{397FFF1E-E818-4F2B-AAEF-5121F251B5F1}"/>
              </a:ext>
            </a:extLst>
          </p:cNvPr>
          <p:cNvSpPr txBox="1"/>
          <p:nvPr/>
        </p:nvSpPr>
        <p:spPr>
          <a:xfrm>
            <a:off x="2084906" y="3606108"/>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Skip to Proposal</a:t>
            </a:r>
          </a:p>
        </p:txBody>
      </p:sp>
      <p:sp>
        <p:nvSpPr>
          <p:cNvPr id="63" name="TextBox 62">
            <a:extLst>
              <a:ext uri="{FF2B5EF4-FFF2-40B4-BE49-F238E27FC236}">
                <a16:creationId xmlns:a16="http://schemas.microsoft.com/office/drawing/2014/main" id="{69783374-F850-4642-A0CB-BC1B4D3E7293}"/>
              </a:ext>
            </a:extLst>
          </p:cNvPr>
          <p:cNvSpPr txBox="1"/>
          <p:nvPr/>
        </p:nvSpPr>
        <p:spPr>
          <a:xfrm>
            <a:off x="4380189" y="3606108"/>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Back to Open</a:t>
            </a:r>
          </a:p>
        </p:txBody>
      </p:sp>
      <p:sp>
        <p:nvSpPr>
          <p:cNvPr id="64" name="TextBox 63">
            <a:extLst>
              <a:ext uri="{FF2B5EF4-FFF2-40B4-BE49-F238E27FC236}">
                <a16:creationId xmlns:a16="http://schemas.microsoft.com/office/drawing/2014/main" id="{0091FF1A-47EA-42F5-83CE-C4CE37D340F1}"/>
              </a:ext>
            </a:extLst>
          </p:cNvPr>
          <p:cNvSpPr txBox="1"/>
          <p:nvPr/>
        </p:nvSpPr>
        <p:spPr>
          <a:xfrm>
            <a:off x="6603602" y="3606108"/>
            <a:ext cx="1408176"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 Back to Planning</a:t>
            </a:r>
          </a:p>
        </p:txBody>
      </p:sp>
      <p:sp>
        <p:nvSpPr>
          <p:cNvPr id="65" name="TextBox 64">
            <a:extLst>
              <a:ext uri="{FF2B5EF4-FFF2-40B4-BE49-F238E27FC236}">
                <a16:creationId xmlns:a16="http://schemas.microsoft.com/office/drawing/2014/main" id="{52A4C36F-8529-4EDC-A6DB-0951CAC44E59}"/>
              </a:ext>
            </a:extLst>
          </p:cNvPr>
          <p:cNvSpPr txBox="1"/>
          <p:nvPr/>
        </p:nvSpPr>
        <p:spPr>
          <a:xfrm>
            <a:off x="2059111" y="4132590"/>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Close*</a:t>
            </a:r>
          </a:p>
        </p:txBody>
      </p:sp>
      <p:sp>
        <p:nvSpPr>
          <p:cNvPr id="66" name="TextBox 65">
            <a:extLst>
              <a:ext uri="{FF2B5EF4-FFF2-40B4-BE49-F238E27FC236}">
                <a16:creationId xmlns:a16="http://schemas.microsoft.com/office/drawing/2014/main" id="{FC6DE238-4220-4465-939E-56FD4702F9E6}"/>
              </a:ext>
            </a:extLst>
          </p:cNvPr>
          <p:cNvSpPr txBox="1"/>
          <p:nvPr/>
        </p:nvSpPr>
        <p:spPr>
          <a:xfrm>
            <a:off x="4377302" y="4152636"/>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Close*</a:t>
            </a:r>
          </a:p>
        </p:txBody>
      </p:sp>
      <p:sp>
        <p:nvSpPr>
          <p:cNvPr id="67" name="TextBox 66">
            <a:extLst>
              <a:ext uri="{FF2B5EF4-FFF2-40B4-BE49-F238E27FC236}">
                <a16:creationId xmlns:a16="http://schemas.microsoft.com/office/drawing/2014/main" id="{3A989C68-C3E6-4969-9897-F86A861EDF95}"/>
              </a:ext>
            </a:extLst>
          </p:cNvPr>
          <p:cNvSpPr txBox="1"/>
          <p:nvPr/>
        </p:nvSpPr>
        <p:spPr>
          <a:xfrm>
            <a:off x="6601304" y="4132189"/>
            <a:ext cx="1408176"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Close*</a:t>
            </a:r>
          </a:p>
        </p:txBody>
      </p:sp>
      <p:sp>
        <p:nvSpPr>
          <p:cNvPr id="68" name="TextBox 67">
            <a:extLst>
              <a:ext uri="{FF2B5EF4-FFF2-40B4-BE49-F238E27FC236}">
                <a16:creationId xmlns:a16="http://schemas.microsoft.com/office/drawing/2014/main" id="{0D1AB21D-356A-4BDE-9FBC-81921BBB33B0}"/>
              </a:ext>
            </a:extLst>
          </p:cNvPr>
          <p:cNvSpPr txBox="1"/>
          <p:nvPr/>
        </p:nvSpPr>
        <p:spPr>
          <a:xfrm>
            <a:off x="8944169" y="3611613"/>
            <a:ext cx="118872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Back to Proposal</a:t>
            </a:r>
          </a:p>
        </p:txBody>
      </p:sp>
      <p:cxnSp>
        <p:nvCxnSpPr>
          <p:cNvPr id="99" name="Elbow Connector 38">
            <a:extLst>
              <a:ext uri="{FF2B5EF4-FFF2-40B4-BE49-F238E27FC236}">
                <a16:creationId xmlns:a16="http://schemas.microsoft.com/office/drawing/2014/main" id="{225FD0C7-DD16-4884-9280-A69DFBA86B27}"/>
              </a:ext>
            </a:extLst>
          </p:cNvPr>
          <p:cNvCxnSpPr>
            <a:cxnSpLocks/>
            <a:stCxn id="61" idx="2"/>
            <a:endCxn id="47" idx="1"/>
          </p:cNvCxnSpPr>
          <p:nvPr/>
        </p:nvCxnSpPr>
        <p:spPr>
          <a:xfrm rot="5400000" flipH="1">
            <a:off x="5663717" y="-2095163"/>
            <a:ext cx="706956" cy="10143323"/>
          </a:xfrm>
          <a:prstGeom prst="bentConnector4">
            <a:avLst>
              <a:gd name="adj1" fmla="val -235932"/>
              <a:gd name="adj2" fmla="val 103589"/>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cxnSp>
        <p:nvCxnSpPr>
          <p:cNvPr id="103" name="Elbow Connector 38">
            <a:extLst>
              <a:ext uri="{FF2B5EF4-FFF2-40B4-BE49-F238E27FC236}">
                <a16:creationId xmlns:a16="http://schemas.microsoft.com/office/drawing/2014/main" id="{15734415-AC33-4750-96A1-36820E523156}"/>
              </a:ext>
            </a:extLst>
          </p:cNvPr>
          <p:cNvCxnSpPr>
            <a:cxnSpLocks/>
            <a:stCxn id="67" idx="2"/>
            <a:endCxn id="46" idx="2"/>
          </p:cNvCxnSpPr>
          <p:nvPr/>
        </p:nvCxnSpPr>
        <p:spPr>
          <a:xfrm rot="5400000" flipH="1" flipV="1">
            <a:off x="8189658" y="1893779"/>
            <a:ext cx="1615754" cy="3384286"/>
          </a:xfrm>
          <a:prstGeom prst="bentConnector3">
            <a:avLst>
              <a:gd name="adj1" fmla="val -10480"/>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sp>
        <p:nvSpPr>
          <p:cNvPr id="61" name="TextBox 60">
            <a:extLst>
              <a:ext uri="{FF2B5EF4-FFF2-40B4-BE49-F238E27FC236}">
                <a16:creationId xmlns:a16="http://schemas.microsoft.com/office/drawing/2014/main" id="{7F2C5D40-9326-4BDF-A06A-1DE24DDD9822}"/>
              </a:ext>
            </a:extLst>
          </p:cNvPr>
          <p:cNvSpPr txBox="1"/>
          <p:nvPr/>
        </p:nvSpPr>
        <p:spPr>
          <a:xfrm>
            <a:off x="10540216" y="3068366"/>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Reopen</a:t>
            </a:r>
          </a:p>
        </p:txBody>
      </p:sp>
      <p:sp>
        <p:nvSpPr>
          <p:cNvPr id="132" name="TextBox 131">
            <a:extLst>
              <a:ext uri="{FF2B5EF4-FFF2-40B4-BE49-F238E27FC236}">
                <a16:creationId xmlns:a16="http://schemas.microsoft.com/office/drawing/2014/main" id="{A6AA6917-3091-475C-A64F-81E8F609DC4F}"/>
              </a:ext>
            </a:extLst>
          </p:cNvPr>
          <p:cNvSpPr txBox="1"/>
          <p:nvPr/>
        </p:nvSpPr>
        <p:spPr>
          <a:xfrm>
            <a:off x="945533" y="4997198"/>
            <a:ext cx="10300934" cy="1754326"/>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In Words:</a:t>
            </a:r>
          </a:p>
          <a:p>
            <a:r>
              <a:rPr lang="en-US" sz="1200" dirty="0">
                <a:latin typeface="Verdana" panose="020B0604030504040204" pitchFamily="34" charset="0"/>
                <a:ea typeface="Verdana" panose="020B0604030504040204" pitchFamily="34" charset="0"/>
                <a:cs typeface="Verdana" panose="020B0604030504040204" pitchFamily="34" charset="0"/>
              </a:rPr>
              <a:t>A lead is acquired and on creation is in the “Open” status.  The user clicks the “Start Planning” transition button to move to the “Planning” status.  If no planning is needed, the user clicks “Skip to Proposal” to skip to the “Proposal” status.  In the “Planning” status, the user clicks “Start Proposal” to move forward to the “Proposal” status or clicks “Back to Open” to move backwards to the “Open” status.  In the “Proposal” status, the user clicks “Start Consulting” if the proposal is accepted.  If the proposal is declined, the user clicks the “Close” button to move to the final “Closed” status.  In the “Active” status, the user clicks the “Close” button when consulting is complete.  In the “Closed” status, a user clicks the “Reopen” button to reopen the issue.</a:t>
            </a:r>
            <a:br>
              <a:rPr lang="en-US" sz="1200" dirty="0">
                <a:latin typeface="Verdana" panose="020B0604030504040204" pitchFamily="34" charset="0"/>
                <a:ea typeface="Verdana" panose="020B0604030504040204" pitchFamily="34" charset="0"/>
                <a:cs typeface="Verdana" panose="020B0604030504040204" pitchFamily="34" charset="0"/>
              </a:rPr>
            </a:br>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n-US" sz="1200" dirty="0">
                <a:latin typeface="Verdana" panose="020B0604030504040204" pitchFamily="34" charset="0"/>
                <a:ea typeface="Verdana" panose="020B0604030504040204" pitchFamily="34" charset="0"/>
                <a:cs typeface="Verdana" panose="020B0604030504040204" pitchFamily="34" charset="0"/>
              </a:rPr>
              <a:t>* The “Close” transition is global.</a:t>
            </a:r>
          </a:p>
        </p:txBody>
      </p:sp>
    </p:spTree>
    <p:extLst>
      <p:ext uri="{BB962C8B-B14F-4D97-AF65-F5344CB8AC3E}">
        <p14:creationId xmlns:p14="http://schemas.microsoft.com/office/powerpoint/2010/main" val="604757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Transition Behaviors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graphicFrame>
        <p:nvGraphicFramePr>
          <p:cNvPr id="9" name="Table 8">
            <a:extLst>
              <a:ext uri="{FF2B5EF4-FFF2-40B4-BE49-F238E27FC236}">
                <a16:creationId xmlns:a16="http://schemas.microsoft.com/office/drawing/2014/main" id="{D36836F7-FB6C-4FEE-B915-DE665457F406}"/>
              </a:ext>
            </a:extLst>
          </p:cNvPr>
          <p:cNvGraphicFramePr>
            <a:graphicFrameLocks noGrp="1"/>
          </p:cNvGraphicFramePr>
          <p:nvPr>
            <p:extLst>
              <p:ext uri="{D42A27DB-BD31-4B8C-83A1-F6EECF244321}">
                <p14:modId xmlns:p14="http://schemas.microsoft.com/office/powerpoint/2010/main" val="784745831"/>
              </p:ext>
            </p:extLst>
          </p:nvPr>
        </p:nvGraphicFramePr>
        <p:xfrm>
          <a:off x="937212" y="1690688"/>
          <a:ext cx="8127999" cy="2748280"/>
        </p:xfrm>
        <a:graphic>
          <a:graphicData uri="http://schemas.openxmlformats.org/drawingml/2006/table">
            <a:tbl>
              <a:tblPr firstRow="1" bandRow="1">
                <a:tableStyleId>{C083E6E3-FA7D-4D7B-A595-EF9225AFEA82}</a:tableStyleId>
              </a:tblPr>
              <a:tblGrid>
                <a:gridCol w="1120188">
                  <a:extLst>
                    <a:ext uri="{9D8B030D-6E8A-4147-A177-3AD203B41FA5}">
                      <a16:colId xmlns:a16="http://schemas.microsoft.com/office/drawing/2014/main" val="3634814718"/>
                    </a:ext>
                  </a:extLst>
                </a:gridCol>
                <a:gridCol w="2943225">
                  <a:extLst>
                    <a:ext uri="{9D8B030D-6E8A-4147-A177-3AD203B41FA5}">
                      <a16:colId xmlns:a16="http://schemas.microsoft.com/office/drawing/2014/main" val="773785180"/>
                    </a:ext>
                  </a:extLst>
                </a:gridCol>
                <a:gridCol w="4064586">
                  <a:extLst>
                    <a:ext uri="{9D8B030D-6E8A-4147-A177-3AD203B41FA5}">
                      <a16:colId xmlns:a16="http://schemas.microsoft.com/office/drawing/2014/main" val="860140075"/>
                    </a:ext>
                  </a:extLst>
                </a:gridCol>
              </a:tblGrid>
              <a:tr h="370840">
                <a:tc>
                  <a:txBody>
                    <a:bodyPr/>
                    <a:lstStyle/>
                    <a:p>
                      <a:r>
                        <a:rPr lang="en-US" dirty="0"/>
                        <a:t>Status</a:t>
                      </a:r>
                    </a:p>
                  </a:txBody>
                  <a:tcPr/>
                </a:tc>
                <a:tc>
                  <a:txBody>
                    <a:bodyPr/>
                    <a:lstStyle/>
                    <a:p>
                      <a:r>
                        <a:rPr lang="en-US" dirty="0"/>
                        <a:t>Transition &gt; Destination</a:t>
                      </a:r>
                    </a:p>
                  </a:txBody>
                  <a:tcPr/>
                </a:tc>
                <a:tc>
                  <a:txBody>
                    <a:bodyPr/>
                    <a:lstStyle/>
                    <a:p>
                      <a:r>
                        <a:rPr lang="en-US" dirty="0"/>
                        <a:t>Behaviors</a:t>
                      </a:r>
                    </a:p>
                  </a:txBody>
                  <a:tcPr/>
                </a:tc>
                <a:extLst>
                  <a:ext uri="{0D108BD9-81ED-4DB2-BD59-A6C34878D82A}">
                    <a16:rowId xmlns:a16="http://schemas.microsoft.com/office/drawing/2014/main" val="3523199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a:t>
                      </a:r>
                    </a:p>
                  </a:txBody>
                  <a:tcPr/>
                </a:tc>
                <a:tc>
                  <a:txBody>
                    <a:bodyPr/>
                    <a:lstStyle/>
                    <a:p>
                      <a:r>
                        <a:rPr lang="en-US" dirty="0"/>
                        <a:t>Close &gt; Closed</a:t>
                      </a:r>
                    </a:p>
                  </a:txBody>
                  <a:tcPr/>
                </a:tc>
                <a:tc>
                  <a:txBody>
                    <a:bodyPr/>
                    <a:lstStyle/>
                    <a:p>
                      <a:pPr marL="285750" indent="-285750">
                        <a:buFont typeface="Arial" panose="020B0604020202020204" pitchFamily="34" charset="0"/>
                        <a:buChar char="•"/>
                      </a:pPr>
                      <a:r>
                        <a:rPr lang="en-US" b="1" dirty="0"/>
                        <a:t>Screen: </a:t>
                      </a:r>
                      <a:r>
                        <a:rPr lang="en-US" dirty="0"/>
                        <a:t>Resolution</a:t>
                      </a:r>
                    </a:p>
                    <a:p>
                      <a:pPr marL="285750" indent="-285750">
                        <a:buFont typeface="Arial" panose="020B0604020202020204" pitchFamily="34" charset="0"/>
                        <a:buChar char="•"/>
                      </a:pPr>
                      <a:r>
                        <a:rPr lang="en-US" sz="1800" b="1" i="0" kern="1200" dirty="0">
                          <a:solidFill>
                            <a:schemeClr val="tx1"/>
                          </a:solidFill>
                          <a:effectLst/>
                          <a:latin typeface="+mn-lt"/>
                          <a:ea typeface="+mn-ea"/>
                          <a:cs typeface="+mn-cs"/>
                        </a:rPr>
                        <a:t>Post Function: </a:t>
                      </a:r>
                      <a:r>
                        <a:rPr lang="en-US" sz="1800" b="0" i="0" kern="1200" dirty="0">
                          <a:solidFill>
                            <a:schemeClr val="tx1"/>
                          </a:solidFill>
                          <a:effectLst/>
                          <a:latin typeface="+mn-lt"/>
                          <a:ea typeface="+mn-ea"/>
                          <a:cs typeface="+mn-cs"/>
                        </a:rPr>
                        <a:t>Assign the issue to the reporter.</a:t>
                      </a:r>
                    </a:p>
                    <a:p>
                      <a:pPr marL="285750" indent="-285750">
                        <a:buFont typeface="Arial" panose="020B0604020202020204" pitchFamily="34" charset="0"/>
                        <a:buChar char="•"/>
                      </a:pPr>
                      <a:r>
                        <a:rPr lang="en-US" sz="1800" b="1" i="0" kern="1200" dirty="0">
                          <a:solidFill>
                            <a:schemeClr val="tx1"/>
                          </a:solidFill>
                          <a:effectLst/>
                          <a:latin typeface="+mn-lt"/>
                          <a:ea typeface="+mn-ea"/>
                          <a:cs typeface="+mn-cs"/>
                        </a:rPr>
                        <a:t>Post Function: </a:t>
                      </a:r>
                      <a:r>
                        <a:rPr lang="en-US" sz="1800" b="0" i="0" kern="1200" dirty="0">
                          <a:solidFill>
                            <a:schemeClr val="tx1"/>
                          </a:solidFill>
                          <a:effectLst/>
                          <a:latin typeface="+mn-lt"/>
                          <a:ea typeface="+mn-ea"/>
                          <a:cs typeface="+mn-cs"/>
                        </a:rPr>
                        <a:t>Fire a Issue Closed event that can be processed by the listeners.</a:t>
                      </a:r>
                      <a:endParaRPr lang="en-US" dirty="0"/>
                    </a:p>
                  </a:txBody>
                  <a:tcPr/>
                </a:tc>
                <a:extLst>
                  <a:ext uri="{0D108BD9-81ED-4DB2-BD59-A6C34878D82A}">
                    <a16:rowId xmlns:a16="http://schemas.microsoft.com/office/drawing/2014/main" val="3369398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Closed</a:t>
                      </a:r>
                    </a:p>
                  </a:txBody>
                  <a:tcPr/>
                </a:tc>
                <a:tc>
                  <a:txBody>
                    <a:bodyPr/>
                    <a:lstStyle/>
                    <a:p>
                      <a:r>
                        <a:rPr lang="en-US" dirty="0"/>
                        <a:t>Reopen &gt; Open</a:t>
                      </a:r>
                    </a:p>
                  </a:txBody>
                  <a:tcPr/>
                </a:tc>
                <a:tc>
                  <a:txBody>
                    <a:bodyPr/>
                    <a:lstStyle/>
                    <a:p>
                      <a:pPr marL="285750" indent="-285750">
                        <a:buFont typeface="Arial" panose="020B0604020202020204" pitchFamily="34" charset="0"/>
                        <a:buChar char="•"/>
                      </a:pPr>
                      <a:r>
                        <a:rPr lang="en-US" sz="1800" b="1" i="0" kern="1200" dirty="0">
                          <a:solidFill>
                            <a:schemeClr val="tx1"/>
                          </a:solidFill>
                          <a:effectLst/>
                          <a:latin typeface="+mn-lt"/>
                          <a:ea typeface="+mn-ea"/>
                          <a:cs typeface="+mn-cs"/>
                        </a:rPr>
                        <a:t>Post Function: </a:t>
                      </a:r>
                      <a:r>
                        <a:rPr lang="en-US" sz="1800" b="0" i="0" kern="1200" dirty="0">
                          <a:solidFill>
                            <a:schemeClr val="tx1"/>
                          </a:solidFill>
                          <a:effectLst/>
                          <a:latin typeface="+mn-lt"/>
                          <a:ea typeface="+mn-ea"/>
                          <a:cs typeface="+mn-cs"/>
                        </a:rPr>
                        <a:t>The value of field Resolution will be cleared.</a:t>
                      </a:r>
                      <a:endParaRPr lang="en-US" dirty="0"/>
                    </a:p>
                  </a:txBody>
                  <a:tcPr/>
                </a:tc>
                <a:extLst>
                  <a:ext uri="{0D108BD9-81ED-4DB2-BD59-A6C34878D82A}">
                    <a16:rowId xmlns:a16="http://schemas.microsoft.com/office/drawing/2014/main" val="2258182523"/>
                  </a:ext>
                </a:extLst>
              </a:tr>
            </a:tbl>
          </a:graphicData>
        </a:graphic>
      </p:graphicFrame>
      <p:pic>
        <p:nvPicPr>
          <p:cNvPr id="10" name="Picture 9" descr="A close up of an animal&#10;&#10;Description generated with high confidence">
            <a:extLst>
              <a:ext uri="{FF2B5EF4-FFF2-40B4-BE49-F238E27FC236}">
                <a16:creationId xmlns:a16="http://schemas.microsoft.com/office/drawing/2014/main" id="{380DD1DA-81D7-428D-9B86-ADE02D5DB37C}"/>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1812049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81D6-46F8-4FCA-B9D7-82FC30ED58F1}"/>
              </a:ext>
            </a:extLst>
          </p:cNvPr>
          <p:cNvSpPr>
            <a:spLocks noGrp="1"/>
          </p:cNvSpPr>
          <p:nvPr>
            <p:ph type="title"/>
          </p:nvPr>
        </p:nvSpPr>
        <p:spPr/>
        <p:txBody>
          <a:bodyPr/>
          <a:lstStyle/>
          <a:p>
            <a:r>
              <a:rPr lang="en-US" dirty="0"/>
              <a:t>Custom Workflow</a:t>
            </a:r>
          </a:p>
        </p:txBody>
      </p:sp>
      <p:sp>
        <p:nvSpPr>
          <p:cNvPr id="3" name="Content Placeholder 2">
            <a:extLst>
              <a:ext uri="{FF2B5EF4-FFF2-40B4-BE49-F238E27FC236}">
                <a16:creationId xmlns:a16="http://schemas.microsoft.com/office/drawing/2014/main" id="{9FB4EC7E-C250-456E-91D9-2BD09047CE03}"/>
              </a:ext>
            </a:extLst>
          </p:cNvPr>
          <p:cNvSpPr>
            <a:spLocks noGrp="1"/>
          </p:cNvSpPr>
          <p:nvPr>
            <p:ph idx="1"/>
          </p:nvPr>
        </p:nvSpPr>
        <p:spPr/>
        <p:txBody>
          <a:bodyPr>
            <a:normAutofit/>
          </a:bodyPr>
          <a:lstStyle/>
          <a:p>
            <a:pPr marL="0" indent="0">
              <a:buNone/>
            </a:pPr>
            <a:r>
              <a:rPr lang="en-US" sz="1800" dirty="0"/>
              <a:t>Image: Diagram vs Text Mode </a:t>
            </a:r>
          </a:p>
        </p:txBody>
      </p:sp>
      <p:sp>
        <p:nvSpPr>
          <p:cNvPr id="4" name="Footer Placeholder 3">
            <a:extLst>
              <a:ext uri="{FF2B5EF4-FFF2-40B4-BE49-F238E27FC236}">
                <a16:creationId xmlns:a16="http://schemas.microsoft.com/office/drawing/2014/main" id="{0BB63C6F-129D-472F-AC40-40AA7A31AC07}"/>
              </a:ext>
            </a:extLst>
          </p:cNvPr>
          <p:cNvSpPr>
            <a:spLocks noGrp="1"/>
          </p:cNvSpPr>
          <p:nvPr>
            <p:ph type="ftr" sz="quarter" idx="11"/>
          </p:nvPr>
        </p:nvSpPr>
        <p:spPr/>
        <p:txBody>
          <a:bodyPr/>
          <a:lstStyle/>
          <a:p>
            <a:r>
              <a:rPr lang="en-US"/>
              <a:t>jirastrategy.com</a:t>
            </a:r>
          </a:p>
        </p:txBody>
      </p:sp>
      <p:pic>
        <p:nvPicPr>
          <p:cNvPr id="7" name="Picture 6" descr="A screenshot of a cell phone&#10;&#10;Description generated with very high confidence">
            <a:extLst>
              <a:ext uri="{FF2B5EF4-FFF2-40B4-BE49-F238E27FC236}">
                <a16:creationId xmlns:a16="http://schemas.microsoft.com/office/drawing/2014/main" id="{E7E067FB-80A8-4BE0-A8A3-DA6F176D2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125" y="2378846"/>
            <a:ext cx="2619375" cy="3848100"/>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6794E498-03F8-42DF-96AF-1C9DCDFC3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075" y="477144"/>
            <a:ext cx="5175636" cy="6061768"/>
          </a:xfrm>
          <a:prstGeom prst="rect">
            <a:avLst/>
          </a:prstGeom>
        </p:spPr>
      </p:pic>
    </p:spTree>
    <p:extLst>
      <p:ext uri="{BB962C8B-B14F-4D97-AF65-F5344CB8AC3E}">
        <p14:creationId xmlns:p14="http://schemas.microsoft.com/office/powerpoint/2010/main" val="830679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81D6-46F8-4FCA-B9D7-82FC30ED58F1}"/>
              </a:ext>
            </a:extLst>
          </p:cNvPr>
          <p:cNvSpPr>
            <a:spLocks noGrp="1"/>
          </p:cNvSpPr>
          <p:nvPr>
            <p:ph type="title"/>
          </p:nvPr>
        </p:nvSpPr>
        <p:spPr/>
        <p:txBody>
          <a:bodyPr/>
          <a:lstStyle/>
          <a:p>
            <a:r>
              <a:rPr lang="en-US" dirty="0"/>
              <a:t>Workflow Concepts</a:t>
            </a:r>
          </a:p>
        </p:txBody>
      </p:sp>
      <p:sp>
        <p:nvSpPr>
          <p:cNvPr id="3" name="Content Placeholder 2">
            <a:extLst>
              <a:ext uri="{FF2B5EF4-FFF2-40B4-BE49-F238E27FC236}">
                <a16:creationId xmlns:a16="http://schemas.microsoft.com/office/drawing/2014/main" id="{9FB4EC7E-C250-456E-91D9-2BD09047CE03}"/>
              </a:ext>
            </a:extLst>
          </p:cNvPr>
          <p:cNvSpPr>
            <a:spLocks noGrp="1"/>
          </p:cNvSpPr>
          <p:nvPr>
            <p:ph idx="1"/>
          </p:nvPr>
        </p:nvSpPr>
        <p:spPr/>
        <p:txBody>
          <a:bodyPr>
            <a:normAutofit/>
          </a:bodyPr>
          <a:lstStyle/>
          <a:p>
            <a:pPr marL="0" indent="0">
              <a:buNone/>
            </a:pPr>
            <a:r>
              <a:rPr lang="en-US" sz="1800" dirty="0"/>
              <a:t>Image: Diagram vs Text Mode </a:t>
            </a:r>
          </a:p>
        </p:txBody>
      </p:sp>
      <p:sp>
        <p:nvSpPr>
          <p:cNvPr id="4" name="Footer Placeholder 3">
            <a:extLst>
              <a:ext uri="{FF2B5EF4-FFF2-40B4-BE49-F238E27FC236}">
                <a16:creationId xmlns:a16="http://schemas.microsoft.com/office/drawing/2014/main" id="{0BB63C6F-129D-472F-AC40-40AA7A31AC07}"/>
              </a:ext>
            </a:extLst>
          </p:cNvPr>
          <p:cNvSpPr>
            <a:spLocks noGrp="1"/>
          </p:cNvSpPr>
          <p:nvPr>
            <p:ph type="ftr" sz="quarter" idx="11"/>
          </p:nvPr>
        </p:nvSpPr>
        <p:spPr/>
        <p:txBody>
          <a:bodyPr/>
          <a:lstStyle/>
          <a:p>
            <a:r>
              <a:rPr lang="en-US"/>
              <a:t>jirastrategy.com</a:t>
            </a:r>
          </a:p>
        </p:txBody>
      </p:sp>
      <p:pic>
        <p:nvPicPr>
          <p:cNvPr id="6" name="Picture 5" descr="A screenshot of a cell phone&#10;&#10;Description generated with very high confidence">
            <a:extLst>
              <a:ext uri="{FF2B5EF4-FFF2-40B4-BE49-F238E27FC236}">
                <a16:creationId xmlns:a16="http://schemas.microsoft.com/office/drawing/2014/main" id="{AB1DC469-4A2E-4AAB-9A5C-98E955D94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347727"/>
            <a:ext cx="2038350" cy="2428875"/>
          </a:xfrm>
          <a:prstGeom prst="rect">
            <a:avLst/>
          </a:prstGeom>
        </p:spPr>
      </p:pic>
      <p:pic>
        <p:nvPicPr>
          <p:cNvPr id="8" name="Picture 7" descr="A screenshot of a cell phone&#10;&#10;Description generated with very high confidence">
            <a:extLst>
              <a:ext uri="{FF2B5EF4-FFF2-40B4-BE49-F238E27FC236}">
                <a16:creationId xmlns:a16="http://schemas.microsoft.com/office/drawing/2014/main" id="{3D10CAA3-385E-485E-8B37-4A935F07C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8621" y="3031308"/>
            <a:ext cx="7696200" cy="2809875"/>
          </a:xfrm>
          <a:prstGeom prst="rect">
            <a:avLst/>
          </a:prstGeom>
        </p:spPr>
      </p:pic>
    </p:spTree>
    <p:extLst>
      <p:ext uri="{BB962C8B-B14F-4D97-AF65-F5344CB8AC3E}">
        <p14:creationId xmlns:p14="http://schemas.microsoft.com/office/powerpoint/2010/main" val="1994378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81D6-46F8-4FCA-B9D7-82FC30ED58F1}"/>
              </a:ext>
            </a:extLst>
          </p:cNvPr>
          <p:cNvSpPr>
            <a:spLocks noGrp="1"/>
          </p:cNvSpPr>
          <p:nvPr>
            <p:ph type="title"/>
          </p:nvPr>
        </p:nvSpPr>
        <p:spPr/>
        <p:txBody>
          <a:bodyPr/>
          <a:lstStyle/>
          <a:p>
            <a:r>
              <a:rPr lang="en-US" dirty="0"/>
              <a:t>Draft vs Active</a:t>
            </a:r>
          </a:p>
        </p:txBody>
      </p:sp>
      <p:sp>
        <p:nvSpPr>
          <p:cNvPr id="3" name="Content Placeholder 2">
            <a:extLst>
              <a:ext uri="{FF2B5EF4-FFF2-40B4-BE49-F238E27FC236}">
                <a16:creationId xmlns:a16="http://schemas.microsoft.com/office/drawing/2014/main" id="{9FB4EC7E-C250-456E-91D9-2BD09047CE03}"/>
              </a:ext>
            </a:extLst>
          </p:cNvPr>
          <p:cNvSpPr>
            <a:spLocks noGrp="1"/>
          </p:cNvSpPr>
          <p:nvPr>
            <p:ph idx="1"/>
          </p:nvPr>
        </p:nvSpPr>
        <p:spPr/>
        <p:txBody>
          <a:bodyPr>
            <a:normAutofit/>
          </a:bodyPr>
          <a:lstStyle/>
          <a:p>
            <a:pPr marL="0" indent="0">
              <a:buNone/>
            </a:pPr>
            <a:r>
              <a:rPr lang="en-US" sz="1800" dirty="0"/>
              <a:t>Image: Draft Mode </a:t>
            </a:r>
          </a:p>
        </p:txBody>
      </p:sp>
      <p:sp>
        <p:nvSpPr>
          <p:cNvPr id="4" name="Footer Placeholder 3">
            <a:extLst>
              <a:ext uri="{FF2B5EF4-FFF2-40B4-BE49-F238E27FC236}">
                <a16:creationId xmlns:a16="http://schemas.microsoft.com/office/drawing/2014/main" id="{0BB63C6F-129D-472F-AC40-40AA7A31AC07}"/>
              </a:ext>
            </a:extLst>
          </p:cNvPr>
          <p:cNvSpPr>
            <a:spLocks noGrp="1"/>
          </p:cNvSpPr>
          <p:nvPr>
            <p:ph type="ftr" sz="quarter" idx="11"/>
          </p:nvPr>
        </p:nvSpPr>
        <p:spPr/>
        <p:txBody>
          <a:bodyPr/>
          <a:lstStyle/>
          <a:p>
            <a:r>
              <a:rPr lang="en-US"/>
              <a:t>jirastrategy.com</a:t>
            </a:r>
          </a:p>
        </p:txBody>
      </p:sp>
      <p:pic>
        <p:nvPicPr>
          <p:cNvPr id="7" name="Picture 6" descr="A screenshot of a social media post&#10;&#10;Description generated with very high confidence">
            <a:extLst>
              <a:ext uri="{FF2B5EF4-FFF2-40B4-BE49-F238E27FC236}">
                <a16:creationId xmlns:a16="http://schemas.microsoft.com/office/drawing/2014/main" id="{E170D7FA-6FB4-4669-8BFE-052C4E3A5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594065"/>
            <a:ext cx="9144000" cy="3178490"/>
          </a:xfrm>
          <a:prstGeom prst="rect">
            <a:avLst/>
          </a:prstGeom>
        </p:spPr>
      </p:pic>
      <p:pic>
        <p:nvPicPr>
          <p:cNvPr id="9" name="Picture 8">
            <a:extLst>
              <a:ext uri="{FF2B5EF4-FFF2-40B4-BE49-F238E27FC236}">
                <a16:creationId xmlns:a16="http://schemas.microsoft.com/office/drawing/2014/main" id="{AFDA36A8-C170-46CC-AD23-B0659401F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4264">
            <a:off x="10499806" y="3481539"/>
            <a:ext cx="1269841" cy="469841"/>
          </a:xfrm>
          <a:prstGeom prst="rect">
            <a:avLst/>
          </a:prstGeom>
        </p:spPr>
      </p:pic>
    </p:spTree>
    <p:extLst>
      <p:ext uri="{BB962C8B-B14F-4D97-AF65-F5344CB8AC3E}">
        <p14:creationId xmlns:p14="http://schemas.microsoft.com/office/powerpoint/2010/main" val="1062331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Workflow Editing Tips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sp>
        <p:nvSpPr>
          <p:cNvPr id="7" name="Content Placeholder 6">
            <a:extLst>
              <a:ext uri="{FF2B5EF4-FFF2-40B4-BE49-F238E27FC236}">
                <a16:creationId xmlns:a16="http://schemas.microsoft.com/office/drawing/2014/main" id="{CD69138B-51C6-495B-B734-4F7FC86E10DA}"/>
              </a:ext>
            </a:extLst>
          </p:cNvPr>
          <p:cNvSpPr>
            <a:spLocks noGrp="1"/>
          </p:cNvSpPr>
          <p:nvPr>
            <p:ph idx="1"/>
          </p:nvPr>
        </p:nvSpPr>
        <p:spPr/>
        <p:txBody>
          <a:bodyPr/>
          <a:lstStyle/>
          <a:p>
            <a:r>
              <a:rPr lang="en-US" dirty="0"/>
              <a:t>Make a Workflow Copy</a:t>
            </a:r>
          </a:p>
          <a:p>
            <a:r>
              <a:rPr lang="en-US" dirty="0"/>
              <a:t>Build in a Test Environment</a:t>
            </a:r>
          </a:p>
          <a:p>
            <a:r>
              <a:rPr lang="en-US" dirty="0"/>
              <a:t>Workflow Changes Impact JQL</a:t>
            </a:r>
          </a:p>
        </p:txBody>
      </p:sp>
      <p:pic>
        <p:nvPicPr>
          <p:cNvPr id="8" name="Picture 7" descr="A close up of an animal&#10;&#10;Description generated with high confidence">
            <a:extLst>
              <a:ext uri="{FF2B5EF4-FFF2-40B4-BE49-F238E27FC236}">
                <a16:creationId xmlns:a16="http://schemas.microsoft.com/office/drawing/2014/main" id="{3EDB235F-0876-453F-85EC-47C024B112F1}"/>
              </a:ext>
            </a:extLst>
          </p:cNvPr>
          <p:cNvPicPr>
            <a:picLocks noChangeAspect="1"/>
          </p:cNvPicPr>
          <p:nvPr/>
        </p:nvPicPr>
        <p:blipFill rotWithShape="1">
          <a:blip r:embed="rId3">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3754326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Workflow Assumptions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normAutofit/>
          </a:bodyPr>
          <a:lstStyle/>
          <a:p>
            <a:pPr marL="0" indent="0">
              <a:buNone/>
            </a:pPr>
            <a:r>
              <a:rPr lang="en-US" sz="1800" dirty="0"/>
              <a:t>Image: Workflow Diagram Editor</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5" name="Picture 4">
            <a:extLst>
              <a:ext uri="{FF2B5EF4-FFF2-40B4-BE49-F238E27FC236}">
                <a16:creationId xmlns:a16="http://schemas.microsoft.com/office/drawing/2014/main" id="{A871D6E3-B8E2-4BA5-B82C-4E89FDB23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752" y="2333851"/>
            <a:ext cx="7010496" cy="3978049"/>
          </a:xfrm>
          <a:prstGeom prst="rect">
            <a:avLst/>
          </a:prstGeom>
        </p:spPr>
      </p:pic>
      <p:pic>
        <p:nvPicPr>
          <p:cNvPr id="6" name="Picture 5">
            <a:extLst>
              <a:ext uri="{FF2B5EF4-FFF2-40B4-BE49-F238E27FC236}">
                <a16:creationId xmlns:a16="http://schemas.microsoft.com/office/drawing/2014/main" id="{4AD0DAC5-6560-4586-89B0-07951C00C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36273">
            <a:off x="5902130" y="4033525"/>
            <a:ext cx="1269841" cy="469841"/>
          </a:xfrm>
          <a:prstGeom prst="rect">
            <a:avLst/>
          </a:prstGeom>
        </p:spPr>
      </p:pic>
    </p:spTree>
    <p:extLst>
      <p:ext uri="{BB962C8B-B14F-4D97-AF65-F5344CB8AC3E}">
        <p14:creationId xmlns:p14="http://schemas.microsoft.com/office/powerpoint/2010/main" val="4245872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Workflow Assumptions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normAutofit/>
          </a:bodyPr>
          <a:lstStyle/>
          <a:p>
            <a:pPr marL="0" indent="0">
              <a:buNone/>
            </a:pPr>
            <a:r>
              <a:rPr lang="en-US" sz="1800" dirty="0"/>
              <a:t>Image: Default Post Function</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7" name="pasted-image.pdf" descr="pasted-image.pdf">
            <a:extLst>
              <a:ext uri="{FF2B5EF4-FFF2-40B4-BE49-F238E27FC236}">
                <a16:creationId xmlns:a16="http://schemas.microsoft.com/office/drawing/2014/main" id="{DB48810C-D6FE-4C8A-9826-260F069B6984}"/>
              </a:ext>
            </a:extLst>
          </p:cNvPr>
          <p:cNvPicPr>
            <a:picLocks noChangeAspect="1"/>
          </p:cNvPicPr>
          <p:nvPr/>
        </p:nvPicPr>
        <p:blipFill>
          <a:blip r:embed="rId3">
            <a:extLst/>
          </a:blip>
          <a:stretch>
            <a:fillRect/>
          </a:stretch>
        </p:blipFill>
        <p:spPr>
          <a:xfrm>
            <a:off x="2438400" y="2398782"/>
            <a:ext cx="7315200" cy="3778181"/>
          </a:xfrm>
          <a:prstGeom prst="rect">
            <a:avLst/>
          </a:prstGeom>
          <a:ln w="12700">
            <a:miter lim="400000"/>
          </a:ln>
        </p:spPr>
      </p:pic>
      <p:pic>
        <p:nvPicPr>
          <p:cNvPr id="8" name="Picture 7">
            <a:extLst>
              <a:ext uri="{FF2B5EF4-FFF2-40B4-BE49-F238E27FC236}">
                <a16:creationId xmlns:a16="http://schemas.microsoft.com/office/drawing/2014/main" id="{E906D4A0-311A-45BE-9F66-A018706999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036273">
            <a:off x="1405972" y="5235097"/>
            <a:ext cx="1269841" cy="469841"/>
          </a:xfrm>
          <a:prstGeom prst="rect">
            <a:avLst/>
          </a:prstGeom>
        </p:spPr>
      </p:pic>
    </p:spTree>
    <p:extLst>
      <p:ext uri="{BB962C8B-B14F-4D97-AF65-F5344CB8AC3E}">
        <p14:creationId xmlns:p14="http://schemas.microsoft.com/office/powerpoint/2010/main" val="210235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CB49-3695-4406-B956-24D159BA666D}"/>
              </a:ext>
            </a:extLst>
          </p:cNvPr>
          <p:cNvSpPr>
            <a:spLocks noGrp="1"/>
          </p:cNvSpPr>
          <p:nvPr>
            <p:ph type="title"/>
          </p:nvPr>
        </p:nvSpPr>
        <p:spPr/>
        <p:txBody>
          <a:bodyPr/>
          <a:lstStyle/>
          <a:p>
            <a:r>
              <a:rPr lang="en-US" dirty="0"/>
              <a:t>Workflow Types</a:t>
            </a:r>
          </a:p>
        </p:txBody>
      </p:sp>
      <p:sp>
        <p:nvSpPr>
          <p:cNvPr id="5" name="Text Placeholder 4">
            <a:extLst>
              <a:ext uri="{FF2B5EF4-FFF2-40B4-BE49-F238E27FC236}">
                <a16:creationId xmlns:a16="http://schemas.microsoft.com/office/drawing/2014/main" id="{4BA2BB4F-04F9-467A-B71E-FE86445EB14D}"/>
              </a:ext>
            </a:extLst>
          </p:cNvPr>
          <p:cNvSpPr>
            <a:spLocks noGrp="1"/>
          </p:cNvSpPr>
          <p:nvPr>
            <p:ph type="body" idx="1"/>
          </p:nvPr>
        </p:nvSpPr>
        <p:spPr>
          <a:xfrm>
            <a:off x="839788" y="1576388"/>
            <a:ext cx="5157787" cy="823912"/>
          </a:xfrm>
        </p:spPr>
        <p:txBody>
          <a:bodyPr anchor="ctr" anchorCtr="0">
            <a:normAutofit/>
          </a:bodyPr>
          <a:lstStyle/>
          <a:p>
            <a:r>
              <a:rPr lang="en-US" sz="1800" b="0" dirty="0"/>
              <a:t>Image: Jira Server Project Templates</a:t>
            </a:r>
          </a:p>
        </p:txBody>
      </p:sp>
      <p:pic>
        <p:nvPicPr>
          <p:cNvPr id="10" name="Content Placeholder 9" descr="A screenshot of a cell phone&#10;&#10;Description generated with very high confidence">
            <a:extLst>
              <a:ext uri="{FF2B5EF4-FFF2-40B4-BE49-F238E27FC236}">
                <a16:creationId xmlns:a16="http://schemas.microsoft.com/office/drawing/2014/main" id="{AC9065F8-317B-4B0B-ADDB-BE31FDB8C40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698851"/>
            <a:ext cx="5157787" cy="3297035"/>
          </a:xfrm>
        </p:spPr>
      </p:pic>
      <p:sp>
        <p:nvSpPr>
          <p:cNvPr id="7" name="Text Placeholder 6">
            <a:extLst>
              <a:ext uri="{FF2B5EF4-FFF2-40B4-BE49-F238E27FC236}">
                <a16:creationId xmlns:a16="http://schemas.microsoft.com/office/drawing/2014/main" id="{C4C3C361-1831-4BE9-9B21-400E70D26ABE}"/>
              </a:ext>
            </a:extLst>
          </p:cNvPr>
          <p:cNvSpPr>
            <a:spLocks noGrp="1"/>
          </p:cNvSpPr>
          <p:nvPr>
            <p:ph type="body" sz="quarter" idx="3"/>
          </p:nvPr>
        </p:nvSpPr>
        <p:spPr>
          <a:xfrm>
            <a:off x="6169024" y="1576388"/>
            <a:ext cx="5183188" cy="823912"/>
          </a:xfrm>
        </p:spPr>
        <p:txBody>
          <a:bodyPr anchor="ctr" anchorCtr="0">
            <a:normAutofit/>
          </a:bodyPr>
          <a:lstStyle/>
          <a:p>
            <a:r>
              <a:rPr lang="en-US" sz="1800" b="0" dirty="0"/>
              <a:t>Image: Jira Cloud Project Templates</a:t>
            </a:r>
          </a:p>
        </p:txBody>
      </p:sp>
      <p:pic>
        <p:nvPicPr>
          <p:cNvPr id="12" name="Content Placeholder 11" descr="A screenshot of a social media post&#10;&#10;Description generated with very high confidence">
            <a:extLst>
              <a:ext uri="{FF2B5EF4-FFF2-40B4-BE49-F238E27FC236}">
                <a16:creationId xmlns:a16="http://schemas.microsoft.com/office/drawing/2014/main" id="{BB5E7314-12F5-43C3-A385-01648AA6215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743638" y="2505075"/>
            <a:ext cx="4040311" cy="3684588"/>
          </a:xfrm>
        </p:spPr>
      </p:pic>
      <p:sp>
        <p:nvSpPr>
          <p:cNvPr id="4" name="Footer Placeholder 3">
            <a:extLst>
              <a:ext uri="{FF2B5EF4-FFF2-40B4-BE49-F238E27FC236}">
                <a16:creationId xmlns:a16="http://schemas.microsoft.com/office/drawing/2014/main" id="{CBE496A7-9543-420B-8A2F-AC4A68F7D8F5}"/>
              </a:ext>
            </a:extLst>
          </p:cNvPr>
          <p:cNvSpPr>
            <a:spLocks noGrp="1"/>
          </p:cNvSpPr>
          <p:nvPr>
            <p:ph type="ftr" sz="quarter" idx="11"/>
          </p:nvPr>
        </p:nvSpPr>
        <p:spPr/>
        <p:txBody>
          <a:bodyPr/>
          <a:lstStyle/>
          <a:p>
            <a:r>
              <a:rPr lang="en-US"/>
              <a:t>jirastrategy.com</a:t>
            </a:r>
          </a:p>
        </p:txBody>
      </p:sp>
    </p:spTree>
    <p:extLst>
      <p:ext uri="{BB962C8B-B14F-4D97-AF65-F5344CB8AC3E}">
        <p14:creationId xmlns:p14="http://schemas.microsoft.com/office/powerpoint/2010/main" val="2196706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Transitions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normAutofit/>
          </a:bodyPr>
          <a:lstStyle/>
          <a:p>
            <a:pPr marL="0" indent="0">
              <a:buNone/>
            </a:pPr>
            <a:r>
              <a:rPr lang="en-US" sz="1800" dirty="0"/>
              <a:t>Image: Standard Buttons vs Workflow Buttons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6" name="Picture 5" descr="A screenshot of a cell phone&#10;&#10;Description generated with very high confidence">
            <a:extLst>
              <a:ext uri="{FF2B5EF4-FFF2-40B4-BE49-F238E27FC236}">
                <a16:creationId xmlns:a16="http://schemas.microsoft.com/office/drawing/2014/main" id="{562EFB52-27DF-400C-B0E0-7FED72143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0" y="2666207"/>
            <a:ext cx="8940800" cy="2400300"/>
          </a:xfrm>
          <a:prstGeom prst="rect">
            <a:avLst/>
          </a:prstGeom>
        </p:spPr>
      </p:pic>
    </p:spTree>
    <p:extLst>
      <p:ext uri="{BB962C8B-B14F-4D97-AF65-F5344CB8AC3E}">
        <p14:creationId xmlns:p14="http://schemas.microsoft.com/office/powerpoint/2010/main" val="2492503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Transition Types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lstStyle/>
          <a:p>
            <a:r>
              <a:rPr lang="en-US" dirty="0"/>
              <a:t>Forward</a:t>
            </a:r>
          </a:p>
          <a:p>
            <a:r>
              <a:rPr lang="en-US" dirty="0"/>
              <a:t>Backward</a:t>
            </a:r>
          </a:p>
          <a:p>
            <a:r>
              <a:rPr lang="en-US" dirty="0"/>
              <a:t>Global</a:t>
            </a:r>
          </a:p>
          <a:p>
            <a:r>
              <a:rPr lang="en-US" dirty="0"/>
              <a:t>Skip</a:t>
            </a:r>
          </a:p>
          <a:p>
            <a:r>
              <a:rPr lang="en-US" dirty="0"/>
              <a:t>Administrative</a:t>
            </a:r>
          </a:p>
          <a:p>
            <a:endParaRPr lang="en-US" dirty="0"/>
          </a:p>
          <a:p>
            <a:pPr marL="0" indent="0">
              <a:buNone/>
            </a:pPr>
            <a:r>
              <a:rPr lang="en-US" sz="2400" dirty="0"/>
              <a:t>Sample Workflow:</a:t>
            </a:r>
          </a:p>
          <a:p>
            <a:pPr marL="0" indent="0">
              <a:buNone/>
            </a:pPr>
            <a:r>
              <a:rPr lang="en-US" sz="2400" i="1" dirty="0"/>
              <a:t>Open &gt; In Review &gt; In Execution &gt; Closed</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912438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Transition Behaviors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normAutofit/>
          </a:bodyPr>
          <a:lstStyle/>
          <a:p>
            <a:pPr marL="0" indent="0">
              <a:buNone/>
            </a:pPr>
            <a:r>
              <a:rPr lang="en-US" sz="1800" dirty="0"/>
              <a:t>Image: Triggers, Conditions, Validators, and Post Functions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7" name="Picture 6" descr="A screenshot of a cell phone&#10;&#10;Description generated with very high confidence">
            <a:extLst>
              <a:ext uri="{FF2B5EF4-FFF2-40B4-BE49-F238E27FC236}">
                <a16:creationId xmlns:a16="http://schemas.microsoft.com/office/drawing/2014/main" id="{D852933F-F36A-4813-B9A8-8C9C4AD50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9412" y="2369736"/>
            <a:ext cx="6353175" cy="3609975"/>
          </a:xfrm>
          <a:prstGeom prst="rect">
            <a:avLst/>
          </a:prstGeom>
        </p:spPr>
      </p:pic>
    </p:spTree>
    <p:extLst>
      <p:ext uri="{BB962C8B-B14F-4D97-AF65-F5344CB8AC3E}">
        <p14:creationId xmlns:p14="http://schemas.microsoft.com/office/powerpoint/2010/main" val="411588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Add-ons &amp; Plugins </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lstStyle/>
          <a:p>
            <a:r>
              <a:rPr lang="en-US" dirty="0"/>
              <a:t>Explore: </a:t>
            </a:r>
            <a:r>
              <a:rPr lang="en-US" dirty="0">
                <a:hlinkClick r:id="rId2"/>
              </a:rPr>
              <a:t>marketplace.atlassian.com</a:t>
            </a:r>
            <a:br>
              <a:rPr lang="en-US" dirty="0"/>
            </a:br>
            <a:endParaRPr lang="en-US" dirty="0"/>
          </a:p>
          <a:p>
            <a:r>
              <a:rPr lang="en-US" dirty="0"/>
              <a:t>Install: </a:t>
            </a:r>
            <a:r>
              <a:rPr lang="en-US" i="1" dirty="0"/>
              <a:t>Admin &gt; Add-ons &gt; Find new add-ons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3">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653532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Favorite Workflow Add-ons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graphicFrame>
        <p:nvGraphicFramePr>
          <p:cNvPr id="5" name="Table 4">
            <a:extLst>
              <a:ext uri="{FF2B5EF4-FFF2-40B4-BE49-F238E27FC236}">
                <a16:creationId xmlns:a16="http://schemas.microsoft.com/office/drawing/2014/main" id="{CD593F9A-997E-427F-BDFB-136F96C96802}"/>
              </a:ext>
            </a:extLst>
          </p:cNvPr>
          <p:cNvGraphicFramePr>
            <a:graphicFrameLocks noGrp="1"/>
          </p:cNvGraphicFramePr>
          <p:nvPr>
            <p:extLst>
              <p:ext uri="{D42A27DB-BD31-4B8C-83A1-F6EECF244321}">
                <p14:modId xmlns:p14="http://schemas.microsoft.com/office/powerpoint/2010/main" val="3554277236"/>
              </p:ext>
            </p:extLst>
          </p:nvPr>
        </p:nvGraphicFramePr>
        <p:xfrm>
          <a:off x="937212" y="1690688"/>
          <a:ext cx="8127999" cy="4211320"/>
        </p:xfrm>
        <a:graphic>
          <a:graphicData uri="http://schemas.openxmlformats.org/drawingml/2006/table">
            <a:tbl>
              <a:tblPr firstRow="1" bandRow="1">
                <a:tableStyleId>{C083E6E3-FA7D-4D7B-A595-EF9225AFEA82}</a:tableStyleId>
              </a:tblPr>
              <a:tblGrid>
                <a:gridCol w="2569468">
                  <a:extLst>
                    <a:ext uri="{9D8B030D-6E8A-4147-A177-3AD203B41FA5}">
                      <a16:colId xmlns:a16="http://schemas.microsoft.com/office/drawing/2014/main" val="3634814718"/>
                    </a:ext>
                  </a:extLst>
                </a:gridCol>
                <a:gridCol w="3542190">
                  <a:extLst>
                    <a:ext uri="{9D8B030D-6E8A-4147-A177-3AD203B41FA5}">
                      <a16:colId xmlns:a16="http://schemas.microsoft.com/office/drawing/2014/main" val="773785180"/>
                    </a:ext>
                  </a:extLst>
                </a:gridCol>
                <a:gridCol w="2016341">
                  <a:extLst>
                    <a:ext uri="{9D8B030D-6E8A-4147-A177-3AD203B41FA5}">
                      <a16:colId xmlns:a16="http://schemas.microsoft.com/office/drawing/2014/main" val="860140075"/>
                    </a:ext>
                  </a:extLst>
                </a:gridCol>
              </a:tblGrid>
              <a:tr h="370840">
                <a:tc>
                  <a:txBody>
                    <a:bodyPr/>
                    <a:lstStyle/>
                    <a:p>
                      <a:r>
                        <a:rPr lang="en-US" dirty="0"/>
                        <a:t>Name</a:t>
                      </a:r>
                    </a:p>
                  </a:txBody>
                  <a:tcPr/>
                </a:tc>
                <a:tc>
                  <a:txBody>
                    <a:bodyPr/>
                    <a:lstStyle/>
                    <a:p>
                      <a:r>
                        <a:rPr lang="en-US" dirty="0"/>
                        <a:t>Link</a:t>
                      </a:r>
                    </a:p>
                  </a:txBody>
                  <a:tcPr/>
                </a:tc>
                <a:tc>
                  <a:txBody>
                    <a:bodyPr/>
                    <a:lstStyle/>
                    <a:p>
                      <a:r>
                        <a:rPr lang="en-US" dirty="0"/>
                        <a:t>Type</a:t>
                      </a:r>
                    </a:p>
                  </a:txBody>
                  <a:tcPr/>
                </a:tc>
                <a:extLst>
                  <a:ext uri="{0D108BD9-81ED-4DB2-BD59-A6C34878D82A}">
                    <a16:rowId xmlns:a16="http://schemas.microsoft.com/office/drawing/2014/main" val="3523199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ScriptRunner</a:t>
                      </a:r>
                      <a:r>
                        <a:rPr lang="en-US" dirty="0"/>
                        <a:t> for Jira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hlinkClick r:id="rId3"/>
                        </a:rPr>
                        <a:t>jirastrategy.com/link/</a:t>
                      </a:r>
                      <a:r>
                        <a:rPr lang="en-US" u="sng" dirty="0" err="1">
                          <a:hlinkClick r:id="rId3"/>
                        </a:rPr>
                        <a:t>scriptrunner</a:t>
                      </a:r>
                      <a:r>
                        <a:rPr lang="en-US" dirty="0"/>
                        <a:t> </a:t>
                      </a:r>
                    </a:p>
                    <a:p>
                      <a:endParaRPr lang="en-US" dirty="0"/>
                    </a:p>
                  </a:txBody>
                  <a:tcPr/>
                </a:tc>
                <a:tc>
                  <a:txBody>
                    <a:bodyPr/>
                    <a:lstStyle/>
                    <a:p>
                      <a:r>
                        <a:rPr lang="en-US" dirty="0"/>
                        <a:t>Paid</a:t>
                      </a:r>
                    </a:p>
                  </a:txBody>
                  <a:tcPr/>
                </a:tc>
                <a:extLst>
                  <a:ext uri="{0D108BD9-81ED-4DB2-BD59-A6C34878D82A}">
                    <a16:rowId xmlns:a16="http://schemas.microsoft.com/office/drawing/2014/main" val="1071369504"/>
                  </a:ext>
                </a:extLst>
              </a:tr>
              <a:tr h="370840">
                <a:tc>
                  <a:txBody>
                    <a:bodyPr/>
                    <a:lstStyle/>
                    <a:p>
                      <a:r>
                        <a:rPr lang="en-US" dirty="0"/>
                        <a:t>Create on Transition </a:t>
                      </a:r>
                      <a:br>
                        <a:rPr lang="en-US" dirty="0"/>
                      </a:br>
                      <a:r>
                        <a:rPr lang="en-US" dirty="0"/>
                        <a:t>for Jira</a:t>
                      </a:r>
                    </a:p>
                  </a:txBody>
                  <a:tcPr/>
                </a:tc>
                <a:tc>
                  <a:txBody>
                    <a:bodyPr/>
                    <a:lstStyle/>
                    <a:p>
                      <a:r>
                        <a:rPr lang="en-US" sz="1800" u="sng" kern="1200" dirty="0">
                          <a:effectLst/>
                          <a:hlinkClick r:id="rId4"/>
                        </a:rPr>
                        <a:t>jirastrategy.com/link/create-on-transition</a:t>
                      </a:r>
                      <a:r>
                        <a:rPr lang="en-US" sz="1800" kern="1200" dirty="0">
                          <a:effectLst/>
                        </a:rPr>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Paid (Server Only)</a:t>
                      </a:r>
                    </a:p>
                  </a:txBody>
                  <a:tcPr/>
                </a:tc>
                <a:extLst>
                  <a:ext uri="{0D108BD9-81ED-4DB2-BD59-A6C34878D82A}">
                    <a16:rowId xmlns:a16="http://schemas.microsoft.com/office/drawing/2014/main" val="2011193492"/>
                  </a:ext>
                </a:extLst>
              </a:tr>
              <a:tr h="370840">
                <a:tc>
                  <a:txBody>
                    <a:bodyPr/>
                    <a:lstStyle/>
                    <a:p>
                      <a:r>
                        <a:rPr lang="en-US" dirty="0"/>
                        <a:t>Update on Transition </a:t>
                      </a:r>
                      <a:br>
                        <a:rPr lang="en-US" dirty="0"/>
                      </a:br>
                      <a:r>
                        <a:rPr lang="en-US" dirty="0"/>
                        <a:t>for Jira</a:t>
                      </a:r>
                    </a:p>
                  </a:txBody>
                  <a:tcPr/>
                </a:tc>
                <a:tc>
                  <a:txBody>
                    <a:bodyPr/>
                    <a:lstStyle/>
                    <a:p>
                      <a:r>
                        <a:rPr lang="en-US" sz="1800" u="sng" kern="1200" dirty="0">
                          <a:effectLst/>
                          <a:hlinkClick r:id="rId5"/>
                        </a:rPr>
                        <a:t>jirastrategy.com/link/update-on-transition</a:t>
                      </a:r>
                      <a:r>
                        <a:rPr lang="en-US" sz="1800" kern="1200" dirty="0">
                          <a:effectLst/>
                        </a:rPr>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Paid (Server Only)</a:t>
                      </a:r>
                    </a:p>
                  </a:txBody>
                  <a:tcPr/>
                </a:tc>
                <a:extLst>
                  <a:ext uri="{0D108BD9-81ED-4DB2-BD59-A6C34878D82A}">
                    <a16:rowId xmlns:a16="http://schemas.microsoft.com/office/drawing/2014/main" val="42387577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Jira </a:t>
                      </a:r>
                      <a:r>
                        <a:rPr lang="en-US" dirty="0" err="1"/>
                        <a:t>Misc</a:t>
                      </a:r>
                      <a:r>
                        <a:rPr lang="en-US" dirty="0"/>
                        <a:t> Workflow Extensions</a:t>
                      </a:r>
                    </a:p>
                  </a:txBody>
                  <a:tcPr/>
                </a:tc>
                <a:tc>
                  <a:txBody>
                    <a:bodyPr/>
                    <a:lstStyle/>
                    <a:p>
                      <a:r>
                        <a:rPr lang="en-US" sz="1800" u="sng" kern="1200" dirty="0">
                          <a:effectLst/>
                          <a:hlinkClick r:id="rId6"/>
                        </a:rPr>
                        <a:t>jirastrategy.com/link/</a:t>
                      </a:r>
                      <a:r>
                        <a:rPr lang="en-US" sz="1800" u="sng" kern="1200" dirty="0" err="1">
                          <a:effectLst/>
                          <a:hlinkClick r:id="rId6"/>
                        </a:rPr>
                        <a:t>jira</a:t>
                      </a:r>
                      <a:r>
                        <a:rPr lang="en-US" sz="1800" u="sng" kern="1200" dirty="0">
                          <a:effectLst/>
                          <a:hlinkClick r:id="rId6"/>
                        </a:rPr>
                        <a:t>-</a:t>
                      </a:r>
                      <a:r>
                        <a:rPr lang="en-US" sz="1800" u="sng" kern="1200" dirty="0" err="1">
                          <a:effectLst/>
                          <a:hlinkClick r:id="rId6"/>
                        </a:rPr>
                        <a:t>misc</a:t>
                      </a:r>
                      <a:r>
                        <a:rPr lang="en-US" sz="1800" u="sng" kern="1200" dirty="0">
                          <a:effectLst/>
                          <a:hlinkClick r:id="rId6"/>
                        </a:rPr>
                        <a:t>-workflow-extensions</a:t>
                      </a:r>
                      <a:endParaRPr lang="en-US" dirty="0"/>
                    </a:p>
                  </a:txBody>
                  <a:tcPr/>
                </a:tc>
                <a:tc>
                  <a:txBody>
                    <a:bodyPr/>
                    <a:lstStyle/>
                    <a:p>
                      <a:r>
                        <a:rPr lang="en-US" dirty="0"/>
                        <a:t>Paid</a:t>
                      </a:r>
                    </a:p>
                  </a:txBody>
                  <a:tcPr/>
                </a:tc>
                <a:extLst>
                  <a:ext uri="{0D108BD9-81ED-4DB2-BD59-A6C34878D82A}">
                    <a16:rowId xmlns:a16="http://schemas.microsoft.com/office/drawing/2014/main" val="19146569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Jira Toolkit Plugin</a:t>
                      </a:r>
                    </a:p>
                  </a:txBody>
                  <a:tcPr/>
                </a:tc>
                <a:tc>
                  <a:txBody>
                    <a:bodyPr/>
                    <a:lstStyle/>
                    <a:p>
                      <a:r>
                        <a:rPr lang="en-US" sz="1800" u="sng" kern="1200" dirty="0">
                          <a:effectLst/>
                          <a:hlinkClick r:id="rId7"/>
                        </a:rPr>
                        <a:t>jirastrategy.com/link/</a:t>
                      </a:r>
                      <a:r>
                        <a:rPr lang="en-US" sz="1800" u="sng" kern="1200" dirty="0" err="1">
                          <a:effectLst/>
                          <a:hlinkClick r:id="rId7"/>
                        </a:rPr>
                        <a:t>jira</a:t>
                      </a:r>
                      <a:r>
                        <a:rPr lang="en-US" sz="1800" u="sng" kern="1200" dirty="0">
                          <a:effectLst/>
                          <a:hlinkClick r:id="rId7"/>
                        </a:rPr>
                        <a:t>-toolkit-plugin</a:t>
                      </a:r>
                      <a:r>
                        <a:rPr lang="en-US" sz="1800" kern="1200" dirty="0">
                          <a:effectLst/>
                        </a:rPr>
                        <a:t> </a:t>
                      </a:r>
                      <a:endParaRPr lang="en-US" dirty="0"/>
                    </a:p>
                  </a:txBody>
                  <a:tcPr/>
                </a:tc>
                <a:tc>
                  <a:txBody>
                    <a:bodyPr/>
                    <a:lstStyle/>
                    <a:p>
                      <a:r>
                        <a:rPr lang="en-US" dirty="0"/>
                        <a:t>Free</a:t>
                      </a:r>
                    </a:p>
                  </a:txBody>
                  <a:tcPr/>
                </a:tc>
                <a:extLst>
                  <a:ext uri="{0D108BD9-81ED-4DB2-BD59-A6C34878D82A}">
                    <a16:rowId xmlns:a16="http://schemas.microsoft.com/office/drawing/2014/main" val="3369398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Suite Utilities for Jira</a:t>
                      </a:r>
                    </a:p>
                  </a:txBody>
                  <a:tcPr/>
                </a:tc>
                <a:tc>
                  <a:txBody>
                    <a:bodyPr/>
                    <a:lstStyle/>
                    <a:p>
                      <a:r>
                        <a:rPr lang="en-US" sz="1800" u="sng" kern="1200" dirty="0">
                          <a:effectLst/>
                          <a:hlinkClick r:id="rId8"/>
                        </a:rPr>
                        <a:t>jirastrategy.com/link/suite-utilities-for-</a:t>
                      </a:r>
                      <a:r>
                        <a:rPr lang="en-US" sz="1800" u="sng" kern="1200" dirty="0" err="1">
                          <a:effectLst/>
                          <a:hlinkClick r:id="rId8"/>
                        </a:rPr>
                        <a:t>jira</a:t>
                      </a:r>
                      <a:r>
                        <a:rPr lang="en-US" sz="1800" kern="1200" dirty="0">
                          <a:effectLst/>
                        </a:rPr>
                        <a:t> </a:t>
                      </a:r>
                      <a:endParaRPr lang="en-US" dirty="0"/>
                    </a:p>
                  </a:txBody>
                  <a:tcPr/>
                </a:tc>
                <a:tc>
                  <a:txBody>
                    <a:bodyPr/>
                    <a:lstStyle/>
                    <a:p>
                      <a:r>
                        <a:rPr lang="en-US" dirty="0"/>
                        <a:t>Paid (Server Only)</a:t>
                      </a:r>
                    </a:p>
                  </a:txBody>
                  <a:tcPr/>
                </a:tc>
                <a:extLst>
                  <a:ext uri="{0D108BD9-81ED-4DB2-BD59-A6C34878D82A}">
                    <a16:rowId xmlns:a16="http://schemas.microsoft.com/office/drawing/2014/main" val="2258182523"/>
                  </a:ext>
                </a:extLst>
              </a:tr>
            </a:tbl>
          </a:graphicData>
        </a:graphic>
      </p:graphicFrame>
    </p:spTree>
    <p:extLst>
      <p:ext uri="{BB962C8B-B14F-4D97-AF65-F5344CB8AC3E}">
        <p14:creationId xmlns:p14="http://schemas.microsoft.com/office/powerpoint/2010/main" val="3144586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normAutofit/>
          </a:bodyPr>
          <a:lstStyle/>
          <a:p>
            <a:pPr fontAlgn="base"/>
            <a:r>
              <a:rPr lang="en-US" dirty="0"/>
              <a:t>Test Your Knowledge</a:t>
            </a:r>
          </a:p>
          <a:p>
            <a:pPr lvl="1" fontAlgn="base"/>
            <a:r>
              <a:rPr lang="en-US" dirty="0"/>
              <a:t>Project</a:t>
            </a:r>
          </a:p>
          <a:p>
            <a:pPr lvl="2" fontAlgn="base"/>
            <a:r>
              <a:rPr lang="en-US" dirty="0"/>
              <a:t>Business Team Process Description</a:t>
            </a:r>
          </a:p>
          <a:p>
            <a:pPr lvl="2" fontAlgn="base"/>
            <a:r>
              <a:rPr lang="en-US" dirty="0"/>
              <a:t>Custom Workflow Template</a:t>
            </a:r>
          </a:p>
          <a:p>
            <a:pPr lvl="2" fontAlgn="base"/>
            <a:r>
              <a:rPr lang="en-US" dirty="0"/>
              <a:t>Sample Solution</a:t>
            </a:r>
          </a:p>
          <a:p>
            <a:pPr lvl="1" fontAlgn="base"/>
            <a:r>
              <a:rPr lang="en-US" dirty="0"/>
              <a:t>Quiz</a:t>
            </a:r>
          </a:p>
          <a:p>
            <a:pPr lvl="1" fontAlgn="base"/>
            <a:endParaRPr lang="en-US" dirty="0"/>
          </a:p>
          <a:p>
            <a:pPr fontAlgn="base"/>
            <a:r>
              <a:rPr lang="en-US" dirty="0"/>
              <a:t>Visit: </a:t>
            </a:r>
            <a:r>
              <a:rPr lang="en-US" dirty="0">
                <a:hlinkClick r:id="rId2"/>
              </a:rPr>
              <a:t>jirastrategy.com/business-workflows-materials</a:t>
            </a:r>
            <a:r>
              <a:rPr lang="en-US" dirty="0"/>
              <a:t> </a:t>
            </a:r>
          </a:p>
          <a:p>
            <a:pPr marL="457200" lvl="1" indent="0" fontAlgn="base">
              <a:buNone/>
            </a:pPr>
            <a:endParaRPr lang="en-US" dirty="0"/>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3">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306372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normAutofit/>
          </a:bodyPr>
          <a:lstStyle/>
          <a:p>
            <a:pPr fontAlgn="base"/>
            <a:r>
              <a:rPr lang="en-US" dirty="0"/>
              <a:t>Downloads</a:t>
            </a:r>
          </a:p>
          <a:p>
            <a:pPr lvl="1" fontAlgn="base"/>
            <a:r>
              <a:rPr lang="en-US" dirty="0"/>
              <a:t>Slides and Notes</a:t>
            </a:r>
          </a:p>
          <a:p>
            <a:pPr lvl="1" fontAlgn="base"/>
            <a:r>
              <a:rPr lang="en-US" dirty="0"/>
              <a:t>Custom Workflow Template</a:t>
            </a:r>
          </a:p>
          <a:p>
            <a:pPr lvl="1" fontAlgn="base"/>
            <a:r>
              <a:rPr lang="en-US" dirty="0"/>
              <a:t>Visit: </a:t>
            </a:r>
            <a:r>
              <a:rPr lang="en-US" dirty="0">
                <a:hlinkClick r:id="rId2"/>
              </a:rPr>
              <a:t>jirastrategy.com/business-workflows-materials</a:t>
            </a:r>
            <a:r>
              <a:rPr lang="en-US" dirty="0"/>
              <a:t> </a:t>
            </a:r>
          </a:p>
          <a:p>
            <a:pPr lvl="1" fontAlgn="base"/>
            <a:endParaRPr lang="en-US" dirty="0"/>
          </a:p>
          <a:p>
            <a:pPr fontAlgn="base"/>
            <a:r>
              <a:rPr lang="en-US" dirty="0"/>
              <a:t>Continue the Conversation</a:t>
            </a:r>
          </a:p>
          <a:p>
            <a:pPr lvl="1" fontAlgn="base"/>
            <a:r>
              <a:rPr lang="en-US" dirty="0"/>
              <a:t>Facebook Group: </a:t>
            </a:r>
            <a:r>
              <a:rPr lang="en-US" dirty="0">
                <a:hlinkClick r:id="rId3"/>
              </a:rPr>
              <a:t>facebook.com/groups/strategyforjira/</a:t>
            </a:r>
            <a:r>
              <a:rPr lang="en-US" dirty="0"/>
              <a:t> </a:t>
            </a:r>
          </a:p>
          <a:p>
            <a:pPr lvl="1" fontAlgn="base"/>
            <a:r>
              <a:rPr lang="en-US" dirty="0"/>
              <a:t>LinkedIn Group: </a:t>
            </a:r>
            <a:r>
              <a:rPr lang="en-US" dirty="0">
                <a:hlinkClick r:id="rId4"/>
              </a:rPr>
              <a:t>jirastrategy.com/link/conversation</a:t>
            </a:r>
            <a:r>
              <a:rPr lang="en-US" dirty="0"/>
              <a:t> </a:t>
            </a:r>
          </a:p>
          <a:p>
            <a:pPr lvl="1" fontAlgn="base"/>
            <a:r>
              <a:rPr lang="en-US" dirty="0"/>
              <a:t>Twitter: </a:t>
            </a:r>
            <a:r>
              <a:rPr lang="en-US" dirty="0">
                <a:hlinkClick r:id="rId5"/>
              </a:rPr>
              <a:t>twitter.com/</a:t>
            </a:r>
            <a:r>
              <a:rPr lang="en-US" dirty="0" err="1">
                <a:hlinkClick r:id="rId5"/>
              </a:rPr>
              <a:t>rlw_www</a:t>
            </a:r>
            <a:r>
              <a:rPr lang="en-US" dirty="0"/>
              <a:t> </a:t>
            </a:r>
          </a:p>
          <a:p>
            <a:endParaRPr lang="en-US" dirty="0"/>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6">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3158866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generated with very high confidence">
            <a:extLst>
              <a:ext uri="{FF2B5EF4-FFF2-40B4-BE49-F238E27FC236}">
                <a16:creationId xmlns:a16="http://schemas.microsoft.com/office/drawing/2014/main" id="{2946485E-85D1-4B03-BBC3-994B18290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245" y="2608926"/>
            <a:ext cx="6251510" cy="4249073"/>
          </a:xfrm>
          <a:prstGeom prst="rect">
            <a:avLst/>
          </a:prstGeom>
        </p:spPr>
      </p:pic>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Jira Strategy Admin Workbook</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a:xfrm>
            <a:off x="838200" y="1825625"/>
            <a:ext cx="10515600" cy="4771118"/>
          </a:xfrm>
        </p:spPr>
        <p:txBody>
          <a:bodyPr>
            <a:normAutofit/>
          </a:bodyPr>
          <a:lstStyle/>
          <a:p>
            <a:pPr marL="0" indent="0">
              <a:buNone/>
            </a:pPr>
            <a:r>
              <a:rPr lang="en-US" dirty="0"/>
              <a:t>Enter code </a:t>
            </a:r>
            <a:r>
              <a:rPr lang="en-US" b="1" dirty="0" err="1"/>
              <a:t>skillshare</a:t>
            </a:r>
            <a:r>
              <a:rPr lang="en-US" dirty="0"/>
              <a:t> at </a:t>
            </a:r>
            <a:r>
              <a:rPr lang="en-US" dirty="0">
                <a:hlinkClick r:id="rId4"/>
              </a:rPr>
              <a:t>jirastrategy.com</a:t>
            </a:r>
            <a:r>
              <a:rPr lang="en-US" dirty="0"/>
              <a:t> for 15% off!</a:t>
            </a:r>
          </a:p>
          <a:p>
            <a:pPr marL="0" indent="0">
              <a:buNone/>
            </a:pPr>
            <a:r>
              <a:rPr lang="en-US" sz="2000" dirty="0"/>
              <a:t>Print version available at Amazon</a:t>
            </a:r>
          </a:p>
          <a:p>
            <a:pPr marL="0" indent="0">
              <a:buNone/>
            </a:pPr>
            <a:endParaRPr lang="en-US" dirty="0"/>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spTree>
    <p:extLst>
      <p:ext uri="{BB962C8B-B14F-4D97-AF65-F5344CB8AC3E}">
        <p14:creationId xmlns:p14="http://schemas.microsoft.com/office/powerpoint/2010/main" val="1277640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6892-7EED-4E5D-BA23-70316EED3E6E}"/>
              </a:ext>
            </a:extLst>
          </p:cNvPr>
          <p:cNvSpPr>
            <a:spLocks noGrp="1"/>
          </p:cNvSpPr>
          <p:nvPr>
            <p:ph type="ctrTitle"/>
          </p:nvPr>
        </p:nvSpPr>
        <p:spPr>
          <a:xfrm>
            <a:off x="4608664" y="1122363"/>
            <a:ext cx="6521885" cy="2387600"/>
          </a:xfrm>
        </p:spPr>
        <p:txBody>
          <a:bodyPr>
            <a:normAutofit/>
          </a:bodyPr>
          <a:lstStyle/>
          <a:p>
            <a:r>
              <a:rPr lang="en-US" b="1" dirty="0">
                <a:solidFill>
                  <a:schemeClr val="bg1"/>
                </a:solidFill>
              </a:rPr>
              <a:t>Questions?</a:t>
            </a:r>
            <a:endParaRPr lang="en-US" dirty="0">
              <a:solidFill>
                <a:schemeClr val="bg1"/>
              </a:solidFill>
            </a:endParaRPr>
          </a:p>
        </p:txBody>
      </p:sp>
      <p:sp>
        <p:nvSpPr>
          <p:cNvPr id="3" name="Subtitle 2">
            <a:extLst>
              <a:ext uri="{FF2B5EF4-FFF2-40B4-BE49-F238E27FC236}">
                <a16:creationId xmlns:a16="http://schemas.microsoft.com/office/drawing/2014/main" id="{659BDB63-8205-439F-9AE4-26A9090A7DEB}"/>
              </a:ext>
            </a:extLst>
          </p:cNvPr>
          <p:cNvSpPr>
            <a:spLocks noGrp="1"/>
          </p:cNvSpPr>
          <p:nvPr>
            <p:ph type="subTitle" idx="1"/>
          </p:nvPr>
        </p:nvSpPr>
        <p:spPr>
          <a:xfrm>
            <a:off x="4608664" y="3602038"/>
            <a:ext cx="6521885" cy="1655762"/>
          </a:xfrm>
        </p:spPr>
        <p:txBody>
          <a:bodyPr/>
          <a:lstStyle/>
          <a:p>
            <a:r>
              <a:rPr lang="en-US" sz="1800" dirty="0">
                <a:solidFill>
                  <a:schemeClr val="bg1"/>
                </a:solidFill>
              </a:rPr>
              <a:t>Contact:  Rachel Wright</a:t>
            </a:r>
          </a:p>
          <a:p>
            <a:r>
              <a:rPr lang="en-US" sz="1800" dirty="0">
                <a:solidFill>
                  <a:schemeClr val="bg1"/>
                </a:solidFill>
              </a:rPr>
              <a:t>rwright@jirastrategy.com</a:t>
            </a:r>
            <a:endParaRPr lang="en-US" dirty="0">
              <a:solidFill>
                <a:schemeClr val="bg1"/>
              </a:solidFill>
            </a:endParaRPr>
          </a:p>
        </p:txBody>
      </p:sp>
      <p:pic>
        <p:nvPicPr>
          <p:cNvPr id="8" name="Picture 7">
            <a:extLst>
              <a:ext uri="{FF2B5EF4-FFF2-40B4-BE49-F238E27FC236}">
                <a16:creationId xmlns:a16="http://schemas.microsoft.com/office/drawing/2014/main" id="{258092E3-B9B3-4CFC-8031-C7682702119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24646" y="3341877"/>
            <a:ext cx="3884018" cy="2799386"/>
          </a:xfrm>
          <a:prstGeom prst="rect">
            <a:avLst/>
          </a:prstGeom>
        </p:spPr>
      </p:pic>
    </p:spTree>
    <p:extLst>
      <p:ext uri="{BB962C8B-B14F-4D97-AF65-F5344CB8AC3E}">
        <p14:creationId xmlns:p14="http://schemas.microsoft.com/office/powerpoint/2010/main" val="3772698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CB49-3695-4406-B956-24D159BA666D}"/>
              </a:ext>
            </a:extLst>
          </p:cNvPr>
          <p:cNvSpPr>
            <a:spLocks noGrp="1"/>
          </p:cNvSpPr>
          <p:nvPr>
            <p:ph type="title"/>
          </p:nvPr>
        </p:nvSpPr>
        <p:spPr/>
        <p:txBody>
          <a:bodyPr/>
          <a:lstStyle/>
          <a:p>
            <a:r>
              <a:rPr lang="en-US" dirty="0"/>
              <a:t>Default Workflows</a:t>
            </a:r>
          </a:p>
        </p:txBody>
      </p:sp>
      <p:sp>
        <p:nvSpPr>
          <p:cNvPr id="3" name="Content Placeholder 2">
            <a:extLst>
              <a:ext uri="{FF2B5EF4-FFF2-40B4-BE49-F238E27FC236}">
                <a16:creationId xmlns:a16="http://schemas.microsoft.com/office/drawing/2014/main" id="{0FDAE871-83D9-4EDE-98A5-407C843DF16E}"/>
              </a:ext>
            </a:extLst>
          </p:cNvPr>
          <p:cNvSpPr>
            <a:spLocks noGrp="1"/>
          </p:cNvSpPr>
          <p:nvPr>
            <p:ph idx="1"/>
          </p:nvPr>
        </p:nvSpPr>
        <p:spPr/>
        <p:txBody>
          <a:bodyPr>
            <a:normAutofit/>
          </a:bodyPr>
          <a:lstStyle/>
          <a:p>
            <a:pPr marL="0" indent="0">
              <a:buNone/>
            </a:pPr>
            <a:r>
              <a:rPr lang="en-US" sz="1800" dirty="0"/>
              <a:t>Image: Software – Scrum Workflow</a:t>
            </a:r>
          </a:p>
        </p:txBody>
      </p:sp>
      <p:sp>
        <p:nvSpPr>
          <p:cNvPr id="4" name="Footer Placeholder 3">
            <a:extLst>
              <a:ext uri="{FF2B5EF4-FFF2-40B4-BE49-F238E27FC236}">
                <a16:creationId xmlns:a16="http://schemas.microsoft.com/office/drawing/2014/main" id="{CBE496A7-9543-420B-8A2F-AC4A68F7D8F5}"/>
              </a:ext>
            </a:extLst>
          </p:cNvPr>
          <p:cNvSpPr>
            <a:spLocks noGrp="1"/>
          </p:cNvSpPr>
          <p:nvPr>
            <p:ph type="ftr" sz="quarter" idx="11"/>
          </p:nvPr>
        </p:nvSpPr>
        <p:spPr/>
        <p:txBody>
          <a:bodyPr/>
          <a:lstStyle/>
          <a:p>
            <a:r>
              <a:rPr lang="en-US"/>
              <a:t>jirastrategy.com</a:t>
            </a:r>
          </a:p>
        </p:txBody>
      </p:sp>
      <p:pic>
        <p:nvPicPr>
          <p:cNvPr id="6" name="Picture 5" descr="A screenshot of a cell phone&#10;&#10;Description generated with very high confidence">
            <a:extLst>
              <a:ext uri="{FF2B5EF4-FFF2-40B4-BE49-F238E27FC236}">
                <a16:creationId xmlns:a16="http://schemas.microsoft.com/office/drawing/2014/main" id="{0AB54A5E-51C5-4729-AE59-49A105CE5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312958"/>
            <a:ext cx="9144000" cy="4016360"/>
          </a:xfrm>
          <a:prstGeom prst="rect">
            <a:avLst/>
          </a:prstGeom>
        </p:spPr>
      </p:pic>
    </p:spTree>
    <p:extLst>
      <p:ext uri="{BB962C8B-B14F-4D97-AF65-F5344CB8AC3E}">
        <p14:creationId xmlns:p14="http://schemas.microsoft.com/office/powerpoint/2010/main" val="131543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CB49-3695-4406-B956-24D159BA666D}"/>
              </a:ext>
            </a:extLst>
          </p:cNvPr>
          <p:cNvSpPr>
            <a:spLocks noGrp="1"/>
          </p:cNvSpPr>
          <p:nvPr>
            <p:ph type="title"/>
          </p:nvPr>
        </p:nvSpPr>
        <p:spPr/>
        <p:txBody>
          <a:bodyPr/>
          <a:lstStyle/>
          <a:p>
            <a:r>
              <a:rPr lang="en-US" dirty="0"/>
              <a:t>Workflow Types</a:t>
            </a:r>
          </a:p>
        </p:txBody>
      </p:sp>
      <p:sp>
        <p:nvSpPr>
          <p:cNvPr id="3" name="Content Placeholder 2">
            <a:extLst>
              <a:ext uri="{FF2B5EF4-FFF2-40B4-BE49-F238E27FC236}">
                <a16:creationId xmlns:a16="http://schemas.microsoft.com/office/drawing/2014/main" id="{0FDAE871-83D9-4EDE-98A5-407C843DF16E}"/>
              </a:ext>
            </a:extLst>
          </p:cNvPr>
          <p:cNvSpPr>
            <a:spLocks noGrp="1"/>
          </p:cNvSpPr>
          <p:nvPr>
            <p:ph idx="1"/>
          </p:nvPr>
        </p:nvSpPr>
        <p:spPr/>
        <p:txBody>
          <a:bodyPr>
            <a:normAutofit/>
          </a:bodyPr>
          <a:lstStyle/>
          <a:p>
            <a:pPr marL="0" indent="0">
              <a:buNone/>
            </a:pPr>
            <a:r>
              <a:rPr lang="en-US" sz="1800" dirty="0"/>
              <a:t>Image: </a:t>
            </a:r>
            <a:r>
              <a:rPr lang="en-US" sz="1800" i="1" dirty="0"/>
              <a:t>Admin &gt; Issues &gt; Workflows</a:t>
            </a:r>
          </a:p>
        </p:txBody>
      </p:sp>
      <p:sp>
        <p:nvSpPr>
          <p:cNvPr id="4" name="Footer Placeholder 3">
            <a:extLst>
              <a:ext uri="{FF2B5EF4-FFF2-40B4-BE49-F238E27FC236}">
                <a16:creationId xmlns:a16="http://schemas.microsoft.com/office/drawing/2014/main" id="{CBE496A7-9543-420B-8A2F-AC4A68F7D8F5}"/>
              </a:ext>
            </a:extLst>
          </p:cNvPr>
          <p:cNvSpPr>
            <a:spLocks noGrp="1"/>
          </p:cNvSpPr>
          <p:nvPr>
            <p:ph type="ftr" sz="quarter" idx="11"/>
          </p:nvPr>
        </p:nvSpPr>
        <p:spPr/>
        <p:txBody>
          <a:bodyPr/>
          <a:lstStyle/>
          <a:p>
            <a:r>
              <a:rPr lang="en-US"/>
              <a:t>jirastrategy.com</a:t>
            </a:r>
          </a:p>
        </p:txBody>
      </p:sp>
      <p:pic>
        <p:nvPicPr>
          <p:cNvPr id="6" name="Picture 5" descr="A screenshot of a cell phone&#10;&#10;Description generated with very high confidence">
            <a:extLst>
              <a:ext uri="{FF2B5EF4-FFF2-40B4-BE49-F238E27FC236}">
                <a16:creationId xmlns:a16="http://schemas.microsoft.com/office/drawing/2014/main" id="{FE42CA9D-21FD-4F15-B032-E4B5173DF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021" y="2277445"/>
            <a:ext cx="9001957" cy="3899518"/>
          </a:xfrm>
          <a:prstGeom prst="rect">
            <a:avLst/>
          </a:prstGeom>
        </p:spPr>
      </p:pic>
      <p:pic>
        <p:nvPicPr>
          <p:cNvPr id="7" name="Picture 6">
            <a:extLst>
              <a:ext uri="{FF2B5EF4-FFF2-40B4-BE49-F238E27FC236}">
                <a16:creationId xmlns:a16="http://schemas.microsoft.com/office/drawing/2014/main" id="{A034F480-CEC7-44C2-BEA3-005BA93D7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36273">
            <a:off x="505492" y="5044596"/>
            <a:ext cx="1269841" cy="469841"/>
          </a:xfrm>
          <a:prstGeom prst="rect">
            <a:avLst/>
          </a:prstGeom>
        </p:spPr>
      </p:pic>
    </p:spTree>
    <p:extLst>
      <p:ext uri="{BB962C8B-B14F-4D97-AF65-F5344CB8AC3E}">
        <p14:creationId xmlns:p14="http://schemas.microsoft.com/office/powerpoint/2010/main" val="3781675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CB49-3695-4406-B956-24D159BA666D}"/>
              </a:ext>
            </a:extLst>
          </p:cNvPr>
          <p:cNvSpPr>
            <a:spLocks noGrp="1"/>
          </p:cNvSpPr>
          <p:nvPr>
            <p:ph type="title"/>
          </p:nvPr>
        </p:nvSpPr>
        <p:spPr/>
        <p:txBody>
          <a:bodyPr/>
          <a:lstStyle/>
          <a:p>
            <a:r>
              <a:rPr lang="en-US" dirty="0"/>
              <a:t>Default Workflows</a:t>
            </a:r>
          </a:p>
        </p:txBody>
      </p:sp>
      <p:sp>
        <p:nvSpPr>
          <p:cNvPr id="3" name="Content Placeholder 2">
            <a:extLst>
              <a:ext uri="{FF2B5EF4-FFF2-40B4-BE49-F238E27FC236}">
                <a16:creationId xmlns:a16="http://schemas.microsoft.com/office/drawing/2014/main" id="{0FDAE871-83D9-4EDE-98A5-407C843DF16E}"/>
              </a:ext>
            </a:extLst>
          </p:cNvPr>
          <p:cNvSpPr>
            <a:spLocks noGrp="1"/>
          </p:cNvSpPr>
          <p:nvPr>
            <p:ph idx="1"/>
          </p:nvPr>
        </p:nvSpPr>
        <p:spPr/>
        <p:txBody>
          <a:bodyPr>
            <a:normAutofit/>
          </a:bodyPr>
          <a:lstStyle/>
          <a:p>
            <a:pPr marL="0" indent="0">
              <a:buNone/>
            </a:pPr>
            <a:r>
              <a:rPr lang="en-US" sz="1800" dirty="0"/>
              <a:t>Image: Software – Kanban Workflow</a:t>
            </a:r>
          </a:p>
        </p:txBody>
      </p:sp>
      <p:sp>
        <p:nvSpPr>
          <p:cNvPr id="4" name="Footer Placeholder 3">
            <a:extLst>
              <a:ext uri="{FF2B5EF4-FFF2-40B4-BE49-F238E27FC236}">
                <a16:creationId xmlns:a16="http://schemas.microsoft.com/office/drawing/2014/main" id="{CBE496A7-9543-420B-8A2F-AC4A68F7D8F5}"/>
              </a:ext>
            </a:extLst>
          </p:cNvPr>
          <p:cNvSpPr>
            <a:spLocks noGrp="1"/>
          </p:cNvSpPr>
          <p:nvPr>
            <p:ph type="ftr" sz="quarter" idx="11"/>
          </p:nvPr>
        </p:nvSpPr>
        <p:spPr/>
        <p:txBody>
          <a:bodyPr/>
          <a:lstStyle/>
          <a:p>
            <a:r>
              <a:rPr lang="en-US"/>
              <a:t>jirastrategy.com</a:t>
            </a:r>
          </a:p>
        </p:txBody>
      </p:sp>
      <p:pic>
        <p:nvPicPr>
          <p:cNvPr id="6" name="Picture 5" descr="A screenshot of a cell phone&#10;&#10;Description generated with very high confidence">
            <a:extLst>
              <a:ext uri="{FF2B5EF4-FFF2-40B4-BE49-F238E27FC236}">
                <a16:creationId xmlns:a16="http://schemas.microsoft.com/office/drawing/2014/main" id="{91191112-8B77-4BCE-89FA-1A767B988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304290"/>
            <a:ext cx="9144000" cy="4007610"/>
          </a:xfrm>
          <a:prstGeom prst="rect">
            <a:avLst/>
          </a:prstGeom>
        </p:spPr>
      </p:pic>
    </p:spTree>
    <p:extLst>
      <p:ext uri="{BB962C8B-B14F-4D97-AF65-F5344CB8AC3E}">
        <p14:creationId xmlns:p14="http://schemas.microsoft.com/office/powerpoint/2010/main" val="3672564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CB49-3695-4406-B956-24D159BA666D}"/>
              </a:ext>
            </a:extLst>
          </p:cNvPr>
          <p:cNvSpPr>
            <a:spLocks noGrp="1"/>
          </p:cNvSpPr>
          <p:nvPr>
            <p:ph type="title"/>
          </p:nvPr>
        </p:nvSpPr>
        <p:spPr/>
        <p:txBody>
          <a:bodyPr/>
          <a:lstStyle/>
          <a:p>
            <a:r>
              <a:rPr lang="en-US" dirty="0"/>
              <a:t>Default Workflows</a:t>
            </a:r>
          </a:p>
        </p:txBody>
      </p:sp>
      <p:sp>
        <p:nvSpPr>
          <p:cNvPr id="3" name="Content Placeholder 2">
            <a:extLst>
              <a:ext uri="{FF2B5EF4-FFF2-40B4-BE49-F238E27FC236}">
                <a16:creationId xmlns:a16="http://schemas.microsoft.com/office/drawing/2014/main" id="{0FDAE871-83D9-4EDE-98A5-407C843DF16E}"/>
              </a:ext>
            </a:extLst>
          </p:cNvPr>
          <p:cNvSpPr>
            <a:spLocks noGrp="1"/>
          </p:cNvSpPr>
          <p:nvPr>
            <p:ph idx="1"/>
          </p:nvPr>
        </p:nvSpPr>
        <p:spPr/>
        <p:txBody>
          <a:bodyPr>
            <a:normAutofit/>
          </a:bodyPr>
          <a:lstStyle/>
          <a:p>
            <a:pPr marL="0" indent="0">
              <a:buNone/>
            </a:pPr>
            <a:r>
              <a:rPr lang="en-US" sz="1800" dirty="0"/>
              <a:t>Image: Software – Basic Workflow</a:t>
            </a:r>
          </a:p>
        </p:txBody>
      </p:sp>
      <p:sp>
        <p:nvSpPr>
          <p:cNvPr id="4" name="Footer Placeholder 3">
            <a:extLst>
              <a:ext uri="{FF2B5EF4-FFF2-40B4-BE49-F238E27FC236}">
                <a16:creationId xmlns:a16="http://schemas.microsoft.com/office/drawing/2014/main" id="{CBE496A7-9543-420B-8A2F-AC4A68F7D8F5}"/>
              </a:ext>
            </a:extLst>
          </p:cNvPr>
          <p:cNvSpPr>
            <a:spLocks noGrp="1"/>
          </p:cNvSpPr>
          <p:nvPr>
            <p:ph type="ftr" sz="quarter" idx="11"/>
          </p:nvPr>
        </p:nvSpPr>
        <p:spPr/>
        <p:txBody>
          <a:bodyPr/>
          <a:lstStyle/>
          <a:p>
            <a:r>
              <a:rPr lang="en-US"/>
              <a:t>jirastrategy.com</a:t>
            </a:r>
          </a:p>
        </p:txBody>
      </p:sp>
      <p:pic>
        <p:nvPicPr>
          <p:cNvPr id="9" name="Picture 8" descr="A screenshot of a cell phone&#10;&#10;Description generated with very high confidence">
            <a:extLst>
              <a:ext uri="{FF2B5EF4-FFF2-40B4-BE49-F238E27FC236}">
                <a16:creationId xmlns:a16="http://schemas.microsoft.com/office/drawing/2014/main" id="{89E1C05B-BE41-443E-AD0B-3A1DCB844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304585"/>
            <a:ext cx="9144000" cy="3890134"/>
          </a:xfrm>
          <a:prstGeom prst="rect">
            <a:avLst/>
          </a:prstGeom>
        </p:spPr>
      </p:pic>
    </p:spTree>
    <p:extLst>
      <p:ext uri="{BB962C8B-B14F-4D97-AF65-F5344CB8AC3E}">
        <p14:creationId xmlns:p14="http://schemas.microsoft.com/office/powerpoint/2010/main" val="2788437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CB49-3695-4406-B956-24D159BA666D}"/>
              </a:ext>
            </a:extLst>
          </p:cNvPr>
          <p:cNvSpPr>
            <a:spLocks noGrp="1"/>
          </p:cNvSpPr>
          <p:nvPr>
            <p:ph type="title"/>
          </p:nvPr>
        </p:nvSpPr>
        <p:spPr/>
        <p:txBody>
          <a:bodyPr/>
          <a:lstStyle/>
          <a:p>
            <a:r>
              <a:rPr lang="en-US" dirty="0"/>
              <a:t>Default Workflows</a:t>
            </a:r>
          </a:p>
        </p:txBody>
      </p:sp>
      <p:sp>
        <p:nvSpPr>
          <p:cNvPr id="3" name="Content Placeholder 2">
            <a:extLst>
              <a:ext uri="{FF2B5EF4-FFF2-40B4-BE49-F238E27FC236}">
                <a16:creationId xmlns:a16="http://schemas.microsoft.com/office/drawing/2014/main" id="{0FDAE871-83D9-4EDE-98A5-407C843DF16E}"/>
              </a:ext>
            </a:extLst>
          </p:cNvPr>
          <p:cNvSpPr>
            <a:spLocks noGrp="1"/>
          </p:cNvSpPr>
          <p:nvPr>
            <p:ph idx="1"/>
          </p:nvPr>
        </p:nvSpPr>
        <p:spPr/>
        <p:txBody>
          <a:bodyPr>
            <a:normAutofit/>
          </a:bodyPr>
          <a:lstStyle/>
          <a:p>
            <a:pPr marL="0" indent="0">
              <a:buNone/>
            </a:pPr>
            <a:r>
              <a:rPr lang="en-US" sz="1800" dirty="0"/>
              <a:t>Image: Business – Project Management Workflow</a:t>
            </a:r>
          </a:p>
        </p:txBody>
      </p:sp>
      <p:sp>
        <p:nvSpPr>
          <p:cNvPr id="4" name="Footer Placeholder 3">
            <a:extLst>
              <a:ext uri="{FF2B5EF4-FFF2-40B4-BE49-F238E27FC236}">
                <a16:creationId xmlns:a16="http://schemas.microsoft.com/office/drawing/2014/main" id="{CBE496A7-9543-420B-8A2F-AC4A68F7D8F5}"/>
              </a:ext>
            </a:extLst>
          </p:cNvPr>
          <p:cNvSpPr>
            <a:spLocks noGrp="1"/>
          </p:cNvSpPr>
          <p:nvPr>
            <p:ph type="ftr" sz="quarter" idx="11"/>
          </p:nvPr>
        </p:nvSpPr>
        <p:spPr/>
        <p:txBody>
          <a:bodyPr/>
          <a:lstStyle/>
          <a:p>
            <a:r>
              <a:rPr lang="en-US"/>
              <a:t>jirastrategy.com</a:t>
            </a:r>
          </a:p>
        </p:txBody>
      </p:sp>
      <p:pic>
        <p:nvPicPr>
          <p:cNvPr id="6" name="Picture 5" descr="A screenshot of a cell phone&#10;&#10;Description generated with very high confidence">
            <a:extLst>
              <a:ext uri="{FF2B5EF4-FFF2-40B4-BE49-F238E27FC236}">
                <a16:creationId xmlns:a16="http://schemas.microsoft.com/office/drawing/2014/main" id="{B4379829-832A-4CE9-AB6D-F8C84BCC2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308465"/>
            <a:ext cx="9144000" cy="3806354"/>
          </a:xfrm>
          <a:prstGeom prst="rect">
            <a:avLst/>
          </a:prstGeom>
        </p:spPr>
      </p:pic>
    </p:spTree>
    <p:extLst>
      <p:ext uri="{BB962C8B-B14F-4D97-AF65-F5344CB8AC3E}">
        <p14:creationId xmlns:p14="http://schemas.microsoft.com/office/powerpoint/2010/main" val="3969734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CB49-3695-4406-B956-24D159BA666D}"/>
              </a:ext>
            </a:extLst>
          </p:cNvPr>
          <p:cNvSpPr>
            <a:spLocks noGrp="1"/>
          </p:cNvSpPr>
          <p:nvPr>
            <p:ph type="title"/>
          </p:nvPr>
        </p:nvSpPr>
        <p:spPr/>
        <p:txBody>
          <a:bodyPr/>
          <a:lstStyle/>
          <a:p>
            <a:r>
              <a:rPr lang="en-US" dirty="0"/>
              <a:t>Default Workflows</a:t>
            </a:r>
          </a:p>
        </p:txBody>
      </p:sp>
      <p:sp>
        <p:nvSpPr>
          <p:cNvPr id="3" name="Content Placeholder 2">
            <a:extLst>
              <a:ext uri="{FF2B5EF4-FFF2-40B4-BE49-F238E27FC236}">
                <a16:creationId xmlns:a16="http://schemas.microsoft.com/office/drawing/2014/main" id="{0FDAE871-83D9-4EDE-98A5-407C843DF16E}"/>
              </a:ext>
            </a:extLst>
          </p:cNvPr>
          <p:cNvSpPr>
            <a:spLocks noGrp="1"/>
          </p:cNvSpPr>
          <p:nvPr>
            <p:ph idx="1"/>
          </p:nvPr>
        </p:nvSpPr>
        <p:spPr/>
        <p:txBody>
          <a:bodyPr>
            <a:normAutofit/>
          </a:bodyPr>
          <a:lstStyle/>
          <a:p>
            <a:pPr marL="0" indent="0">
              <a:buNone/>
            </a:pPr>
            <a:r>
              <a:rPr lang="en-US" sz="1800" dirty="0"/>
              <a:t>Image: Business – Task Workflow</a:t>
            </a:r>
          </a:p>
        </p:txBody>
      </p:sp>
      <p:sp>
        <p:nvSpPr>
          <p:cNvPr id="4" name="Footer Placeholder 3">
            <a:extLst>
              <a:ext uri="{FF2B5EF4-FFF2-40B4-BE49-F238E27FC236}">
                <a16:creationId xmlns:a16="http://schemas.microsoft.com/office/drawing/2014/main" id="{CBE496A7-9543-420B-8A2F-AC4A68F7D8F5}"/>
              </a:ext>
            </a:extLst>
          </p:cNvPr>
          <p:cNvSpPr>
            <a:spLocks noGrp="1"/>
          </p:cNvSpPr>
          <p:nvPr>
            <p:ph type="ftr" sz="quarter" idx="11"/>
          </p:nvPr>
        </p:nvSpPr>
        <p:spPr/>
        <p:txBody>
          <a:bodyPr/>
          <a:lstStyle/>
          <a:p>
            <a:r>
              <a:rPr lang="en-US"/>
              <a:t>jirastrategy.com</a:t>
            </a:r>
          </a:p>
        </p:txBody>
      </p:sp>
      <p:pic>
        <p:nvPicPr>
          <p:cNvPr id="6" name="Picture 5" descr="A screenshot of a social media post&#10;&#10;Description generated with very high confidence">
            <a:extLst>
              <a:ext uri="{FF2B5EF4-FFF2-40B4-BE49-F238E27FC236}">
                <a16:creationId xmlns:a16="http://schemas.microsoft.com/office/drawing/2014/main" id="{C9A949F3-9411-4413-89EB-7BC5CF4C3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319056"/>
            <a:ext cx="9144000" cy="3778008"/>
          </a:xfrm>
          <a:prstGeom prst="rect">
            <a:avLst/>
          </a:prstGeom>
        </p:spPr>
      </p:pic>
    </p:spTree>
    <p:extLst>
      <p:ext uri="{BB962C8B-B14F-4D97-AF65-F5344CB8AC3E}">
        <p14:creationId xmlns:p14="http://schemas.microsoft.com/office/powerpoint/2010/main" val="3180622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CB49-3695-4406-B956-24D159BA666D}"/>
              </a:ext>
            </a:extLst>
          </p:cNvPr>
          <p:cNvSpPr>
            <a:spLocks noGrp="1"/>
          </p:cNvSpPr>
          <p:nvPr>
            <p:ph type="title"/>
          </p:nvPr>
        </p:nvSpPr>
        <p:spPr/>
        <p:txBody>
          <a:bodyPr/>
          <a:lstStyle/>
          <a:p>
            <a:r>
              <a:rPr lang="en-US" dirty="0"/>
              <a:t>Default Workflows</a:t>
            </a:r>
          </a:p>
        </p:txBody>
      </p:sp>
      <p:sp>
        <p:nvSpPr>
          <p:cNvPr id="3" name="Content Placeholder 2">
            <a:extLst>
              <a:ext uri="{FF2B5EF4-FFF2-40B4-BE49-F238E27FC236}">
                <a16:creationId xmlns:a16="http://schemas.microsoft.com/office/drawing/2014/main" id="{0FDAE871-83D9-4EDE-98A5-407C843DF16E}"/>
              </a:ext>
            </a:extLst>
          </p:cNvPr>
          <p:cNvSpPr>
            <a:spLocks noGrp="1"/>
          </p:cNvSpPr>
          <p:nvPr>
            <p:ph idx="1"/>
          </p:nvPr>
        </p:nvSpPr>
        <p:spPr/>
        <p:txBody>
          <a:bodyPr>
            <a:normAutofit/>
          </a:bodyPr>
          <a:lstStyle/>
          <a:p>
            <a:pPr marL="0" indent="0">
              <a:buNone/>
            </a:pPr>
            <a:r>
              <a:rPr lang="en-US" sz="1800" dirty="0"/>
              <a:t>Image: Business – Process Management Workflow</a:t>
            </a:r>
          </a:p>
        </p:txBody>
      </p:sp>
      <p:sp>
        <p:nvSpPr>
          <p:cNvPr id="4" name="Footer Placeholder 3">
            <a:extLst>
              <a:ext uri="{FF2B5EF4-FFF2-40B4-BE49-F238E27FC236}">
                <a16:creationId xmlns:a16="http://schemas.microsoft.com/office/drawing/2014/main" id="{CBE496A7-9543-420B-8A2F-AC4A68F7D8F5}"/>
              </a:ext>
            </a:extLst>
          </p:cNvPr>
          <p:cNvSpPr>
            <a:spLocks noGrp="1"/>
          </p:cNvSpPr>
          <p:nvPr>
            <p:ph type="ftr" sz="quarter" idx="11"/>
          </p:nvPr>
        </p:nvSpPr>
        <p:spPr/>
        <p:txBody>
          <a:bodyPr/>
          <a:lstStyle/>
          <a:p>
            <a:r>
              <a:rPr lang="en-US"/>
              <a:t>jirastrategy.com</a:t>
            </a:r>
          </a:p>
        </p:txBody>
      </p:sp>
      <p:pic>
        <p:nvPicPr>
          <p:cNvPr id="8" name="Picture 7" descr="A screenshot of a social media post&#10;&#10;Description generated with very high confidence">
            <a:extLst>
              <a:ext uri="{FF2B5EF4-FFF2-40B4-BE49-F238E27FC236}">
                <a16:creationId xmlns:a16="http://schemas.microsoft.com/office/drawing/2014/main" id="{AF51DDA9-B175-4552-8ADD-A64EEDF33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308122"/>
            <a:ext cx="9144000" cy="4003778"/>
          </a:xfrm>
          <a:prstGeom prst="rect">
            <a:avLst/>
          </a:prstGeom>
        </p:spPr>
      </p:pic>
    </p:spTree>
    <p:extLst>
      <p:ext uri="{BB962C8B-B14F-4D97-AF65-F5344CB8AC3E}">
        <p14:creationId xmlns:p14="http://schemas.microsoft.com/office/powerpoint/2010/main" val="1906912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Multiple Workflows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normAutofit/>
          </a:bodyPr>
          <a:lstStyle/>
          <a:p>
            <a:pPr marL="0" indent="0">
              <a:buNone/>
            </a:pPr>
            <a:r>
              <a:rPr lang="en-US" sz="1800" dirty="0"/>
              <a:t>Image:  Issue Type to Workflow Matrix</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6" name="Picture 5" descr="A screenshot of a cell phone&#10;&#10;Description generated with very high confidence">
            <a:extLst>
              <a:ext uri="{FF2B5EF4-FFF2-40B4-BE49-F238E27FC236}">
                <a16:creationId xmlns:a16="http://schemas.microsoft.com/office/drawing/2014/main" id="{033F4BFF-77B2-49E1-9A3C-133DAF504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633467"/>
            <a:ext cx="9144000" cy="2105362"/>
          </a:xfrm>
          <a:prstGeom prst="rect">
            <a:avLst/>
          </a:prstGeom>
        </p:spPr>
      </p:pic>
    </p:spTree>
    <p:extLst>
      <p:ext uri="{BB962C8B-B14F-4D97-AF65-F5344CB8AC3E}">
        <p14:creationId xmlns:p14="http://schemas.microsoft.com/office/powerpoint/2010/main" val="303349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CB49-3695-4406-B956-24D159BA666D}"/>
              </a:ext>
            </a:extLst>
          </p:cNvPr>
          <p:cNvSpPr>
            <a:spLocks noGrp="1"/>
          </p:cNvSpPr>
          <p:nvPr>
            <p:ph type="title"/>
          </p:nvPr>
        </p:nvSpPr>
        <p:spPr/>
        <p:txBody>
          <a:bodyPr/>
          <a:lstStyle/>
          <a:p>
            <a:r>
              <a:rPr lang="en-US" dirty="0"/>
              <a:t>Default Workflows</a:t>
            </a:r>
          </a:p>
        </p:txBody>
      </p:sp>
      <p:sp>
        <p:nvSpPr>
          <p:cNvPr id="3" name="Content Placeholder 2">
            <a:extLst>
              <a:ext uri="{FF2B5EF4-FFF2-40B4-BE49-F238E27FC236}">
                <a16:creationId xmlns:a16="http://schemas.microsoft.com/office/drawing/2014/main" id="{0FDAE871-83D9-4EDE-98A5-407C843DF16E}"/>
              </a:ext>
            </a:extLst>
          </p:cNvPr>
          <p:cNvSpPr>
            <a:spLocks noGrp="1"/>
          </p:cNvSpPr>
          <p:nvPr>
            <p:ph idx="1"/>
          </p:nvPr>
        </p:nvSpPr>
        <p:spPr/>
        <p:txBody>
          <a:bodyPr>
            <a:normAutofit/>
          </a:bodyPr>
          <a:lstStyle/>
          <a:p>
            <a:pPr marL="0" indent="0">
              <a:buNone/>
            </a:pPr>
            <a:r>
              <a:rPr lang="en-US" sz="1800" dirty="0"/>
              <a:t>Image: Read-only System Workflow (Diagram Mode)</a:t>
            </a:r>
          </a:p>
        </p:txBody>
      </p:sp>
      <p:sp>
        <p:nvSpPr>
          <p:cNvPr id="4" name="Footer Placeholder 3">
            <a:extLst>
              <a:ext uri="{FF2B5EF4-FFF2-40B4-BE49-F238E27FC236}">
                <a16:creationId xmlns:a16="http://schemas.microsoft.com/office/drawing/2014/main" id="{CBE496A7-9543-420B-8A2F-AC4A68F7D8F5}"/>
              </a:ext>
            </a:extLst>
          </p:cNvPr>
          <p:cNvSpPr>
            <a:spLocks noGrp="1"/>
          </p:cNvSpPr>
          <p:nvPr>
            <p:ph type="ftr" sz="quarter" idx="11"/>
          </p:nvPr>
        </p:nvSpPr>
        <p:spPr/>
        <p:txBody>
          <a:bodyPr/>
          <a:lstStyle/>
          <a:p>
            <a:r>
              <a:rPr lang="en-US"/>
              <a:t>jirastrategy.com</a:t>
            </a:r>
          </a:p>
        </p:txBody>
      </p:sp>
      <p:pic>
        <p:nvPicPr>
          <p:cNvPr id="7" name="Picture 6" descr="A screenshot of a cell phone&#10;&#10;Description generated with very high confidence">
            <a:extLst>
              <a:ext uri="{FF2B5EF4-FFF2-40B4-BE49-F238E27FC236}">
                <a16:creationId xmlns:a16="http://schemas.microsoft.com/office/drawing/2014/main" id="{3143B5C2-B610-44DF-8FCE-F32EB4D76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225" y="2174313"/>
            <a:ext cx="5441549" cy="4092343"/>
          </a:xfrm>
          <a:prstGeom prst="rect">
            <a:avLst/>
          </a:prstGeom>
        </p:spPr>
      </p:pic>
    </p:spTree>
    <p:extLst>
      <p:ext uri="{BB962C8B-B14F-4D97-AF65-F5344CB8AC3E}">
        <p14:creationId xmlns:p14="http://schemas.microsoft.com/office/powerpoint/2010/main" val="365858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CB49-3695-4406-B956-24D159BA666D}"/>
              </a:ext>
            </a:extLst>
          </p:cNvPr>
          <p:cNvSpPr>
            <a:spLocks noGrp="1"/>
          </p:cNvSpPr>
          <p:nvPr>
            <p:ph type="title"/>
          </p:nvPr>
        </p:nvSpPr>
        <p:spPr/>
        <p:txBody>
          <a:bodyPr/>
          <a:lstStyle/>
          <a:p>
            <a:r>
              <a:rPr lang="en-US" dirty="0"/>
              <a:t>Default Workflows</a:t>
            </a:r>
          </a:p>
        </p:txBody>
      </p:sp>
      <p:sp>
        <p:nvSpPr>
          <p:cNvPr id="3" name="Content Placeholder 2">
            <a:extLst>
              <a:ext uri="{FF2B5EF4-FFF2-40B4-BE49-F238E27FC236}">
                <a16:creationId xmlns:a16="http://schemas.microsoft.com/office/drawing/2014/main" id="{0FDAE871-83D9-4EDE-98A5-407C843DF16E}"/>
              </a:ext>
            </a:extLst>
          </p:cNvPr>
          <p:cNvSpPr>
            <a:spLocks noGrp="1"/>
          </p:cNvSpPr>
          <p:nvPr>
            <p:ph idx="1"/>
          </p:nvPr>
        </p:nvSpPr>
        <p:spPr/>
        <p:txBody>
          <a:bodyPr>
            <a:normAutofit/>
          </a:bodyPr>
          <a:lstStyle/>
          <a:p>
            <a:pPr marL="0" indent="0">
              <a:buNone/>
            </a:pPr>
            <a:r>
              <a:rPr lang="en-US" sz="1800" dirty="0"/>
              <a:t>Image: Read-only System </a:t>
            </a:r>
            <a:br>
              <a:rPr lang="en-US" sz="1800" dirty="0"/>
            </a:br>
            <a:r>
              <a:rPr lang="en-US" sz="1800" dirty="0"/>
              <a:t>Workflow (Text Mode)</a:t>
            </a:r>
          </a:p>
        </p:txBody>
      </p:sp>
      <p:sp>
        <p:nvSpPr>
          <p:cNvPr id="4" name="Footer Placeholder 3">
            <a:extLst>
              <a:ext uri="{FF2B5EF4-FFF2-40B4-BE49-F238E27FC236}">
                <a16:creationId xmlns:a16="http://schemas.microsoft.com/office/drawing/2014/main" id="{CBE496A7-9543-420B-8A2F-AC4A68F7D8F5}"/>
              </a:ext>
            </a:extLst>
          </p:cNvPr>
          <p:cNvSpPr>
            <a:spLocks noGrp="1"/>
          </p:cNvSpPr>
          <p:nvPr>
            <p:ph type="ftr" sz="quarter" idx="11"/>
          </p:nvPr>
        </p:nvSpPr>
        <p:spPr/>
        <p:txBody>
          <a:bodyPr/>
          <a:lstStyle/>
          <a:p>
            <a:r>
              <a:rPr lang="en-US"/>
              <a:t>jirastrategy.com</a:t>
            </a:r>
          </a:p>
        </p:txBody>
      </p:sp>
      <p:pic>
        <p:nvPicPr>
          <p:cNvPr id="6" name="Picture 5" descr="A screenshot of a cell phone&#10;&#10;Description generated with very high confidence">
            <a:extLst>
              <a:ext uri="{FF2B5EF4-FFF2-40B4-BE49-F238E27FC236}">
                <a16:creationId xmlns:a16="http://schemas.microsoft.com/office/drawing/2014/main" id="{8908F83F-EEC8-484F-8A77-538B78129E97}"/>
              </a:ext>
            </a:extLst>
          </p:cNvPr>
          <p:cNvPicPr>
            <a:picLocks noChangeAspect="1"/>
          </p:cNvPicPr>
          <p:nvPr/>
        </p:nvPicPr>
        <p:blipFill rotWithShape="1">
          <a:blip r:embed="rId2">
            <a:extLst>
              <a:ext uri="{28A0092B-C50C-407E-A947-70E740481C1C}">
                <a14:useLocalDpi xmlns:a14="http://schemas.microsoft.com/office/drawing/2010/main" val="0"/>
              </a:ext>
            </a:extLst>
          </a:blip>
          <a:srcRect r="32422"/>
          <a:stretch/>
        </p:blipFill>
        <p:spPr>
          <a:xfrm>
            <a:off x="5358413" y="1484663"/>
            <a:ext cx="5995387" cy="4910719"/>
          </a:xfrm>
          <a:prstGeom prst="rect">
            <a:avLst/>
          </a:prstGeom>
        </p:spPr>
      </p:pic>
    </p:spTree>
    <p:extLst>
      <p:ext uri="{BB962C8B-B14F-4D97-AF65-F5344CB8AC3E}">
        <p14:creationId xmlns:p14="http://schemas.microsoft.com/office/powerpoint/2010/main" val="3894553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Software vs. Business Workflows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sz="half" idx="1"/>
          </p:nvPr>
        </p:nvSpPr>
        <p:spPr/>
        <p:txBody>
          <a:bodyPr/>
          <a:lstStyle/>
          <a:p>
            <a:pPr marL="0" indent="0">
              <a:buNone/>
            </a:pPr>
            <a:r>
              <a:rPr lang="en-US" b="1" dirty="0"/>
              <a:t>Software</a:t>
            </a:r>
          </a:p>
          <a:p>
            <a:pPr marL="0" indent="0">
              <a:buNone/>
            </a:pPr>
            <a:endParaRPr lang="en-US" dirty="0"/>
          </a:p>
          <a:p>
            <a:r>
              <a:rPr lang="en-US" dirty="0"/>
              <a:t>Receive Request</a:t>
            </a:r>
          </a:p>
          <a:p>
            <a:r>
              <a:rPr lang="en-US" dirty="0"/>
              <a:t>Review Requirements</a:t>
            </a:r>
          </a:p>
          <a:p>
            <a:r>
              <a:rPr lang="en-US" dirty="0"/>
              <a:t>Write Code</a:t>
            </a:r>
          </a:p>
          <a:p>
            <a:r>
              <a:rPr lang="en-US" dirty="0"/>
              <a:t>Test Code</a:t>
            </a:r>
          </a:p>
          <a:p>
            <a:r>
              <a:rPr lang="en-US" dirty="0"/>
              <a:t>Deploy Code</a:t>
            </a:r>
          </a:p>
          <a:p>
            <a:r>
              <a:rPr lang="en-US" dirty="0"/>
              <a:t>etc.</a:t>
            </a:r>
          </a:p>
        </p:txBody>
      </p:sp>
      <p:sp>
        <p:nvSpPr>
          <p:cNvPr id="5" name="Content Placeholder 4">
            <a:extLst>
              <a:ext uri="{FF2B5EF4-FFF2-40B4-BE49-F238E27FC236}">
                <a16:creationId xmlns:a16="http://schemas.microsoft.com/office/drawing/2014/main" id="{33C7C69C-6445-4BD9-A574-124E2B206DA1}"/>
              </a:ext>
            </a:extLst>
          </p:cNvPr>
          <p:cNvSpPr>
            <a:spLocks noGrp="1"/>
          </p:cNvSpPr>
          <p:nvPr>
            <p:ph sz="half" idx="2"/>
          </p:nvPr>
        </p:nvSpPr>
        <p:spPr/>
        <p:txBody>
          <a:bodyPr/>
          <a:lstStyle/>
          <a:p>
            <a:pPr marL="0" indent="0">
              <a:buNone/>
            </a:pPr>
            <a:r>
              <a:rPr lang="en-US" b="1" dirty="0"/>
              <a:t>Business</a:t>
            </a:r>
          </a:p>
          <a:p>
            <a:pPr marL="0" indent="0">
              <a:buNone/>
            </a:pPr>
            <a:endParaRPr lang="en-US" dirty="0"/>
          </a:p>
          <a:p>
            <a:r>
              <a:rPr lang="en-US" dirty="0"/>
              <a:t>Extra Steps</a:t>
            </a:r>
          </a:p>
          <a:p>
            <a:r>
              <a:rPr lang="en-US" dirty="0"/>
              <a:t>Forward &amp; Backward Movement</a:t>
            </a:r>
          </a:p>
          <a:p>
            <a:r>
              <a:rPr lang="en-US" dirty="0"/>
              <a:t>Conditional</a:t>
            </a:r>
          </a:p>
          <a:p>
            <a:r>
              <a:rPr lang="en-US" dirty="0"/>
              <a:t>Highly Customized</a:t>
            </a:r>
          </a:p>
          <a:p>
            <a:r>
              <a:rPr lang="en-US" dirty="0"/>
              <a:t>etc.</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408913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CB49-3695-4406-B956-24D159BA666D}"/>
              </a:ext>
            </a:extLst>
          </p:cNvPr>
          <p:cNvSpPr>
            <a:spLocks noGrp="1"/>
          </p:cNvSpPr>
          <p:nvPr>
            <p:ph type="title"/>
          </p:nvPr>
        </p:nvSpPr>
        <p:spPr/>
        <p:txBody>
          <a:bodyPr/>
          <a:lstStyle/>
          <a:p>
            <a:r>
              <a:rPr lang="en-US" dirty="0"/>
              <a:t>Sample Workflow</a:t>
            </a:r>
          </a:p>
        </p:txBody>
      </p:sp>
      <p:sp>
        <p:nvSpPr>
          <p:cNvPr id="3" name="Content Placeholder 2">
            <a:extLst>
              <a:ext uri="{FF2B5EF4-FFF2-40B4-BE49-F238E27FC236}">
                <a16:creationId xmlns:a16="http://schemas.microsoft.com/office/drawing/2014/main" id="{0FDAE871-83D9-4EDE-98A5-407C843DF16E}"/>
              </a:ext>
            </a:extLst>
          </p:cNvPr>
          <p:cNvSpPr>
            <a:spLocks noGrp="1"/>
          </p:cNvSpPr>
          <p:nvPr>
            <p:ph idx="1"/>
          </p:nvPr>
        </p:nvSpPr>
        <p:spPr/>
        <p:txBody>
          <a:bodyPr>
            <a:normAutofit/>
          </a:bodyPr>
          <a:lstStyle/>
          <a:p>
            <a:pPr marL="0" indent="0">
              <a:buNone/>
            </a:pPr>
            <a:r>
              <a:rPr lang="en-US" sz="1800" dirty="0"/>
              <a:t>Image: Legal Contract Workflow (Jira Cloud)</a:t>
            </a:r>
          </a:p>
        </p:txBody>
      </p:sp>
      <p:sp>
        <p:nvSpPr>
          <p:cNvPr id="4" name="Footer Placeholder 3">
            <a:extLst>
              <a:ext uri="{FF2B5EF4-FFF2-40B4-BE49-F238E27FC236}">
                <a16:creationId xmlns:a16="http://schemas.microsoft.com/office/drawing/2014/main" id="{CBE496A7-9543-420B-8A2F-AC4A68F7D8F5}"/>
              </a:ext>
            </a:extLst>
          </p:cNvPr>
          <p:cNvSpPr>
            <a:spLocks noGrp="1"/>
          </p:cNvSpPr>
          <p:nvPr>
            <p:ph type="ftr" sz="quarter" idx="11"/>
          </p:nvPr>
        </p:nvSpPr>
        <p:spPr/>
        <p:txBody>
          <a:bodyPr/>
          <a:lstStyle/>
          <a:p>
            <a:r>
              <a:rPr lang="en-US"/>
              <a:t>jirastrategy.com</a:t>
            </a:r>
          </a:p>
        </p:txBody>
      </p:sp>
      <p:pic>
        <p:nvPicPr>
          <p:cNvPr id="6" name="Picture 5">
            <a:extLst>
              <a:ext uri="{FF2B5EF4-FFF2-40B4-BE49-F238E27FC236}">
                <a16:creationId xmlns:a16="http://schemas.microsoft.com/office/drawing/2014/main" id="{7056920F-9055-4728-922E-1866A2152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525" y="2534444"/>
            <a:ext cx="2266950" cy="2933700"/>
          </a:xfrm>
          <a:prstGeom prst="rect">
            <a:avLst/>
          </a:prstGeom>
        </p:spPr>
      </p:pic>
    </p:spTree>
    <p:extLst>
      <p:ext uri="{BB962C8B-B14F-4D97-AF65-F5344CB8AC3E}">
        <p14:creationId xmlns:p14="http://schemas.microsoft.com/office/powerpoint/2010/main" val="1733835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CB49-3695-4406-B956-24D159BA666D}"/>
              </a:ext>
            </a:extLst>
          </p:cNvPr>
          <p:cNvSpPr>
            <a:spLocks noGrp="1"/>
          </p:cNvSpPr>
          <p:nvPr>
            <p:ph type="title"/>
          </p:nvPr>
        </p:nvSpPr>
        <p:spPr/>
        <p:txBody>
          <a:bodyPr/>
          <a:lstStyle/>
          <a:p>
            <a:r>
              <a:rPr lang="en-US" dirty="0"/>
              <a:t>Sample Workflow</a:t>
            </a:r>
          </a:p>
        </p:txBody>
      </p:sp>
      <p:sp>
        <p:nvSpPr>
          <p:cNvPr id="3" name="Content Placeholder 2">
            <a:extLst>
              <a:ext uri="{FF2B5EF4-FFF2-40B4-BE49-F238E27FC236}">
                <a16:creationId xmlns:a16="http://schemas.microsoft.com/office/drawing/2014/main" id="{0FDAE871-83D9-4EDE-98A5-407C843DF16E}"/>
              </a:ext>
            </a:extLst>
          </p:cNvPr>
          <p:cNvSpPr>
            <a:spLocks noGrp="1"/>
          </p:cNvSpPr>
          <p:nvPr>
            <p:ph idx="1"/>
          </p:nvPr>
        </p:nvSpPr>
        <p:spPr/>
        <p:txBody>
          <a:bodyPr>
            <a:normAutofit/>
          </a:bodyPr>
          <a:lstStyle/>
          <a:p>
            <a:pPr marL="0" indent="0">
              <a:buNone/>
            </a:pPr>
            <a:r>
              <a:rPr lang="en-US" sz="1800" dirty="0"/>
              <a:t>Image: Asset Management Workflow (Jira Server)</a:t>
            </a:r>
          </a:p>
        </p:txBody>
      </p:sp>
      <p:sp>
        <p:nvSpPr>
          <p:cNvPr id="4" name="Footer Placeholder 3">
            <a:extLst>
              <a:ext uri="{FF2B5EF4-FFF2-40B4-BE49-F238E27FC236}">
                <a16:creationId xmlns:a16="http://schemas.microsoft.com/office/drawing/2014/main" id="{CBE496A7-9543-420B-8A2F-AC4A68F7D8F5}"/>
              </a:ext>
            </a:extLst>
          </p:cNvPr>
          <p:cNvSpPr>
            <a:spLocks noGrp="1"/>
          </p:cNvSpPr>
          <p:nvPr>
            <p:ph type="ftr" sz="quarter" idx="11"/>
          </p:nvPr>
        </p:nvSpPr>
        <p:spPr/>
        <p:txBody>
          <a:bodyPr/>
          <a:lstStyle/>
          <a:p>
            <a:r>
              <a:rPr lang="en-US"/>
              <a:t>jirastrategy.com</a:t>
            </a:r>
          </a:p>
        </p:txBody>
      </p:sp>
      <p:pic>
        <p:nvPicPr>
          <p:cNvPr id="5" name="Picture 4">
            <a:extLst>
              <a:ext uri="{FF2B5EF4-FFF2-40B4-BE49-F238E27FC236}">
                <a16:creationId xmlns:a16="http://schemas.microsoft.com/office/drawing/2014/main" id="{A07F8952-6D4C-4902-8814-4C27FB0A62A5}"/>
              </a:ext>
            </a:extLst>
          </p:cNvPr>
          <p:cNvPicPr>
            <a:picLocks noChangeAspect="1"/>
          </p:cNvPicPr>
          <p:nvPr/>
        </p:nvPicPr>
        <p:blipFill rotWithShape="1">
          <a:blip r:embed="rId2">
            <a:extLst>
              <a:ext uri="{28A0092B-C50C-407E-A947-70E740481C1C}">
                <a14:useLocalDpi xmlns:a14="http://schemas.microsoft.com/office/drawing/2010/main" val="0"/>
              </a:ext>
            </a:extLst>
          </a:blip>
          <a:srcRect r="41305"/>
          <a:stretch/>
        </p:blipFill>
        <p:spPr>
          <a:xfrm>
            <a:off x="4038600" y="2333851"/>
            <a:ext cx="4114800" cy="3978049"/>
          </a:xfrm>
          <a:prstGeom prst="rect">
            <a:avLst/>
          </a:prstGeom>
        </p:spPr>
      </p:pic>
    </p:spTree>
    <p:extLst>
      <p:ext uri="{BB962C8B-B14F-4D97-AF65-F5344CB8AC3E}">
        <p14:creationId xmlns:p14="http://schemas.microsoft.com/office/powerpoint/2010/main" val="356231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6837</TotalTime>
  <Words>1490</Words>
  <Application>Microsoft Office PowerPoint</Application>
  <PresentationFormat>Widescreen</PresentationFormat>
  <Paragraphs>316</Paragraphs>
  <Slides>45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Verdana</vt:lpstr>
      <vt:lpstr>Office Theme</vt:lpstr>
      <vt:lpstr>Jira Workflows for Business Teams</vt:lpstr>
      <vt:lpstr>PowerPoint Presentation</vt:lpstr>
      <vt:lpstr>Workflow Types</vt:lpstr>
      <vt:lpstr>Workflow Types</vt:lpstr>
      <vt:lpstr>Default Workflows</vt:lpstr>
      <vt:lpstr>Default Workflows</vt:lpstr>
      <vt:lpstr>Software vs. Business Workflows</vt:lpstr>
      <vt:lpstr>Sample Workflow</vt:lpstr>
      <vt:lpstr>Sample Workflow</vt:lpstr>
      <vt:lpstr>Resolved ≄ Closed</vt:lpstr>
      <vt:lpstr>Do’s and Don’ts</vt:lpstr>
      <vt:lpstr>Roles and Groups</vt:lpstr>
      <vt:lpstr>Do’s and Don’ts</vt:lpstr>
      <vt:lpstr>Illogical Statuses and Transitions</vt:lpstr>
      <vt:lpstr>Custom Workflow Planning</vt:lpstr>
      <vt:lpstr>Phased Approach</vt:lpstr>
      <vt:lpstr>Interview</vt:lpstr>
      <vt:lpstr>Custom Workflow Process</vt:lpstr>
      <vt:lpstr>Narrative</vt:lpstr>
      <vt:lpstr>Statuses</vt:lpstr>
      <vt:lpstr>Statuses + Forward Transitions</vt:lpstr>
      <vt:lpstr>Statuses + Alternate Transitions</vt:lpstr>
      <vt:lpstr>Transition Behaviors</vt:lpstr>
      <vt:lpstr>Custom Workflow</vt:lpstr>
      <vt:lpstr>Workflow Concepts</vt:lpstr>
      <vt:lpstr>Draft vs Active</vt:lpstr>
      <vt:lpstr>Workflow Editing Tips</vt:lpstr>
      <vt:lpstr>Workflow Assumptions</vt:lpstr>
      <vt:lpstr>Workflow Assumptions</vt:lpstr>
      <vt:lpstr>Transitions</vt:lpstr>
      <vt:lpstr>Transition Types</vt:lpstr>
      <vt:lpstr>Transition Behaviors</vt:lpstr>
      <vt:lpstr>Add-ons &amp; Plugins </vt:lpstr>
      <vt:lpstr>Favorite Workflow Add-ons</vt:lpstr>
      <vt:lpstr>Resources</vt:lpstr>
      <vt:lpstr>Resources</vt:lpstr>
      <vt:lpstr>Jira Strategy Admin Workbook</vt:lpstr>
      <vt:lpstr>Questions?</vt:lpstr>
      <vt:lpstr>Default Workflows</vt:lpstr>
      <vt:lpstr>Default Workflows</vt:lpstr>
      <vt:lpstr>Default Workflows</vt:lpstr>
      <vt:lpstr>Default Workflows</vt:lpstr>
      <vt:lpstr>Default Workflows</vt:lpstr>
      <vt:lpstr>Default Workflows</vt:lpstr>
      <vt:lpstr>Multiple Workflows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Wright</dc:creator>
  <cp:lastModifiedBy>Rachel Wright</cp:lastModifiedBy>
  <cp:revision>119</cp:revision>
  <dcterms:created xsi:type="dcterms:W3CDTF">2018-02-13T00:43:30Z</dcterms:created>
  <dcterms:modified xsi:type="dcterms:W3CDTF">2018-03-02T00:06:45Z</dcterms:modified>
</cp:coreProperties>
</file>