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Lst>
  <p:notesMasterIdLst>
    <p:notesMasterId r:id="rId38"/>
  </p:notesMasterIdLst>
  <p:handoutMasterIdLst>
    <p:handoutMasterId r:id="rId39"/>
  </p:handoutMasterIdLst>
  <p:sldIdLst>
    <p:sldId id="256" r:id="rId3"/>
    <p:sldId id="306" r:id="rId4"/>
    <p:sldId id="344" r:id="rId5"/>
    <p:sldId id="316" r:id="rId6"/>
    <p:sldId id="317" r:id="rId7"/>
    <p:sldId id="318" r:id="rId8"/>
    <p:sldId id="319" r:id="rId9"/>
    <p:sldId id="320" r:id="rId10"/>
    <p:sldId id="347" r:id="rId11"/>
    <p:sldId id="348" r:id="rId12"/>
    <p:sldId id="321" r:id="rId13"/>
    <p:sldId id="350" r:id="rId14"/>
    <p:sldId id="351" r:id="rId15"/>
    <p:sldId id="352" r:id="rId16"/>
    <p:sldId id="353" r:id="rId17"/>
    <p:sldId id="322" r:id="rId18"/>
    <p:sldId id="323" r:id="rId19"/>
    <p:sldId id="349" r:id="rId20"/>
    <p:sldId id="346" r:id="rId21"/>
    <p:sldId id="310" r:id="rId22"/>
    <p:sldId id="311" r:id="rId23"/>
    <p:sldId id="312" r:id="rId24"/>
    <p:sldId id="313" r:id="rId25"/>
    <p:sldId id="314" r:id="rId26"/>
    <p:sldId id="315" r:id="rId27"/>
    <p:sldId id="324" r:id="rId28"/>
    <p:sldId id="308" r:id="rId29"/>
    <p:sldId id="289" r:id="rId30"/>
    <p:sldId id="294" r:id="rId31"/>
    <p:sldId id="295" r:id="rId32"/>
    <p:sldId id="307" r:id="rId33"/>
    <p:sldId id="345" r:id="rId34"/>
    <p:sldId id="304" r:id="rId35"/>
    <p:sldId id="325" r:id="rId36"/>
    <p:sldId id="309" r:id="rId37"/>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structions" id="{CA48F039-A71C-4625-A60D-9A209C1EDEBE}">
          <p14:sldIdLst>
            <p14:sldId id="256"/>
            <p14:sldId id="306"/>
          </p14:sldIdLst>
        </p14:section>
        <p14:section name="Example 1" id="{6C8E26BA-4844-4EA5-9883-77A59FB978CA}">
          <p14:sldIdLst>
            <p14:sldId id="344"/>
            <p14:sldId id="316"/>
            <p14:sldId id="317"/>
            <p14:sldId id="318"/>
            <p14:sldId id="319"/>
            <p14:sldId id="320"/>
            <p14:sldId id="347"/>
            <p14:sldId id="348"/>
            <p14:sldId id="321"/>
            <p14:sldId id="350"/>
            <p14:sldId id="351"/>
            <p14:sldId id="352"/>
            <p14:sldId id="353"/>
            <p14:sldId id="322"/>
            <p14:sldId id="323"/>
            <p14:sldId id="349"/>
          </p14:sldIdLst>
        </p14:section>
        <p14:section name="Example 2" id="{4F3F76C7-A7F5-435F-B6FD-6BB197FACFBC}">
          <p14:sldIdLst>
            <p14:sldId id="346"/>
            <p14:sldId id="310"/>
            <p14:sldId id="311"/>
            <p14:sldId id="312"/>
            <p14:sldId id="313"/>
            <p14:sldId id="314"/>
            <p14:sldId id="315"/>
          </p14:sldIdLst>
        </p14:section>
        <p14:section name="Create Your Workflow" id="{269D413D-0138-4217-8FA0-FD17E19C321B}">
          <p14:sldIdLst>
            <p14:sldId id="324"/>
            <p14:sldId id="308"/>
            <p14:sldId id="289"/>
            <p14:sldId id="294"/>
            <p14:sldId id="295"/>
            <p14:sldId id="307"/>
          </p14:sldIdLst>
        </p14:section>
        <p14:section name="Resources" id="{59A48118-A47F-4DE7-A4D6-863A7D3974D3}">
          <p14:sldIdLst>
            <p14:sldId id="345"/>
            <p14:sldId id="304"/>
            <p14:sldId id="325"/>
            <p14:sldId id="30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763" autoAdjust="0"/>
    <p:restoredTop sz="83040" autoAdjust="0"/>
  </p:normalViewPr>
  <p:slideViewPr>
    <p:cSldViewPr snapToGrid="0">
      <p:cViewPr varScale="1">
        <p:scale>
          <a:sx n="68" d="100"/>
          <a:sy n="68" d="100"/>
        </p:scale>
        <p:origin x="1382" y="53"/>
      </p:cViewPr>
      <p:guideLst/>
    </p:cSldViewPr>
  </p:slideViewPr>
  <p:notesTextViewPr>
    <p:cViewPr>
      <p:scale>
        <a:sx n="1" d="1"/>
        <a:sy n="1" d="1"/>
      </p:scale>
      <p:origin x="0" y="0"/>
    </p:cViewPr>
  </p:notesTextViewPr>
  <p:notesViewPr>
    <p:cSldViewPr snapToGrid="0">
      <p:cViewPr varScale="1">
        <p:scale>
          <a:sx n="62" d="100"/>
          <a:sy n="62" d="100"/>
        </p:scale>
        <p:origin x="3154" y="7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416328E-5598-DFC8-67D4-AC21BD23E780}"/>
              </a:ext>
            </a:extLst>
          </p:cNvPr>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r>
              <a:rPr lang="en-US"/>
              <a:t>Custom Jira Workflow Template</a:t>
            </a:r>
            <a:endParaRPr lang="en-US" dirty="0"/>
          </a:p>
        </p:txBody>
      </p:sp>
      <p:sp>
        <p:nvSpPr>
          <p:cNvPr id="3" name="Date Placeholder 2">
            <a:extLst>
              <a:ext uri="{FF2B5EF4-FFF2-40B4-BE49-F238E27FC236}">
                <a16:creationId xmlns:a16="http://schemas.microsoft.com/office/drawing/2014/main" id="{E696CCE2-B46B-37B6-816C-EB86AEBF8DE4}"/>
              </a:ext>
            </a:extLst>
          </p:cNvPr>
          <p:cNvSpPr>
            <a:spLocks noGrp="1"/>
          </p:cNvSpPr>
          <p:nvPr>
            <p:ph type="dt" sz="quarter" idx="1"/>
          </p:nvPr>
        </p:nvSpPr>
        <p:spPr>
          <a:xfrm>
            <a:off x="3884613" y="0"/>
            <a:ext cx="2971800" cy="467311"/>
          </a:xfrm>
          <a:prstGeom prst="rect">
            <a:avLst/>
          </a:prstGeom>
        </p:spPr>
        <p:txBody>
          <a:bodyPr vert="horz" lIns="91440" tIns="45720" rIns="91440" bIns="45720" rtlCol="0"/>
          <a:lstStyle>
            <a:lvl1pPr algn="r">
              <a:defRPr sz="1200"/>
            </a:lvl1pPr>
          </a:lstStyle>
          <a:p>
            <a:fld id="{242EDECE-74F0-417D-977A-5459EEB33A10}" type="datetimeFigureOut">
              <a:rPr lang="en-US" smtClean="0"/>
              <a:t>11/18/2023</a:t>
            </a:fld>
            <a:endParaRPr lang="en-US" dirty="0"/>
          </a:p>
        </p:txBody>
      </p:sp>
      <p:sp>
        <p:nvSpPr>
          <p:cNvPr id="4" name="Footer Placeholder 3">
            <a:extLst>
              <a:ext uri="{FF2B5EF4-FFF2-40B4-BE49-F238E27FC236}">
                <a16:creationId xmlns:a16="http://schemas.microsoft.com/office/drawing/2014/main" id="{D1E9363D-2569-0AAF-136E-B116AC4043DC}"/>
              </a:ext>
            </a:extLst>
          </p:cNvPr>
          <p:cNvSpPr>
            <a:spLocks noGrp="1"/>
          </p:cNvSpPr>
          <p:nvPr>
            <p:ph type="ftr" sz="quarter" idx="2"/>
          </p:nvPr>
        </p:nvSpPr>
        <p:spPr>
          <a:xfrm>
            <a:off x="0" y="8846554"/>
            <a:ext cx="2971800" cy="467310"/>
          </a:xfrm>
          <a:prstGeom prst="rect">
            <a:avLst/>
          </a:prstGeom>
        </p:spPr>
        <p:txBody>
          <a:bodyPr vert="horz" lIns="91440" tIns="45720" rIns="91440" bIns="45720" rtlCol="0" anchor="b"/>
          <a:lstStyle>
            <a:lvl1pPr algn="l">
              <a:defRPr sz="1200"/>
            </a:lvl1pPr>
          </a:lstStyle>
          <a:p>
            <a:r>
              <a:rPr lang="en-US" dirty="0"/>
              <a:t>jirastrategy.com</a:t>
            </a:r>
          </a:p>
        </p:txBody>
      </p:sp>
      <p:sp>
        <p:nvSpPr>
          <p:cNvPr id="5" name="Slide Number Placeholder 4">
            <a:extLst>
              <a:ext uri="{FF2B5EF4-FFF2-40B4-BE49-F238E27FC236}">
                <a16:creationId xmlns:a16="http://schemas.microsoft.com/office/drawing/2014/main" id="{D3824EE8-0AB8-FCF9-098A-CF7C491C86CB}"/>
              </a:ext>
            </a:extLst>
          </p:cNvPr>
          <p:cNvSpPr>
            <a:spLocks noGrp="1"/>
          </p:cNvSpPr>
          <p:nvPr>
            <p:ph type="sldNum" sz="quarter" idx="3"/>
          </p:nvPr>
        </p:nvSpPr>
        <p:spPr>
          <a:xfrm>
            <a:off x="3884613" y="8846554"/>
            <a:ext cx="2971800" cy="467310"/>
          </a:xfrm>
          <a:prstGeom prst="rect">
            <a:avLst/>
          </a:prstGeom>
        </p:spPr>
        <p:txBody>
          <a:bodyPr vert="horz" lIns="91440" tIns="45720" rIns="91440" bIns="45720" rtlCol="0" anchor="b"/>
          <a:lstStyle>
            <a:lvl1pPr algn="r">
              <a:defRPr sz="1200"/>
            </a:lvl1pPr>
          </a:lstStyle>
          <a:p>
            <a:fld id="{C7080937-BD36-4332-AC69-7A8746777060}" type="slidenum">
              <a:rPr lang="en-US" smtClean="0"/>
              <a:t>‹#›</a:t>
            </a:fld>
            <a:endParaRPr lang="en-US" dirty="0"/>
          </a:p>
        </p:txBody>
      </p:sp>
    </p:spTree>
    <p:extLst>
      <p:ext uri="{BB962C8B-B14F-4D97-AF65-F5344CB8AC3E}">
        <p14:creationId xmlns:p14="http://schemas.microsoft.com/office/powerpoint/2010/main" val="2391274738"/>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85355" y="251731"/>
            <a:ext cx="2971800" cy="467311"/>
          </a:xfrm>
          <a:prstGeom prst="rect">
            <a:avLst/>
          </a:prstGeom>
        </p:spPr>
        <p:txBody>
          <a:bodyPr vert="horz" lIns="91440" tIns="45720" rIns="91440" bIns="45720" rtlCol="0"/>
          <a:lstStyle>
            <a:lvl1pPr algn="l">
              <a:defRPr sz="1200">
                <a:latin typeface="Verdana" panose="020B0604030504040204" pitchFamily="34" charset="0"/>
                <a:ea typeface="Verdana" panose="020B0604030504040204" pitchFamily="34" charset="0"/>
              </a:defRPr>
            </a:lvl1pPr>
          </a:lstStyle>
          <a:p>
            <a:r>
              <a:rPr lang="en-US"/>
              <a:t>Custom Jira Workflow Template</a:t>
            </a:r>
            <a:endParaRPr lang="en-US" dirty="0"/>
          </a:p>
        </p:txBody>
      </p:sp>
      <p:sp>
        <p:nvSpPr>
          <p:cNvPr id="3" name="Date Placeholder 2"/>
          <p:cNvSpPr>
            <a:spLocks noGrp="1"/>
          </p:cNvSpPr>
          <p:nvPr>
            <p:ph type="dt" idx="1"/>
          </p:nvPr>
        </p:nvSpPr>
        <p:spPr>
          <a:xfrm>
            <a:off x="3699258" y="251731"/>
            <a:ext cx="2971800" cy="467311"/>
          </a:xfrm>
          <a:prstGeom prst="rect">
            <a:avLst/>
          </a:prstGeom>
        </p:spPr>
        <p:txBody>
          <a:bodyPr vert="horz" lIns="91440" tIns="45720" rIns="91440" bIns="45720" rtlCol="0"/>
          <a:lstStyle>
            <a:lvl1pPr algn="r">
              <a:defRPr sz="1200">
                <a:latin typeface="Verdana" panose="020B0604030504040204" pitchFamily="34" charset="0"/>
                <a:ea typeface="Verdana" panose="020B0604030504040204" pitchFamily="34" charset="0"/>
              </a:defRPr>
            </a:lvl1pPr>
          </a:lstStyle>
          <a:p>
            <a:fld id="{0892C31D-A21D-4012-ABDF-5B9246D060C0}" type="datetimeFigureOut">
              <a:rPr lang="en-US" smtClean="0"/>
              <a:pPr/>
              <a:t>11/18/2023</a:t>
            </a:fld>
            <a:endParaRPr lang="en-US" dirty="0"/>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85355" y="8594823"/>
            <a:ext cx="2971800" cy="467310"/>
          </a:xfrm>
          <a:prstGeom prst="rect">
            <a:avLst/>
          </a:prstGeom>
        </p:spPr>
        <p:txBody>
          <a:bodyPr vert="horz" lIns="91440" tIns="45720" rIns="91440" bIns="45720" rtlCol="0" anchor="b"/>
          <a:lstStyle>
            <a:lvl1pPr algn="l">
              <a:defRPr sz="1200">
                <a:latin typeface="Verdana" panose="020B0604030504040204" pitchFamily="34" charset="0"/>
                <a:ea typeface="Verdana" panose="020B0604030504040204" pitchFamily="34" charset="0"/>
              </a:defRPr>
            </a:lvl1pPr>
          </a:lstStyle>
          <a:p>
            <a:r>
              <a:rPr lang="en-US" dirty="0"/>
              <a:t>jirastrategy.com</a:t>
            </a:r>
          </a:p>
        </p:txBody>
      </p:sp>
      <p:sp>
        <p:nvSpPr>
          <p:cNvPr id="7" name="Slide Number Placeholder 6"/>
          <p:cNvSpPr>
            <a:spLocks noGrp="1"/>
          </p:cNvSpPr>
          <p:nvPr>
            <p:ph type="sldNum" sz="quarter" idx="5"/>
          </p:nvPr>
        </p:nvSpPr>
        <p:spPr>
          <a:xfrm>
            <a:off x="3699258" y="8594823"/>
            <a:ext cx="2971800" cy="467310"/>
          </a:xfrm>
          <a:prstGeom prst="rect">
            <a:avLst/>
          </a:prstGeom>
        </p:spPr>
        <p:txBody>
          <a:bodyPr vert="horz" lIns="91440" tIns="45720" rIns="91440" bIns="45720" rtlCol="0" anchor="b"/>
          <a:lstStyle>
            <a:lvl1pPr algn="r">
              <a:defRPr sz="1200">
                <a:latin typeface="Verdana" panose="020B0604030504040204" pitchFamily="34" charset="0"/>
                <a:ea typeface="Verdana" panose="020B0604030504040204" pitchFamily="34" charset="0"/>
              </a:defRPr>
            </a:lvl1pPr>
          </a:lstStyle>
          <a:p>
            <a:fld id="{E9D11782-E576-413C-8B09-2DA0A2FAC1FC}" type="slidenum">
              <a:rPr lang="en-US" smtClean="0"/>
              <a:pPr/>
              <a:t>‹#›</a:t>
            </a:fld>
            <a:endParaRPr lang="en-US" dirty="0"/>
          </a:p>
        </p:txBody>
      </p:sp>
    </p:spTree>
    <p:extLst>
      <p:ext uri="{BB962C8B-B14F-4D97-AF65-F5344CB8AC3E}">
        <p14:creationId xmlns:p14="http://schemas.microsoft.com/office/powerpoint/2010/main" val="225015087"/>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200" kern="1200">
        <a:solidFill>
          <a:schemeClr val="tx1"/>
        </a:solidFill>
        <a:latin typeface="Verdana" panose="020B0604030504040204" pitchFamily="34" charset="0"/>
        <a:ea typeface="Verdana" panose="020B0604030504040204" pitchFamily="34" charset="0"/>
        <a:cs typeface="+mn-cs"/>
      </a:defRPr>
    </a:lvl2pPr>
    <a:lvl3pPr marL="914400" algn="l" defTabSz="914400" rtl="0" eaLnBrk="1" latinLnBrk="0" hangingPunct="1">
      <a:defRPr sz="1200" kern="1200">
        <a:solidFill>
          <a:schemeClr val="tx1"/>
        </a:solidFill>
        <a:latin typeface="Verdana" panose="020B0604030504040204" pitchFamily="34" charset="0"/>
        <a:ea typeface="Verdana" panose="020B0604030504040204" pitchFamily="34" charset="0"/>
        <a:cs typeface="+mn-cs"/>
      </a:defRPr>
    </a:lvl3pPr>
    <a:lvl4pPr marL="1371600" algn="l" defTabSz="914400" rtl="0" eaLnBrk="1" latinLnBrk="0" hangingPunct="1">
      <a:defRPr sz="1200" kern="1200">
        <a:solidFill>
          <a:schemeClr val="tx1"/>
        </a:solidFill>
        <a:latin typeface="Verdana" panose="020B0604030504040204" pitchFamily="34" charset="0"/>
        <a:ea typeface="Verdana" panose="020B0604030504040204" pitchFamily="34" charset="0"/>
        <a:cs typeface="+mn-cs"/>
      </a:defRPr>
    </a:lvl4pPr>
    <a:lvl5pPr marL="1828800" algn="l" defTabSz="914400" rtl="0" eaLnBrk="1" latinLnBrk="0" hangingPunct="1">
      <a:defRPr sz="1200" kern="1200">
        <a:solidFill>
          <a:schemeClr val="tx1"/>
        </a:solidFill>
        <a:latin typeface="Verdana" panose="020B0604030504040204" pitchFamily="34" charset="0"/>
        <a:ea typeface="Verdana" panose="020B0604030504040204" pitchFamily="34"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jirastrategy.com/"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www.jirastrategy.com/link/courses"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www.jirastrategy.com/"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s://www.jirastrategy.com/"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kern="1200" dirty="0">
                <a:solidFill>
                  <a:schemeClr val="tx1"/>
                </a:solidFill>
                <a:effectLst/>
              </a:rPr>
              <a:t>Custom Workflow Template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kern="1200" dirty="0">
                <a:solidFill>
                  <a:schemeClr val="tx1"/>
                </a:solidFill>
                <a:effectLst/>
              </a:rPr>
              <a:t> </a:t>
            </a:r>
            <a:br>
              <a:rPr lang="en-US" sz="1200" b="1" i="0" u="none" strike="noStrike" kern="1200" dirty="0">
                <a:solidFill>
                  <a:schemeClr val="tx1"/>
                </a:solidFill>
                <a:effectLst/>
              </a:rPr>
            </a:br>
            <a:r>
              <a:rPr lang="en-US" b="0" dirty="0"/>
              <a:t>by Rachel Wright, Certified Jira Administrator</a:t>
            </a:r>
            <a:r>
              <a:rPr lang="en-US" b="0" baseline="0" dirty="0"/>
              <a:t> and author of the Jira Strategy Admin Workbook</a:t>
            </a:r>
            <a:endParaRPr lang="en-US" dirty="0"/>
          </a:p>
          <a:p>
            <a:pPr>
              <a:defRPr/>
            </a:pPr>
            <a:r>
              <a:rPr lang="en-US" b="0" dirty="0"/>
              <a:t>______________________________________________________</a:t>
            </a:r>
          </a:p>
          <a:p>
            <a:endParaRPr lang="en-US" dirty="0"/>
          </a:p>
          <a:p>
            <a:r>
              <a:rPr lang="en-US" dirty="0"/>
              <a:t>Need help setting up, cleaning up, or maintaining Jira Software, Jira Service Management, or Confluence?  </a:t>
            </a:r>
          </a:p>
          <a:p>
            <a:r>
              <a:rPr lang="en-US" dirty="0"/>
              <a:t>Learn more at: </a:t>
            </a:r>
            <a:r>
              <a:rPr lang="en-US" u="sng" dirty="0">
                <a:hlinkClick r:id="rId3"/>
              </a:rPr>
              <a:t>jirastrategy.com</a:t>
            </a:r>
            <a:endParaRPr lang="en-US" dirty="0"/>
          </a:p>
        </p:txBody>
      </p:sp>
      <p:sp>
        <p:nvSpPr>
          <p:cNvPr id="4" name="Slide Number Placeholder 3"/>
          <p:cNvSpPr>
            <a:spLocks noGrp="1"/>
          </p:cNvSpPr>
          <p:nvPr>
            <p:ph type="sldNum" sz="quarter" idx="10"/>
          </p:nvPr>
        </p:nvSpPr>
        <p:spPr/>
        <p:txBody>
          <a:bodyPr/>
          <a:lstStyle/>
          <a:p>
            <a:fld id="{E9D11782-E576-413C-8B09-2DA0A2FAC1FC}" type="slidenum">
              <a:rPr lang="en-US" smtClean="0"/>
              <a:t>1</a:t>
            </a:fld>
            <a:endParaRPr lang="en-US" dirty="0"/>
          </a:p>
        </p:txBody>
      </p:sp>
      <p:sp>
        <p:nvSpPr>
          <p:cNvPr id="5" name="Footer Placeholder 4">
            <a:extLst>
              <a:ext uri="{FF2B5EF4-FFF2-40B4-BE49-F238E27FC236}">
                <a16:creationId xmlns:a16="http://schemas.microsoft.com/office/drawing/2014/main" id="{8BAAE356-D829-F4BF-047D-FBDE87198BFD}"/>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DEAAE571-31F3-B68A-C135-EAE139C690E6}"/>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23907292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050" b="1" dirty="0"/>
              <a:t>Trigger</a:t>
            </a:r>
            <a:r>
              <a:rPr lang="en-US" sz="1050" dirty="0"/>
              <a:t> – initiates an automatic transition in Jira Software</a:t>
            </a:r>
          </a:p>
          <a:p>
            <a:pPr marL="628650" lvl="1" indent="-171450">
              <a:buFont typeface="Arial" panose="020B0604020202020204" pitchFamily="34" charset="0"/>
              <a:buChar char="•"/>
            </a:pPr>
            <a:r>
              <a:rPr lang="en-US" sz="1050" dirty="0"/>
              <a:t>Ex: If a code review is rejected in Crucible, automatically transition Jira issue back to “To Do” status and notify the developer that there’s a problem. </a:t>
            </a:r>
            <a:br>
              <a:rPr lang="en-US" sz="1050" dirty="0"/>
            </a:br>
            <a:endParaRPr lang="en-US" sz="1050" dirty="0"/>
          </a:p>
          <a:p>
            <a:pPr marL="171450" indent="-171450">
              <a:buFont typeface="Arial" panose="020B0604020202020204" pitchFamily="34" charset="0"/>
              <a:buChar char="•"/>
            </a:pPr>
            <a:r>
              <a:rPr lang="en-US" sz="1050" b="1" dirty="0"/>
              <a:t>Condition</a:t>
            </a:r>
            <a:r>
              <a:rPr lang="en-US" sz="1050" dirty="0"/>
              <a:t> – checks whether a transition can be performed</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dirty="0"/>
              <a:t>Ex: Only allow certain users to approve an issue.</a:t>
            </a:r>
            <a:br>
              <a:rPr lang="en-US" sz="1050" dirty="0"/>
            </a:br>
            <a:endParaRPr lang="en-US" sz="1050" dirty="0"/>
          </a:p>
          <a:p>
            <a:pPr marL="171450" indent="-171450">
              <a:buFont typeface="Arial" panose="020B0604020202020204" pitchFamily="34" charset="0"/>
              <a:buChar char="•"/>
            </a:pPr>
            <a:r>
              <a:rPr lang="en-US" sz="1050" b="1" dirty="0"/>
              <a:t>Validator</a:t>
            </a:r>
            <a:r>
              <a:rPr lang="en-US" sz="1050" dirty="0"/>
              <a:t> – checks whether certain data exists </a:t>
            </a:r>
            <a:r>
              <a:rPr lang="en-US" sz="1050" i="1" dirty="0"/>
              <a:t>before</a:t>
            </a:r>
            <a:r>
              <a:rPr lang="en-US" sz="1050" dirty="0"/>
              <a:t> a transition occurs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dirty="0"/>
              <a:t>Ex: Require that a custom field has a value.</a:t>
            </a:r>
          </a:p>
          <a:p>
            <a:pPr marL="628650" lvl="1" indent="-171450">
              <a:buFont typeface="Arial" panose="020B0604020202020204" pitchFamily="34" charset="0"/>
              <a:buChar char="•"/>
            </a:pPr>
            <a:endParaRPr lang="en-US" sz="1050" dirty="0"/>
          </a:p>
          <a:p>
            <a:pPr marL="171450" indent="-171450">
              <a:buFont typeface="Arial" panose="020B0604020202020204" pitchFamily="34" charset="0"/>
              <a:buChar char="•"/>
            </a:pPr>
            <a:r>
              <a:rPr lang="en-US" sz="1050" b="1" dirty="0"/>
              <a:t>Post</a:t>
            </a:r>
            <a:r>
              <a:rPr lang="en-US" sz="1050" dirty="0"/>
              <a:t> </a:t>
            </a:r>
            <a:r>
              <a:rPr lang="en-US" sz="1050" b="1" dirty="0"/>
              <a:t>Function</a:t>
            </a:r>
            <a:r>
              <a:rPr lang="en-US" sz="1050" dirty="0"/>
              <a:t> – additional rules or actions that occur </a:t>
            </a:r>
            <a:r>
              <a:rPr lang="en-US" sz="1050" i="1" dirty="0"/>
              <a:t>after</a:t>
            </a:r>
            <a:r>
              <a:rPr lang="en-US" sz="1050" dirty="0"/>
              <a:t> a transition occurs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dirty="0"/>
              <a:t>Ex: Clear the value of a custom field.</a:t>
            </a:r>
          </a:p>
          <a:p>
            <a:pPr marL="171450" indent="-171450">
              <a:buFont typeface="Arial" panose="020B0604020202020204" pitchFamily="34" charset="0"/>
              <a:buChar char="•"/>
            </a:pPr>
            <a:endParaRPr lang="en-US" sz="1050" dirty="0"/>
          </a:p>
          <a:p>
            <a:pPr marL="171450" indent="-171450">
              <a:buFont typeface="Arial" panose="020B0604020202020204" pitchFamily="34" charset="0"/>
              <a:buChar char="•"/>
            </a:pPr>
            <a:r>
              <a:rPr lang="en-US" sz="1050" b="1" dirty="0"/>
              <a:t>Property</a:t>
            </a:r>
            <a:r>
              <a:rPr lang="en-US" sz="1050" dirty="0"/>
              <a:t> – additional capabilities for statuses or transitions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dirty="0"/>
              <a:t>Ex: Prevent issue editing in the final workflow status.</a:t>
            </a:r>
          </a:p>
          <a:p>
            <a:pPr marL="171450" indent="-171450">
              <a:buFont typeface="Arial" panose="020B0604020202020204" pitchFamily="34" charset="0"/>
              <a:buChar char="•"/>
            </a:pPr>
            <a:endParaRPr lang="en-US" sz="1050" dirty="0"/>
          </a:p>
          <a:p>
            <a:pPr marL="171450" indent="-171450">
              <a:buFont typeface="Arial" panose="020B0604020202020204" pitchFamily="34" charset="0"/>
              <a:buChar char="•"/>
            </a:pPr>
            <a:r>
              <a:rPr lang="en-US" sz="1050" b="1" dirty="0"/>
              <a:t>Custom</a:t>
            </a:r>
            <a:r>
              <a:rPr lang="en-US" sz="1050" dirty="0"/>
              <a:t> </a:t>
            </a:r>
            <a:r>
              <a:rPr lang="en-US" sz="1050" b="1" dirty="0"/>
              <a:t>Event</a:t>
            </a:r>
            <a:r>
              <a:rPr lang="en-US" sz="1050" dirty="0"/>
              <a:t> – additional notifications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dirty="0"/>
              <a:t>Ex: Send an email to the Finance Director when an equipment purchase request is approved.</a:t>
            </a:r>
          </a:p>
          <a:p>
            <a:pPr marL="171450" indent="-171450">
              <a:buFont typeface="Arial" panose="020B0604020202020204" pitchFamily="34" charset="0"/>
              <a:buChar char="•"/>
            </a:pPr>
            <a:endParaRPr lang="en-US" sz="1050" dirty="0"/>
          </a:p>
          <a:p>
            <a:pPr marL="171450" indent="-171450">
              <a:buFont typeface="Arial" panose="020B0604020202020204" pitchFamily="34" charset="0"/>
              <a:buChar char="•"/>
            </a:pPr>
            <a:r>
              <a:rPr lang="en-US" sz="1050" b="1" dirty="0"/>
              <a:t>Automations and apps </a:t>
            </a:r>
            <a:r>
              <a:rPr lang="en-US" sz="1050" dirty="0"/>
              <a:t>can also influence workflow behavior.</a:t>
            </a:r>
          </a:p>
          <a:p>
            <a:pPr marL="628650" lvl="1" indent="-171450">
              <a:buFont typeface="Arial" panose="020B0604020202020204" pitchFamily="34" charset="0"/>
              <a:buChar char="•"/>
            </a:pPr>
            <a:r>
              <a:rPr lang="en-US" sz="1050" dirty="0"/>
              <a:t>Ex: Send an alert to your chat program when an issue is created.</a:t>
            </a:r>
          </a:p>
          <a:p>
            <a:pPr marL="0" lvl="0" indent="0">
              <a:buFont typeface="Arial" panose="020B0604020202020204" pitchFamily="34" charset="0"/>
              <a:buNone/>
            </a:pPr>
            <a:endParaRPr lang="en-US" sz="1050" dirty="0"/>
          </a:p>
        </p:txBody>
      </p:sp>
      <p:sp>
        <p:nvSpPr>
          <p:cNvPr id="4" name="Header Placeholder 3"/>
          <p:cNvSpPr>
            <a:spLocks noGrp="1"/>
          </p:cNvSpPr>
          <p:nvPr>
            <p:ph type="hdr" sz="quarter"/>
          </p:nvPr>
        </p:nvSpPr>
        <p:spPr/>
        <p:txBody>
          <a:bodyPr/>
          <a:lstStyle/>
          <a:p>
            <a:r>
              <a:rPr lang="en-US"/>
              <a:t>Custom Jira Workflow Template</a:t>
            </a:r>
            <a:endParaRPr lang="en-US" dirty="0"/>
          </a:p>
        </p:txBody>
      </p:sp>
      <p:sp>
        <p:nvSpPr>
          <p:cNvPr id="5" name="Footer Placeholder 4"/>
          <p:cNvSpPr>
            <a:spLocks noGrp="1"/>
          </p:cNvSpPr>
          <p:nvPr>
            <p:ph type="ftr" sz="quarter" idx="4"/>
          </p:nvPr>
        </p:nvSpPr>
        <p:spPr/>
        <p:txBody>
          <a:bodyPr/>
          <a:lstStyle/>
          <a:p>
            <a:r>
              <a:rPr lang="en-US" dirty="0"/>
              <a:t>jirastrategy.com</a:t>
            </a:r>
          </a:p>
        </p:txBody>
      </p:sp>
      <p:sp>
        <p:nvSpPr>
          <p:cNvPr id="6" name="Slide Number Placeholder 5"/>
          <p:cNvSpPr>
            <a:spLocks noGrp="1"/>
          </p:cNvSpPr>
          <p:nvPr>
            <p:ph type="sldNum" sz="quarter" idx="5"/>
          </p:nvPr>
        </p:nvSpPr>
        <p:spPr/>
        <p:txBody>
          <a:bodyPr/>
          <a:lstStyle/>
          <a:p>
            <a:fld id="{E9D11782-E576-413C-8B09-2DA0A2FAC1FC}" type="slidenum">
              <a:rPr lang="en-US" smtClean="0"/>
              <a:pPr/>
              <a:t>10</a:t>
            </a:fld>
            <a:endParaRPr lang="en-US" dirty="0"/>
          </a:p>
        </p:txBody>
      </p:sp>
    </p:spTree>
    <p:extLst>
      <p:ext uri="{BB962C8B-B14F-4D97-AF65-F5344CB8AC3E}">
        <p14:creationId xmlns:p14="http://schemas.microsoft.com/office/powerpoint/2010/main" val="21197131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11782-E576-413C-8B09-2DA0A2FAC1FC}" type="slidenum">
              <a:rPr lang="en-US" smtClean="0"/>
              <a:t>11</a:t>
            </a:fld>
            <a:endParaRPr lang="en-US" dirty="0"/>
          </a:p>
        </p:txBody>
      </p:sp>
      <p:sp>
        <p:nvSpPr>
          <p:cNvPr id="5" name="Footer Placeholder 4">
            <a:extLst>
              <a:ext uri="{FF2B5EF4-FFF2-40B4-BE49-F238E27FC236}">
                <a16:creationId xmlns:a16="http://schemas.microsoft.com/office/drawing/2014/main" id="{9F2CDA39-3110-C794-4C9C-EA19D609565B}"/>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1245415F-EEC7-AD24-AB94-5918EEAFCFCF}"/>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17078668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11782-E576-413C-8B09-2DA0A2FAC1FC}" type="slidenum">
              <a:rPr lang="en-US" smtClean="0"/>
              <a:t>12</a:t>
            </a:fld>
            <a:endParaRPr lang="en-US" dirty="0"/>
          </a:p>
        </p:txBody>
      </p:sp>
      <p:sp>
        <p:nvSpPr>
          <p:cNvPr id="5" name="Footer Placeholder 4">
            <a:extLst>
              <a:ext uri="{FF2B5EF4-FFF2-40B4-BE49-F238E27FC236}">
                <a16:creationId xmlns:a16="http://schemas.microsoft.com/office/drawing/2014/main" id="{9F2CDA39-3110-C794-4C9C-EA19D609565B}"/>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1245415F-EEC7-AD24-AB94-5918EEAFCFCF}"/>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19985861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11782-E576-413C-8B09-2DA0A2FAC1FC}" type="slidenum">
              <a:rPr lang="en-US" smtClean="0"/>
              <a:t>13</a:t>
            </a:fld>
            <a:endParaRPr lang="en-US" dirty="0"/>
          </a:p>
        </p:txBody>
      </p:sp>
      <p:sp>
        <p:nvSpPr>
          <p:cNvPr id="5" name="Footer Placeholder 4">
            <a:extLst>
              <a:ext uri="{FF2B5EF4-FFF2-40B4-BE49-F238E27FC236}">
                <a16:creationId xmlns:a16="http://schemas.microsoft.com/office/drawing/2014/main" id="{9F2CDA39-3110-C794-4C9C-EA19D609565B}"/>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1245415F-EEC7-AD24-AB94-5918EEAFCFCF}"/>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16550857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11782-E576-413C-8B09-2DA0A2FAC1FC}" type="slidenum">
              <a:rPr lang="en-US" smtClean="0"/>
              <a:t>14</a:t>
            </a:fld>
            <a:endParaRPr lang="en-US" dirty="0"/>
          </a:p>
        </p:txBody>
      </p:sp>
      <p:sp>
        <p:nvSpPr>
          <p:cNvPr id="5" name="Footer Placeholder 4">
            <a:extLst>
              <a:ext uri="{FF2B5EF4-FFF2-40B4-BE49-F238E27FC236}">
                <a16:creationId xmlns:a16="http://schemas.microsoft.com/office/drawing/2014/main" id="{9F2CDA39-3110-C794-4C9C-EA19D609565B}"/>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1245415F-EEC7-AD24-AB94-5918EEAFCFCF}"/>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13742219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11782-E576-413C-8B09-2DA0A2FAC1FC}" type="slidenum">
              <a:rPr lang="en-US" smtClean="0"/>
              <a:t>15</a:t>
            </a:fld>
            <a:endParaRPr lang="en-US" dirty="0"/>
          </a:p>
        </p:txBody>
      </p:sp>
      <p:sp>
        <p:nvSpPr>
          <p:cNvPr id="5" name="Footer Placeholder 4">
            <a:extLst>
              <a:ext uri="{FF2B5EF4-FFF2-40B4-BE49-F238E27FC236}">
                <a16:creationId xmlns:a16="http://schemas.microsoft.com/office/drawing/2014/main" id="{9F2CDA39-3110-C794-4C9C-EA19D609565B}"/>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1245415F-EEC7-AD24-AB94-5918EEAFCFCF}"/>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22723174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11782-E576-413C-8B09-2DA0A2FAC1FC}" type="slidenum">
              <a:rPr lang="en-US" smtClean="0"/>
              <a:t>16</a:t>
            </a:fld>
            <a:endParaRPr lang="en-US" dirty="0"/>
          </a:p>
        </p:txBody>
      </p:sp>
      <p:sp>
        <p:nvSpPr>
          <p:cNvPr id="5" name="Footer Placeholder 4">
            <a:extLst>
              <a:ext uri="{FF2B5EF4-FFF2-40B4-BE49-F238E27FC236}">
                <a16:creationId xmlns:a16="http://schemas.microsoft.com/office/drawing/2014/main" id="{11A17DCE-295F-253B-2F3B-66C0643B7AC1}"/>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01BC787C-7E16-A4F7-A4F1-CAFDB6A48B2C}"/>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34513806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11782-E576-413C-8B09-2DA0A2FAC1FC}" type="slidenum">
              <a:rPr lang="en-US" smtClean="0"/>
              <a:t>17</a:t>
            </a:fld>
            <a:endParaRPr lang="en-US" dirty="0"/>
          </a:p>
        </p:txBody>
      </p:sp>
      <p:sp>
        <p:nvSpPr>
          <p:cNvPr id="5" name="Footer Placeholder 4">
            <a:extLst>
              <a:ext uri="{FF2B5EF4-FFF2-40B4-BE49-F238E27FC236}">
                <a16:creationId xmlns:a16="http://schemas.microsoft.com/office/drawing/2014/main" id="{E922EB36-51EA-C26C-9262-718068CF3508}"/>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1A9E3539-51D7-9237-7FF4-705668C2028D}"/>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33118059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11782-E576-413C-8B09-2DA0A2FAC1FC}" type="slidenum">
              <a:rPr lang="en-US" smtClean="0"/>
              <a:t>18</a:t>
            </a:fld>
            <a:endParaRPr lang="en-US" dirty="0"/>
          </a:p>
        </p:txBody>
      </p:sp>
      <p:sp>
        <p:nvSpPr>
          <p:cNvPr id="5" name="Footer Placeholder 4">
            <a:extLst>
              <a:ext uri="{FF2B5EF4-FFF2-40B4-BE49-F238E27FC236}">
                <a16:creationId xmlns:a16="http://schemas.microsoft.com/office/drawing/2014/main" id="{4D9CAB71-1FC8-0DAF-90C8-7E3E704EE8AF}"/>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8893C1A6-2708-066C-287F-33F50CB5AC61}"/>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19232460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6650" y="804863"/>
            <a:ext cx="4584700" cy="2579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D11782-E576-413C-8B09-2DA0A2FAC1FC}" type="slidenum">
              <a:rPr kumimoji="0" lang="en-US" sz="1000" b="0" i="0" u="none" strike="noStrike" kern="1200" cap="none" spc="0" normalizeH="0" baseline="0" noProof="0" smtClean="0">
                <a:ln>
                  <a:noFill/>
                </a:ln>
                <a:solidFill>
                  <a:prstClr val="black"/>
                </a:solidFill>
                <a:effectLst/>
                <a:uLnTx/>
                <a:uFillTx/>
                <a:latin typeface="Verdana" panose="020B0604030504040204" pitchFamily="34" charset="0"/>
                <a:ea typeface="Verdana" panose="020B0604030504040204" pitchFamily="34" charset="0"/>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5" name="Date Placeholder 4">
            <a:extLst>
              <a:ext uri="{FF2B5EF4-FFF2-40B4-BE49-F238E27FC236}">
                <a16:creationId xmlns:a16="http://schemas.microsoft.com/office/drawing/2014/main" id="{D38263A3-0166-4CC9-B059-B35D6A1F2BCC}"/>
              </a:ext>
            </a:extLst>
          </p:cNvPr>
          <p:cNvSpPr>
            <a:spLocks noGrp="1"/>
          </p:cNvSpPr>
          <p:nvPr>
            <p:ph type="dt" idx="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22FB32-6A70-4CB2-AC42-36FA9608E7E5}" type="datetime1">
              <a:rPr kumimoji="0" lang="en-US" sz="1000" b="0" i="0" u="none" strike="noStrike" kern="1200" cap="none" spc="0" normalizeH="0" baseline="0" noProof="0" smtClean="0">
                <a:ln>
                  <a:noFill/>
                </a:ln>
                <a:solidFill>
                  <a:prstClr val="black"/>
                </a:solidFill>
                <a:effectLst/>
                <a:uLnTx/>
                <a:uFillTx/>
                <a:latin typeface="Verdana" panose="020B0604030504040204" pitchFamily="34" charset="0"/>
                <a:ea typeface="Verdana" panose="020B0604030504040204" pitchFamily="34" charset="0"/>
                <a:cs typeface="+mn-cs"/>
              </a:rPr>
              <a:pPr marL="0" marR="0" lvl="0" indent="0" algn="r" defTabSz="914400" rtl="0" eaLnBrk="1" fontAlgn="auto" latinLnBrk="0" hangingPunct="1">
                <a:lnSpc>
                  <a:spcPct val="100000"/>
                </a:lnSpc>
                <a:spcBef>
                  <a:spcPts val="0"/>
                </a:spcBef>
                <a:spcAft>
                  <a:spcPts val="0"/>
                </a:spcAft>
                <a:buClrTx/>
                <a:buSzTx/>
                <a:buFontTx/>
                <a:buNone/>
                <a:tabLst/>
                <a:defRPr/>
              </a:pPr>
              <a:t>11/18/2023</a:t>
            </a:fld>
            <a:endParaRPr kumimoji="0" lang="en-US" sz="1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6" name="Header Placeholder 5">
            <a:extLst>
              <a:ext uri="{FF2B5EF4-FFF2-40B4-BE49-F238E27FC236}">
                <a16:creationId xmlns:a16="http://schemas.microsoft.com/office/drawing/2014/main" id="{14C57594-24DD-4EC0-AAAC-AA113D8FF35F}"/>
              </a:ext>
            </a:extLst>
          </p:cNvPr>
          <p:cNvSpPr>
            <a:spLocks noGrp="1"/>
          </p:cNvSpPr>
          <p:nvPr>
            <p:ph type="hdr" sz="quarter"/>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mn-cs"/>
              </a:rPr>
              <a:t>Custom Jira Workflow Template</a:t>
            </a:r>
            <a:endParaRPr kumimoji="0" lang="en-US" sz="1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7" name="Footer Placeholder 6">
            <a:extLst>
              <a:ext uri="{FF2B5EF4-FFF2-40B4-BE49-F238E27FC236}">
                <a16:creationId xmlns:a16="http://schemas.microsoft.com/office/drawing/2014/main" id="{6AF08F0E-7BBB-4CD2-A01A-294A56EED4FD}"/>
              </a:ext>
            </a:extLst>
          </p:cNvPr>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Strategy for Jira® - info@jirastrategy.com</a:t>
            </a:r>
          </a:p>
        </p:txBody>
      </p:sp>
    </p:spTree>
    <p:extLst>
      <p:ext uri="{BB962C8B-B14F-4D97-AF65-F5344CB8AC3E}">
        <p14:creationId xmlns:p14="http://schemas.microsoft.com/office/powerpoint/2010/main" val="1045594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11782-E576-413C-8B09-2DA0A2FAC1FC}" type="slidenum">
              <a:rPr lang="en-US" smtClean="0"/>
              <a:t>2</a:t>
            </a:fld>
            <a:endParaRPr lang="en-US" dirty="0"/>
          </a:p>
        </p:txBody>
      </p:sp>
      <p:sp>
        <p:nvSpPr>
          <p:cNvPr id="5" name="Footer Placeholder 4">
            <a:extLst>
              <a:ext uri="{FF2B5EF4-FFF2-40B4-BE49-F238E27FC236}">
                <a16:creationId xmlns:a16="http://schemas.microsoft.com/office/drawing/2014/main" id="{C8FACAA9-B507-415F-9870-9336B7CB084C}"/>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98F3B72B-3295-5B45-E1F2-45F913512942}"/>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31235803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11782-E576-413C-8B09-2DA0A2FAC1FC}" type="slidenum">
              <a:rPr lang="en-US" smtClean="0"/>
              <a:t>20</a:t>
            </a:fld>
            <a:endParaRPr lang="en-US" dirty="0"/>
          </a:p>
        </p:txBody>
      </p:sp>
      <p:sp>
        <p:nvSpPr>
          <p:cNvPr id="5" name="Footer Placeholder 4">
            <a:extLst>
              <a:ext uri="{FF2B5EF4-FFF2-40B4-BE49-F238E27FC236}">
                <a16:creationId xmlns:a16="http://schemas.microsoft.com/office/drawing/2014/main" id="{030F26B2-85E4-09FC-F5AC-82F324950BC8}"/>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0CFC6D6D-7032-9437-FBA4-A0E59A203A6B}"/>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22348784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11782-E576-413C-8B09-2DA0A2FAC1FC}" type="slidenum">
              <a:rPr lang="en-US" smtClean="0"/>
              <a:t>21</a:t>
            </a:fld>
            <a:endParaRPr lang="en-US" dirty="0"/>
          </a:p>
        </p:txBody>
      </p:sp>
      <p:sp>
        <p:nvSpPr>
          <p:cNvPr id="5" name="Footer Placeholder 4">
            <a:extLst>
              <a:ext uri="{FF2B5EF4-FFF2-40B4-BE49-F238E27FC236}">
                <a16:creationId xmlns:a16="http://schemas.microsoft.com/office/drawing/2014/main" id="{1514C77D-FBA5-3AB8-F4B3-71612B1DC055}"/>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96CD98B4-BD5A-983B-9100-A5D627A8E18E}"/>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36698585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11782-E576-413C-8B09-2DA0A2FAC1FC}" type="slidenum">
              <a:rPr lang="en-US" smtClean="0"/>
              <a:t>22</a:t>
            </a:fld>
            <a:endParaRPr lang="en-US" dirty="0"/>
          </a:p>
        </p:txBody>
      </p:sp>
      <p:sp>
        <p:nvSpPr>
          <p:cNvPr id="5" name="Footer Placeholder 4">
            <a:extLst>
              <a:ext uri="{FF2B5EF4-FFF2-40B4-BE49-F238E27FC236}">
                <a16:creationId xmlns:a16="http://schemas.microsoft.com/office/drawing/2014/main" id="{34B06191-F7B1-F461-06DE-19C17550ABD5}"/>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3244C9A9-4CC8-DB79-6035-EE90184C59E5}"/>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35017738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11782-E576-413C-8B09-2DA0A2FAC1FC}" type="slidenum">
              <a:rPr lang="en-US" smtClean="0"/>
              <a:t>23</a:t>
            </a:fld>
            <a:endParaRPr lang="en-US" dirty="0"/>
          </a:p>
        </p:txBody>
      </p:sp>
      <p:sp>
        <p:nvSpPr>
          <p:cNvPr id="5" name="Footer Placeholder 4">
            <a:extLst>
              <a:ext uri="{FF2B5EF4-FFF2-40B4-BE49-F238E27FC236}">
                <a16:creationId xmlns:a16="http://schemas.microsoft.com/office/drawing/2014/main" id="{7B7475FF-9D60-9522-D354-FE242E92144F}"/>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9A4C1ACC-0CE4-6B42-1808-09F39E9757F9}"/>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18895383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11782-E576-413C-8B09-2DA0A2FAC1FC}" type="slidenum">
              <a:rPr lang="en-US" smtClean="0"/>
              <a:t>24</a:t>
            </a:fld>
            <a:endParaRPr lang="en-US" dirty="0"/>
          </a:p>
        </p:txBody>
      </p:sp>
      <p:sp>
        <p:nvSpPr>
          <p:cNvPr id="5" name="Footer Placeholder 4">
            <a:extLst>
              <a:ext uri="{FF2B5EF4-FFF2-40B4-BE49-F238E27FC236}">
                <a16:creationId xmlns:a16="http://schemas.microsoft.com/office/drawing/2014/main" id="{1A1D7EB3-58A6-2C34-29A7-6C2908A82D21}"/>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2A278473-13F5-BB98-9B15-43D00CB3BCCD}"/>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39488398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11782-E576-413C-8B09-2DA0A2FAC1FC}" type="slidenum">
              <a:rPr lang="en-US" smtClean="0"/>
              <a:t>25</a:t>
            </a:fld>
            <a:endParaRPr lang="en-US" dirty="0"/>
          </a:p>
        </p:txBody>
      </p:sp>
      <p:sp>
        <p:nvSpPr>
          <p:cNvPr id="5" name="Footer Placeholder 4">
            <a:extLst>
              <a:ext uri="{FF2B5EF4-FFF2-40B4-BE49-F238E27FC236}">
                <a16:creationId xmlns:a16="http://schemas.microsoft.com/office/drawing/2014/main" id="{EE1B4831-6A84-3397-CB1C-7B52A76F2D09}"/>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9CBDBB61-0FDE-B40B-EAB6-7768EC55B149}"/>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36429316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11782-E576-413C-8B09-2DA0A2FAC1FC}" type="slidenum">
              <a:rPr lang="en-US" smtClean="0"/>
              <a:t>26</a:t>
            </a:fld>
            <a:endParaRPr lang="en-US" dirty="0"/>
          </a:p>
        </p:txBody>
      </p:sp>
      <p:sp>
        <p:nvSpPr>
          <p:cNvPr id="5" name="Footer Placeholder 4">
            <a:extLst>
              <a:ext uri="{FF2B5EF4-FFF2-40B4-BE49-F238E27FC236}">
                <a16:creationId xmlns:a16="http://schemas.microsoft.com/office/drawing/2014/main" id="{936D4E53-F564-6902-2646-E94BE8A600F4}"/>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FAA97E41-BC2B-FC20-71EF-15A269DFA3C4}"/>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13637101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11782-E576-413C-8B09-2DA0A2FAC1FC}" type="slidenum">
              <a:rPr lang="en-US" smtClean="0"/>
              <a:t>27</a:t>
            </a:fld>
            <a:endParaRPr lang="en-US" dirty="0"/>
          </a:p>
        </p:txBody>
      </p:sp>
      <p:sp>
        <p:nvSpPr>
          <p:cNvPr id="5" name="Footer Placeholder 4">
            <a:extLst>
              <a:ext uri="{FF2B5EF4-FFF2-40B4-BE49-F238E27FC236}">
                <a16:creationId xmlns:a16="http://schemas.microsoft.com/office/drawing/2014/main" id="{F9510BE9-E993-BC09-D0E4-6AF8BBB6E731}"/>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C17058C4-218F-709E-9ACE-E6A5F68DEA9E}"/>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19387705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11782-E576-413C-8B09-2DA0A2FAC1FC}" type="slidenum">
              <a:rPr lang="en-US" smtClean="0"/>
              <a:t>28</a:t>
            </a:fld>
            <a:endParaRPr lang="en-US" dirty="0"/>
          </a:p>
        </p:txBody>
      </p:sp>
      <p:sp>
        <p:nvSpPr>
          <p:cNvPr id="5" name="Footer Placeholder 4">
            <a:extLst>
              <a:ext uri="{FF2B5EF4-FFF2-40B4-BE49-F238E27FC236}">
                <a16:creationId xmlns:a16="http://schemas.microsoft.com/office/drawing/2014/main" id="{EDC604D7-11BC-5934-4A15-F18256F77ABE}"/>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D5787F8B-CC11-A32D-D38C-52DC0612EDA0}"/>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4706925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11782-E576-413C-8B09-2DA0A2FAC1FC}" type="slidenum">
              <a:rPr lang="en-US" smtClean="0"/>
              <a:t>29</a:t>
            </a:fld>
            <a:endParaRPr lang="en-US" dirty="0"/>
          </a:p>
        </p:txBody>
      </p:sp>
      <p:sp>
        <p:nvSpPr>
          <p:cNvPr id="5" name="Footer Placeholder 4">
            <a:extLst>
              <a:ext uri="{FF2B5EF4-FFF2-40B4-BE49-F238E27FC236}">
                <a16:creationId xmlns:a16="http://schemas.microsoft.com/office/drawing/2014/main" id="{4BBD1762-BF6C-1424-BB5A-BF2F66F803B6}"/>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5C9F4809-97B2-1DDD-396C-BF56EEC6374F}"/>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39353168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6650" y="804863"/>
            <a:ext cx="4584700" cy="2579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D11782-E576-413C-8B09-2DA0A2FAC1FC}" type="slidenum">
              <a:rPr kumimoji="0" lang="en-US" sz="1000" b="0" i="0" u="none" strike="noStrike" kern="1200" cap="none" spc="0" normalizeH="0" baseline="0" noProof="0" smtClean="0">
                <a:ln>
                  <a:noFill/>
                </a:ln>
                <a:solidFill>
                  <a:prstClr val="black"/>
                </a:solidFill>
                <a:effectLst/>
                <a:uLnTx/>
                <a:uFillTx/>
                <a:latin typeface="Verdana" panose="020B0604030504040204" pitchFamily="34" charset="0"/>
                <a:ea typeface="Verdana" panose="020B0604030504040204" pitchFamily="34" charset="0"/>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5" name="Date Placeholder 4">
            <a:extLst>
              <a:ext uri="{FF2B5EF4-FFF2-40B4-BE49-F238E27FC236}">
                <a16:creationId xmlns:a16="http://schemas.microsoft.com/office/drawing/2014/main" id="{D38263A3-0166-4CC9-B059-B35D6A1F2BCC}"/>
              </a:ext>
            </a:extLst>
          </p:cNvPr>
          <p:cNvSpPr>
            <a:spLocks noGrp="1"/>
          </p:cNvSpPr>
          <p:nvPr>
            <p:ph type="dt" idx="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22FB32-6A70-4CB2-AC42-36FA9608E7E5}" type="datetime1">
              <a:rPr kumimoji="0" lang="en-US" sz="1000" b="0" i="0" u="none" strike="noStrike" kern="1200" cap="none" spc="0" normalizeH="0" baseline="0" noProof="0" smtClean="0">
                <a:ln>
                  <a:noFill/>
                </a:ln>
                <a:solidFill>
                  <a:prstClr val="black"/>
                </a:solidFill>
                <a:effectLst/>
                <a:uLnTx/>
                <a:uFillTx/>
                <a:latin typeface="Verdana" panose="020B0604030504040204" pitchFamily="34" charset="0"/>
                <a:ea typeface="Verdana" panose="020B0604030504040204" pitchFamily="34" charset="0"/>
                <a:cs typeface="+mn-cs"/>
              </a:rPr>
              <a:pPr marL="0" marR="0" lvl="0" indent="0" algn="r" defTabSz="914400" rtl="0" eaLnBrk="1" fontAlgn="auto" latinLnBrk="0" hangingPunct="1">
                <a:lnSpc>
                  <a:spcPct val="100000"/>
                </a:lnSpc>
                <a:spcBef>
                  <a:spcPts val="0"/>
                </a:spcBef>
                <a:spcAft>
                  <a:spcPts val="0"/>
                </a:spcAft>
                <a:buClrTx/>
                <a:buSzTx/>
                <a:buFontTx/>
                <a:buNone/>
                <a:tabLst/>
                <a:defRPr/>
              </a:pPr>
              <a:t>11/18/2023</a:t>
            </a:fld>
            <a:endParaRPr kumimoji="0" lang="en-US" sz="1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6" name="Header Placeholder 5">
            <a:extLst>
              <a:ext uri="{FF2B5EF4-FFF2-40B4-BE49-F238E27FC236}">
                <a16:creationId xmlns:a16="http://schemas.microsoft.com/office/drawing/2014/main" id="{14C57594-24DD-4EC0-AAAC-AA113D8FF35F}"/>
              </a:ext>
            </a:extLst>
          </p:cNvPr>
          <p:cNvSpPr>
            <a:spLocks noGrp="1"/>
          </p:cNvSpPr>
          <p:nvPr>
            <p:ph type="hdr" sz="quarter"/>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mn-cs"/>
              </a:rPr>
              <a:t>Custom Jira Workflow Template</a:t>
            </a:r>
            <a:endParaRPr kumimoji="0" lang="en-US" sz="1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7" name="Footer Placeholder 6">
            <a:extLst>
              <a:ext uri="{FF2B5EF4-FFF2-40B4-BE49-F238E27FC236}">
                <a16:creationId xmlns:a16="http://schemas.microsoft.com/office/drawing/2014/main" id="{6AF08F0E-7BBB-4CD2-A01A-294A56EED4FD}"/>
              </a:ext>
            </a:extLst>
          </p:cNvPr>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Strategy for Jira® - info@jirastrategy.com</a:t>
            </a:r>
          </a:p>
        </p:txBody>
      </p:sp>
    </p:spTree>
    <p:extLst>
      <p:ext uri="{BB962C8B-B14F-4D97-AF65-F5344CB8AC3E}">
        <p14:creationId xmlns:p14="http://schemas.microsoft.com/office/powerpoint/2010/main" val="14956291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11782-E576-413C-8B09-2DA0A2FAC1FC}" type="slidenum">
              <a:rPr lang="en-US" smtClean="0"/>
              <a:t>30</a:t>
            </a:fld>
            <a:endParaRPr lang="en-US" dirty="0"/>
          </a:p>
        </p:txBody>
      </p:sp>
      <p:sp>
        <p:nvSpPr>
          <p:cNvPr id="5" name="Footer Placeholder 4">
            <a:extLst>
              <a:ext uri="{FF2B5EF4-FFF2-40B4-BE49-F238E27FC236}">
                <a16:creationId xmlns:a16="http://schemas.microsoft.com/office/drawing/2014/main" id="{E50514CF-4392-9CCC-930A-7A467CFD84BD}"/>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1E217E3B-CFE4-F3E5-FB8F-A2353D84EC11}"/>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19944298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11782-E576-413C-8B09-2DA0A2FAC1FC}" type="slidenum">
              <a:rPr lang="en-US" smtClean="0"/>
              <a:t>31</a:t>
            </a:fld>
            <a:endParaRPr lang="en-US" dirty="0"/>
          </a:p>
        </p:txBody>
      </p:sp>
      <p:sp>
        <p:nvSpPr>
          <p:cNvPr id="5" name="Footer Placeholder 4">
            <a:extLst>
              <a:ext uri="{FF2B5EF4-FFF2-40B4-BE49-F238E27FC236}">
                <a16:creationId xmlns:a16="http://schemas.microsoft.com/office/drawing/2014/main" id="{A127075C-FC24-E755-E831-4E235E63C96F}"/>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30B578FA-F0A1-914E-7D6C-5D227193903F}"/>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42762436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6650" y="804863"/>
            <a:ext cx="4584700" cy="2579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D11782-E576-413C-8B09-2DA0A2FAC1FC}" type="slidenum">
              <a:rPr kumimoji="0" lang="en-US" sz="1000" b="0" i="0" u="none" strike="noStrike" kern="1200" cap="none" spc="0" normalizeH="0" baseline="0" noProof="0" smtClean="0">
                <a:ln>
                  <a:noFill/>
                </a:ln>
                <a:solidFill>
                  <a:prstClr val="black"/>
                </a:solidFill>
                <a:effectLst/>
                <a:uLnTx/>
                <a:uFillTx/>
                <a:latin typeface="Verdana" panose="020B0604030504040204" pitchFamily="34" charset="0"/>
                <a:ea typeface="Verdana" panose="020B0604030504040204" pitchFamily="34" charset="0"/>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5" name="Date Placeholder 4">
            <a:extLst>
              <a:ext uri="{FF2B5EF4-FFF2-40B4-BE49-F238E27FC236}">
                <a16:creationId xmlns:a16="http://schemas.microsoft.com/office/drawing/2014/main" id="{D38263A3-0166-4CC9-B059-B35D6A1F2BCC}"/>
              </a:ext>
            </a:extLst>
          </p:cNvPr>
          <p:cNvSpPr>
            <a:spLocks noGrp="1"/>
          </p:cNvSpPr>
          <p:nvPr>
            <p:ph type="dt" idx="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22FB32-6A70-4CB2-AC42-36FA9608E7E5}" type="datetime1">
              <a:rPr kumimoji="0" lang="en-US" sz="1000" b="0" i="0" u="none" strike="noStrike" kern="1200" cap="none" spc="0" normalizeH="0" baseline="0" noProof="0" smtClean="0">
                <a:ln>
                  <a:noFill/>
                </a:ln>
                <a:solidFill>
                  <a:prstClr val="black"/>
                </a:solidFill>
                <a:effectLst/>
                <a:uLnTx/>
                <a:uFillTx/>
                <a:latin typeface="Verdana" panose="020B0604030504040204" pitchFamily="34" charset="0"/>
                <a:ea typeface="Verdana" panose="020B0604030504040204" pitchFamily="34" charset="0"/>
                <a:cs typeface="+mn-cs"/>
              </a:rPr>
              <a:pPr marL="0" marR="0" lvl="0" indent="0" algn="r" defTabSz="914400" rtl="0" eaLnBrk="1" fontAlgn="auto" latinLnBrk="0" hangingPunct="1">
                <a:lnSpc>
                  <a:spcPct val="100000"/>
                </a:lnSpc>
                <a:spcBef>
                  <a:spcPts val="0"/>
                </a:spcBef>
                <a:spcAft>
                  <a:spcPts val="0"/>
                </a:spcAft>
                <a:buClrTx/>
                <a:buSzTx/>
                <a:buFontTx/>
                <a:buNone/>
                <a:tabLst/>
                <a:defRPr/>
              </a:pPr>
              <a:t>11/18/2023</a:t>
            </a:fld>
            <a:endParaRPr kumimoji="0" lang="en-US" sz="1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6" name="Header Placeholder 5">
            <a:extLst>
              <a:ext uri="{FF2B5EF4-FFF2-40B4-BE49-F238E27FC236}">
                <a16:creationId xmlns:a16="http://schemas.microsoft.com/office/drawing/2014/main" id="{14C57594-24DD-4EC0-AAAC-AA113D8FF35F}"/>
              </a:ext>
            </a:extLst>
          </p:cNvPr>
          <p:cNvSpPr>
            <a:spLocks noGrp="1"/>
          </p:cNvSpPr>
          <p:nvPr>
            <p:ph type="hdr" sz="quarter"/>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mn-cs"/>
              </a:rPr>
              <a:t>Custom Jira Workflow Template</a:t>
            </a:r>
            <a:endParaRPr kumimoji="0" lang="en-US" sz="1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7" name="Footer Placeholder 6">
            <a:extLst>
              <a:ext uri="{FF2B5EF4-FFF2-40B4-BE49-F238E27FC236}">
                <a16:creationId xmlns:a16="http://schemas.microsoft.com/office/drawing/2014/main" id="{6AF08F0E-7BBB-4CD2-A01A-294A56EED4FD}"/>
              </a:ext>
            </a:extLst>
          </p:cNvPr>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Strategy for Jira® - info@jirastrategy.com</a:t>
            </a:r>
          </a:p>
        </p:txBody>
      </p:sp>
    </p:spTree>
    <p:extLst>
      <p:ext uri="{BB962C8B-B14F-4D97-AF65-F5344CB8AC3E}">
        <p14:creationId xmlns:p14="http://schemas.microsoft.com/office/powerpoint/2010/main" val="25073034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Take Rachel Wright’s Jira and Confluence courses for users and admins.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Visit: </a:t>
            </a:r>
            <a:r>
              <a:rPr lang="en-US" dirty="0">
                <a:solidFill>
                  <a:prstClr val="black"/>
                </a:solidFill>
                <a:hlinkClick r:id="rId3"/>
              </a:rPr>
              <a:t>jirastrategy.com/link/courses</a:t>
            </a:r>
            <a:r>
              <a:rPr lang="en-US" dirty="0">
                <a:solidFill>
                  <a:prstClr val="black"/>
                </a:solidFill>
              </a:rPr>
              <a:t> </a:t>
            </a:r>
            <a:endParaRPr kumimoji="0" lang="en-US" b="0" i="0" u="none" strike="noStrike" kern="1200" cap="none" spc="0" normalizeH="0" baseline="0" noProof="0" dirty="0">
              <a:ln>
                <a:noFill/>
              </a:ln>
              <a:solidFill>
                <a:prstClr val="black"/>
              </a:solidFill>
              <a:effectLst/>
              <a:uLnTx/>
              <a:uFillTx/>
            </a:endParaRPr>
          </a:p>
          <a:p>
            <a:endParaRPr lang="en-US" dirty="0"/>
          </a:p>
        </p:txBody>
      </p:sp>
      <p:sp>
        <p:nvSpPr>
          <p:cNvPr id="4" name="Slide Number Placeholder 3"/>
          <p:cNvSpPr>
            <a:spLocks noGrp="1"/>
          </p:cNvSpPr>
          <p:nvPr>
            <p:ph type="sldNum" sz="quarter" idx="10"/>
          </p:nvPr>
        </p:nvSpPr>
        <p:spPr/>
        <p:txBody>
          <a:bodyPr/>
          <a:lstStyle/>
          <a:p>
            <a:fld id="{E9D11782-E576-413C-8B09-2DA0A2FAC1FC}" type="slidenum">
              <a:rPr lang="en-US" smtClean="0"/>
              <a:t>33</a:t>
            </a:fld>
            <a:endParaRPr lang="en-US" dirty="0"/>
          </a:p>
        </p:txBody>
      </p:sp>
      <p:sp>
        <p:nvSpPr>
          <p:cNvPr id="5" name="Footer Placeholder 4">
            <a:extLst>
              <a:ext uri="{FF2B5EF4-FFF2-40B4-BE49-F238E27FC236}">
                <a16:creationId xmlns:a16="http://schemas.microsoft.com/office/drawing/2014/main" id="{776F90DD-E77A-71CA-D92D-3A678F0020B7}"/>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B6B9D547-6202-D2F0-4FFB-56E9BAD803A3}"/>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32619067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Rachel Wright’s </a:t>
            </a:r>
            <a:r>
              <a:rPr lang="en-US" b="0" i="1" dirty="0"/>
              <a:t>Jira Strategy Admin Workbook </a:t>
            </a:r>
            <a:r>
              <a:rPr lang="en-US" b="0" dirty="0"/>
              <a:t>saves you time, money and frustration.</a:t>
            </a:r>
          </a:p>
          <a:p>
            <a:endParaRPr lang="en-US" dirty="0"/>
          </a:p>
          <a:p>
            <a:pPr marL="206968" lvl="0" indent="-181216">
              <a:buFont typeface="Arial" panose="020B0604020202020204" pitchFamily="34" charset="0"/>
              <a:buChar char="•"/>
            </a:pPr>
            <a:r>
              <a:rPr lang="en-US" dirty="0"/>
              <a:t>This book is different – </a:t>
            </a:r>
            <a:r>
              <a:rPr lang="en-US" b="0" dirty="0"/>
              <a:t>it’s not documentation. </a:t>
            </a:r>
          </a:p>
          <a:p>
            <a:pPr marL="206968" lvl="0" indent="-181216">
              <a:buFont typeface="Arial" panose="020B0604020202020204" pitchFamily="34" charset="0"/>
              <a:buChar char="•"/>
            </a:pPr>
            <a:r>
              <a:rPr lang="en-US" dirty="0"/>
              <a:t>It’s recommendations from years of cleaning up horrible Jira configurations!</a:t>
            </a:r>
          </a:p>
          <a:p>
            <a:pPr marL="206968" lvl="0" indent="-181216">
              <a:buFont typeface="Arial" panose="020B0604020202020204" pitchFamily="34" charset="0"/>
              <a:buChar char="•"/>
            </a:pPr>
            <a:r>
              <a:rPr lang="en-US" dirty="0"/>
              <a:t>It’s about what you should do, shouldn’t do, and why.</a:t>
            </a:r>
          </a:p>
          <a:p>
            <a:endParaRPr lang="en-US" dirty="0"/>
          </a:p>
          <a:p>
            <a:r>
              <a:rPr lang="en-US" dirty="0"/>
              <a:t>Get </a:t>
            </a:r>
            <a:r>
              <a:rPr lang="en-US" b="0" dirty="0"/>
              <a:t>the book </a:t>
            </a:r>
            <a:r>
              <a:rPr lang="en-US" dirty="0"/>
              <a:t>and additional materials at: </a:t>
            </a:r>
            <a:r>
              <a:rPr lang="en-US" u="sng" dirty="0">
                <a:hlinkClick r:id="rId3"/>
              </a:rPr>
              <a:t>jirastrategy.com</a:t>
            </a:r>
            <a:r>
              <a:rPr lang="en-US" dirty="0"/>
              <a:t>. </a:t>
            </a:r>
          </a:p>
          <a:p>
            <a:endParaRPr lang="en-US" dirty="0"/>
          </a:p>
        </p:txBody>
      </p:sp>
      <p:sp>
        <p:nvSpPr>
          <p:cNvPr id="4" name="Slide Number Placeholder 3"/>
          <p:cNvSpPr>
            <a:spLocks noGrp="1"/>
          </p:cNvSpPr>
          <p:nvPr>
            <p:ph type="sldNum" sz="quarter" idx="10"/>
          </p:nvPr>
        </p:nvSpPr>
        <p:spPr/>
        <p:txBody>
          <a:bodyPr/>
          <a:lstStyle/>
          <a:p>
            <a:fld id="{E9D11782-E576-413C-8B09-2DA0A2FAC1FC}" type="slidenum">
              <a:rPr lang="en-US" smtClean="0"/>
              <a:t>34</a:t>
            </a:fld>
            <a:endParaRPr lang="en-US" dirty="0"/>
          </a:p>
        </p:txBody>
      </p:sp>
      <p:sp>
        <p:nvSpPr>
          <p:cNvPr id="5" name="Footer Placeholder 4">
            <a:extLst>
              <a:ext uri="{FF2B5EF4-FFF2-40B4-BE49-F238E27FC236}">
                <a16:creationId xmlns:a16="http://schemas.microsoft.com/office/drawing/2014/main" id="{877BE537-E50C-F6A8-4A90-F41372C5D774}"/>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173358F5-0DBA-46D9-B4E8-50BC5307FD9E}"/>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310451001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Need help setting up, cleaning up, or maintaining Jira Software, Jira Service Management, or Confluence?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Learn more at: </a:t>
            </a:r>
            <a:r>
              <a:rPr lang="en-US" u="sng" dirty="0">
                <a:hlinkClick r:id="rId3"/>
              </a:rPr>
              <a:t>jirastrategy.com</a:t>
            </a:r>
            <a:endParaRPr lang="en-US" dirty="0"/>
          </a:p>
        </p:txBody>
      </p:sp>
      <p:sp>
        <p:nvSpPr>
          <p:cNvPr id="4" name="Slide Number Placeholder 3"/>
          <p:cNvSpPr>
            <a:spLocks noGrp="1"/>
          </p:cNvSpPr>
          <p:nvPr>
            <p:ph type="sldNum" sz="quarter" idx="10"/>
          </p:nvPr>
        </p:nvSpPr>
        <p:spPr/>
        <p:txBody>
          <a:bodyPr/>
          <a:lstStyle/>
          <a:p>
            <a:fld id="{E9D11782-E576-413C-8B09-2DA0A2FAC1FC}" type="slidenum">
              <a:rPr lang="en-US" smtClean="0"/>
              <a:t>35</a:t>
            </a:fld>
            <a:endParaRPr lang="en-US" dirty="0"/>
          </a:p>
        </p:txBody>
      </p:sp>
      <p:sp>
        <p:nvSpPr>
          <p:cNvPr id="5" name="Footer Placeholder 4">
            <a:extLst>
              <a:ext uri="{FF2B5EF4-FFF2-40B4-BE49-F238E27FC236}">
                <a16:creationId xmlns:a16="http://schemas.microsoft.com/office/drawing/2014/main" id="{266A29C6-6ECB-4714-57C6-DC23E2A44374}"/>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44766B2C-F919-52A7-E58E-03594DA8C012}"/>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37935446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11782-E576-413C-8B09-2DA0A2FAC1FC}" type="slidenum">
              <a:rPr lang="en-US" smtClean="0"/>
              <a:t>4</a:t>
            </a:fld>
            <a:endParaRPr lang="en-US" dirty="0"/>
          </a:p>
        </p:txBody>
      </p:sp>
      <p:sp>
        <p:nvSpPr>
          <p:cNvPr id="5" name="Footer Placeholder 4">
            <a:extLst>
              <a:ext uri="{FF2B5EF4-FFF2-40B4-BE49-F238E27FC236}">
                <a16:creationId xmlns:a16="http://schemas.microsoft.com/office/drawing/2014/main" id="{4D9CAB71-1FC8-0DAF-90C8-7E3E704EE8AF}"/>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8893C1A6-2708-066C-287F-33F50CB5AC61}"/>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9453539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11782-E576-413C-8B09-2DA0A2FAC1FC}" type="slidenum">
              <a:rPr lang="en-US" smtClean="0"/>
              <a:t>5</a:t>
            </a:fld>
            <a:endParaRPr lang="en-US" dirty="0"/>
          </a:p>
        </p:txBody>
      </p:sp>
      <p:sp>
        <p:nvSpPr>
          <p:cNvPr id="5" name="Footer Placeholder 4">
            <a:extLst>
              <a:ext uri="{FF2B5EF4-FFF2-40B4-BE49-F238E27FC236}">
                <a16:creationId xmlns:a16="http://schemas.microsoft.com/office/drawing/2014/main" id="{E32AF69C-9417-91B0-970F-2987E9FC4EC1}"/>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6DF1C156-88A3-89B7-F2C5-AE54440062AE}"/>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39795883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11782-E576-413C-8B09-2DA0A2FAC1FC}" type="slidenum">
              <a:rPr lang="en-US" smtClean="0"/>
              <a:t>6</a:t>
            </a:fld>
            <a:endParaRPr lang="en-US" dirty="0"/>
          </a:p>
        </p:txBody>
      </p:sp>
      <p:sp>
        <p:nvSpPr>
          <p:cNvPr id="5" name="Footer Placeholder 4">
            <a:extLst>
              <a:ext uri="{FF2B5EF4-FFF2-40B4-BE49-F238E27FC236}">
                <a16:creationId xmlns:a16="http://schemas.microsoft.com/office/drawing/2014/main" id="{60F7B39E-E3A1-3052-76BE-A8363313A15F}"/>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FB394C05-0B0E-D0F6-09F8-22D5F315C74F}"/>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39873820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11782-E576-413C-8B09-2DA0A2FAC1FC}" type="slidenum">
              <a:rPr lang="en-US" smtClean="0"/>
              <a:t>7</a:t>
            </a:fld>
            <a:endParaRPr lang="en-US" dirty="0"/>
          </a:p>
        </p:txBody>
      </p:sp>
      <p:sp>
        <p:nvSpPr>
          <p:cNvPr id="5" name="Footer Placeholder 4">
            <a:extLst>
              <a:ext uri="{FF2B5EF4-FFF2-40B4-BE49-F238E27FC236}">
                <a16:creationId xmlns:a16="http://schemas.microsoft.com/office/drawing/2014/main" id="{38EB9E2C-4A98-BD6A-E30A-8E6FF2D7AA15}"/>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615CB540-C9ED-76DF-1ED1-619AEED75B3A}"/>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19707139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11782-E576-413C-8B09-2DA0A2FAC1FC}" type="slidenum">
              <a:rPr lang="en-US" smtClean="0"/>
              <a:t>8</a:t>
            </a:fld>
            <a:endParaRPr lang="en-US" dirty="0"/>
          </a:p>
        </p:txBody>
      </p:sp>
      <p:sp>
        <p:nvSpPr>
          <p:cNvPr id="5" name="Footer Placeholder 4">
            <a:extLst>
              <a:ext uri="{FF2B5EF4-FFF2-40B4-BE49-F238E27FC236}">
                <a16:creationId xmlns:a16="http://schemas.microsoft.com/office/drawing/2014/main" id="{DB2ED1D1-807A-B85F-1DFE-11D251578064}"/>
              </a:ext>
            </a:extLst>
          </p:cNvPr>
          <p:cNvSpPr>
            <a:spLocks noGrp="1"/>
          </p:cNvSpPr>
          <p:nvPr>
            <p:ph type="ftr" sz="quarter" idx="4"/>
          </p:nvPr>
        </p:nvSpPr>
        <p:spPr/>
        <p:txBody>
          <a:bodyPr/>
          <a:lstStyle/>
          <a:p>
            <a:r>
              <a:rPr lang="en-US" dirty="0"/>
              <a:t>jirastrategy.com</a:t>
            </a:r>
          </a:p>
        </p:txBody>
      </p:sp>
      <p:sp>
        <p:nvSpPr>
          <p:cNvPr id="6" name="Header Placeholder 5">
            <a:extLst>
              <a:ext uri="{FF2B5EF4-FFF2-40B4-BE49-F238E27FC236}">
                <a16:creationId xmlns:a16="http://schemas.microsoft.com/office/drawing/2014/main" id="{5EBC11CD-296A-6E88-462C-F2E7973BF177}"/>
              </a:ext>
            </a:extLst>
          </p:cNvPr>
          <p:cNvSpPr>
            <a:spLocks noGrp="1"/>
          </p:cNvSpPr>
          <p:nvPr>
            <p:ph type="hdr" sz="quarter"/>
          </p:nvPr>
        </p:nvSpPr>
        <p:spPr/>
        <p:txBody>
          <a:bodyPr/>
          <a:lstStyle/>
          <a:p>
            <a:r>
              <a:rPr lang="en-US"/>
              <a:t>Custom Jira Workflow Template</a:t>
            </a:r>
            <a:endParaRPr lang="en-US" dirty="0"/>
          </a:p>
        </p:txBody>
      </p:sp>
    </p:spTree>
    <p:extLst>
      <p:ext uri="{BB962C8B-B14F-4D97-AF65-F5344CB8AC3E}">
        <p14:creationId xmlns:p14="http://schemas.microsoft.com/office/powerpoint/2010/main" val="16425369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US" dirty="0"/>
              <a:t>Now we get to talk about the fun and powerful part of workflows, which I call behaviors.</a:t>
            </a:r>
          </a:p>
          <a:p>
            <a:pPr marL="0" lvl="0" indent="0">
              <a:buFont typeface="Arial" panose="020B0604020202020204" pitchFamily="34" charset="0"/>
              <a:buNone/>
            </a:pPr>
            <a:endParaRPr lang="en-US" dirty="0"/>
          </a:p>
          <a:p>
            <a:pPr marL="0" lvl="0" indent="0">
              <a:buFont typeface="Arial" panose="020B0604020202020204" pitchFamily="34" charset="0"/>
              <a:buNone/>
            </a:pPr>
            <a:r>
              <a:rPr lang="en-US" dirty="0"/>
              <a:t>Sometimes Atlassian calls them “rules” or “workflow extensions”.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These are built-in elements that lets you customize status or transition behavior.</a:t>
            </a:r>
          </a:p>
        </p:txBody>
      </p:sp>
      <p:sp>
        <p:nvSpPr>
          <p:cNvPr id="4" name="Header Placeholder 3"/>
          <p:cNvSpPr>
            <a:spLocks noGrp="1"/>
          </p:cNvSpPr>
          <p:nvPr>
            <p:ph type="hdr" sz="quarter"/>
          </p:nvPr>
        </p:nvSpPr>
        <p:spPr/>
        <p:txBody>
          <a:bodyPr/>
          <a:lstStyle/>
          <a:p>
            <a:r>
              <a:rPr lang="en-US"/>
              <a:t>Custom Jira Workflow Template</a:t>
            </a:r>
            <a:endParaRPr lang="en-US" dirty="0"/>
          </a:p>
        </p:txBody>
      </p:sp>
      <p:sp>
        <p:nvSpPr>
          <p:cNvPr id="5" name="Footer Placeholder 4"/>
          <p:cNvSpPr>
            <a:spLocks noGrp="1"/>
          </p:cNvSpPr>
          <p:nvPr>
            <p:ph type="ftr" sz="quarter" idx="4"/>
          </p:nvPr>
        </p:nvSpPr>
        <p:spPr/>
        <p:txBody>
          <a:bodyPr/>
          <a:lstStyle/>
          <a:p>
            <a:r>
              <a:rPr lang="en-US" dirty="0"/>
              <a:t>jirastrategy.com</a:t>
            </a:r>
          </a:p>
        </p:txBody>
      </p:sp>
      <p:sp>
        <p:nvSpPr>
          <p:cNvPr id="6" name="Slide Number Placeholder 5"/>
          <p:cNvSpPr>
            <a:spLocks noGrp="1"/>
          </p:cNvSpPr>
          <p:nvPr>
            <p:ph type="sldNum" sz="quarter" idx="5"/>
          </p:nvPr>
        </p:nvSpPr>
        <p:spPr/>
        <p:txBody>
          <a:bodyPr/>
          <a:lstStyle/>
          <a:p>
            <a:fld id="{E9D11782-E576-413C-8B09-2DA0A2FAC1FC}" type="slidenum">
              <a:rPr lang="en-US" smtClean="0"/>
              <a:pPr/>
              <a:t>9</a:t>
            </a:fld>
            <a:endParaRPr lang="en-US" dirty="0"/>
          </a:p>
        </p:txBody>
      </p:sp>
    </p:spTree>
    <p:extLst>
      <p:ext uri="{BB962C8B-B14F-4D97-AF65-F5344CB8AC3E}">
        <p14:creationId xmlns:p14="http://schemas.microsoft.com/office/powerpoint/2010/main" val="15769041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98D15-3051-4DCD-9789-301C60B62419}"/>
              </a:ext>
            </a:extLst>
          </p:cNvPr>
          <p:cNvSpPr>
            <a:spLocks noGrp="1"/>
          </p:cNvSpPr>
          <p:nvPr>
            <p:ph type="ctrTitle"/>
          </p:nvPr>
        </p:nvSpPr>
        <p:spPr>
          <a:xfrm>
            <a:off x="1524000" y="1122363"/>
            <a:ext cx="9144000" cy="2387600"/>
          </a:xfrm>
        </p:spPr>
        <p:txBody>
          <a:bodyPr anchor="b"/>
          <a:lstStyle>
            <a:lvl1pPr algn="ctr">
              <a:defRPr sz="6000">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7DD3436D-0B93-49E1-B935-6AEA853950ED}"/>
              </a:ext>
            </a:extLst>
          </p:cNvPr>
          <p:cNvSpPr>
            <a:spLocks noGrp="1"/>
          </p:cNvSpPr>
          <p:nvPr>
            <p:ph type="subTitle" idx="1"/>
          </p:nvPr>
        </p:nvSpPr>
        <p:spPr>
          <a:xfrm>
            <a:off x="1524000" y="3602038"/>
            <a:ext cx="9144000" cy="1655762"/>
          </a:xfrm>
        </p:spPr>
        <p:txBody>
          <a:bodyPr/>
          <a:lstStyle>
            <a:lvl1pPr marL="0" indent="0" algn="ctr">
              <a:buNone/>
              <a:defRPr sz="2400">
                <a:latin typeface="Verdana" panose="020B0604030504040204" pitchFamily="34" charset="0"/>
                <a:ea typeface="Verdana" panose="020B0604030504040204" pitchFamily="34" charset="0"/>
                <a:cs typeface="Verdan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9B0DB98-197B-4B25-B34F-F04FCA484DB8}"/>
              </a:ext>
            </a:extLst>
          </p:cNvPr>
          <p:cNvSpPr>
            <a:spLocks noGrp="1"/>
          </p:cNvSpPr>
          <p:nvPr>
            <p:ph type="dt" sz="half" idx="10"/>
          </p:nvPr>
        </p:nvSpPr>
        <p:spPr/>
        <p:txBody>
          <a:bodyPr/>
          <a:lstStyle>
            <a:lvl1pPr>
              <a:defRPr>
                <a:latin typeface="Verdana" panose="020B0604030504040204" pitchFamily="34" charset="0"/>
                <a:ea typeface="Verdana" panose="020B0604030504040204" pitchFamily="34" charset="0"/>
                <a:cs typeface="Verdana" panose="020B0604030504040204" pitchFamily="34" charset="0"/>
              </a:defRPr>
            </a:lvl1pPr>
          </a:lstStyle>
          <a:p>
            <a:fld id="{C6A860B2-3E93-49D1-903D-9338874949F8}" type="datetime1">
              <a:rPr lang="en-US" smtClean="0"/>
              <a:t>11/18/2023</a:t>
            </a:fld>
            <a:endParaRPr lang="en-US" dirty="0"/>
          </a:p>
        </p:txBody>
      </p:sp>
      <p:sp>
        <p:nvSpPr>
          <p:cNvPr id="5" name="Footer Placeholder 4">
            <a:extLst>
              <a:ext uri="{FF2B5EF4-FFF2-40B4-BE49-F238E27FC236}">
                <a16:creationId xmlns:a16="http://schemas.microsoft.com/office/drawing/2014/main" id="{8AE38637-CE73-4D08-8668-414FB38FE305}"/>
              </a:ext>
            </a:extLst>
          </p:cNvPr>
          <p:cNvSpPr>
            <a:spLocks noGrp="1"/>
          </p:cNvSpPr>
          <p:nvPr>
            <p:ph type="ftr" sz="quarter" idx="11"/>
          </p:nvPr>
        </p:nvSpPr>
        <p:spPr/>
        <p:txBody>
          <a:bodyPr/>
          <a:lstStyle>
            <a:lvl1pPr>
              <a:defRPr>
                <a:latin typeface="Verdana" panose="020B0604030504040204" pitchFamily="34" charset="0"/>
                <a:ea typeface="Verdana" panose="020B0604030504040204" pitchFamily="34" charset="0"/>
                <a:cs typeface="Verdana" panose="020B0604030504040204" pitchFamily="34" charset="0"/>
              </a:defRPr>
            </a:lvl1pPr>
          </a:lstStyle>
          <a:p>
            <a:r>
              <a:rPr lang="en-US" dirty="0"/>
              <a:t>jirastrategy.com</a:t>
            </a:r>
          </a:p>
        </p:txBody>
      </p:sp>
      <p:sp>
        <p:nvSpPr>
          <p:cNvPr id="6" name="Slide Number Placeholder 5">
            <a:extLst>
              <a:ext uri="{FF2B5EF4-FFF2-40B4-BE49-F238E27FC236}">
                <a16:creationId xmlns:a16="http://schemas.microsoft.com/office/drawing/2014/main" id="{3D0845D8-3313-42D6-ACC4-7B8855B59947}"/>
              </a:ext>
            </a:extLst>
          </p:cNvPr>
          <p:cNvSpPr>
            <a:spLocks noGrp="1"/>
          </p:cNvSpPr>
          <p:nvPr>
            <p:ph type="sldNum" sz="quarter" idx="12"/>
          </p:nvPr>
        </p:nvSpPr>
        <p:spPr/>
        <p:txBody>
          <a:bodyPr/>
          <a:lstStyle>
            <a:lvl1pPr>
              <a:defRPr>
                <a:latin typeface="Verdana" panose="020B0604030504040204" pitchFamily="34" charset="0"/>
                <a:ea typeface="Verdana" panose="020B0604030504040204" pitchFamily="34" charset="0"/>
                <a:cs typeface="Verdana" panose="020B0604030504040204" pitchFamily="34" charset="0"/>
              </a:defRPr>
            </a:lvl1pPr>
          </a:lstStyle>
          <a:p>
            <a:fld id="{A4448C90-E8D5-4F06-AF9C-F1A9C164A260}" type="slidenum">
              <a:rPr lang="en-US" smtClean="0"/>
              <a:pPr/>
              <a:t>‹#›</a:t>
            </a:fld>
            <a:endParaRPr lang="en-US" dirty="0"/>
          </a:p>
        </p:txBody>
      </p:sp>
    </p:spTree>
    <p:extLst>
      <p:ext uri="{BB962C8B-B14F-4D97-AF65-F5344CB8AC3E}">
        <p14:creationId xmlns:p14="http://schemas.microsoft.com/office/powerpoint/2010/main" val="31709974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AF444-73E1-495F-B2F0-EE24124CDEF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6F67513-AFB6-4005-9EB6-C0DDDE31493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E7007A-CC6A-4567-8939-F68236D59E01}"/>
              </a:ext>
            </a:extLst>
          </p:cNvPr>
          <p:cNvSpPr>
            <a:spLocks noGrp="1"/>
          </p:cNvSpPr>
          <p:nvPr>
            <p:ph type="dt" sz="half" idx="10"/>
          </p:nvPr>
        </p:nvSpPr>
        <p:spPr/>
        <p:txBody>
          <a:bodyPr/>
          <a:lstStyle/>
          <a:p>
            <a:fld id="{B8501F93-8FAB-4ED7-8D27-1A15CFB1F862}" type="datetime1">
              <a:rPr lang="en-US" smtClean="0"/>
              <a:t>11/18/2023</a:t>
            </a:fld>
            <a:endParaRPr lang="en-US" dirty="0"/>
          </a:p>
        </p:txBody>
      </p:sp>
      <p:sp>
        <p:nvSpPr>
          <p:cNvPr id="5" name="Footer Placeholder 4">
            <a:extLst>
              <a:ext uri="{FF2B5EF4-FFF2-40B4-BE49-F238E27FC236}">
                <a16:creationId xmlns:a16="http://schemas.microsoft.com/office/drawing/2014/main" id="{C409CF13-86A8-4719-858E-3CA3744B83ED}"/>
              </a:ext>
            </a:extLst>
          </p:cNvPr>
          <p:cNvSpPr>
            <a:spLocks noGrp="1"/>
          </p:cNvSpPr>
          <p:nvPr>
            <p:ph type="ftr" sz="quarter" idx="11"/>
          </p:nvPr>
        </p:nvSpPr>
        <p:spPr/>
        <p:txBody>
          <a:bodyPr/>
          <a:lstStyle/>
          <a:p>
            <a:r>
              <a:rPr lang="en-US" dirty="0"/>
              <a:t>jirastrategy.com</a:t>
            </a:r>
          </a:p>
        </p:txBody>
      </p:sp>
      <p:sp>
        <p:nvSpPr>
          <p:cNvPr id="6" name="Slide Number Placeholder 5">
            <a:extLst>
              <a:ext uri="{FF2B5EF4-FFF2-40B4-BE49-F238E27FC236}">
                <a16:creationId xmlns:a16="http://schemas.microsoft.com/office/drawing/2014/main" id="{7025556E-6E9E-4E0E-BE9E-C7C65186EFB9}"/>
              </a:ext>
            </a:extLst>
          </p:cNvPr>
          <p:cNvSpPr>
            <a:spLocks noGrp="1"/>
          </p:cNvSpPr>
          <p:nvPr>
            <p:ph type="sldNum" sz="quarter" idx="12"/>
          </p:nvPr>
        </p:nvSpPr>
        <p:spPr/>
        <p:txBody>
          <a:bodyPr/>
          <a:lstStyle/>
          <a:p>
            <a:fld id="{A4448C90-E8D5-4F06-AF9C-F1A9C164A260}" type="slidenum">
              <a:rPr lang="en-US" smtClean="0"/>
              <a:t>‹#›</a:t>
            </a:fld>
            <a:endParaRPr lang="en-US" dirty="0"/>
          </a:p>
        </p:txBody>
      </p:sp>
    </p:spTree>
    <p:extLst>
      <p:ext uri="{BB962C8B-B14F-4D97-AF65-F5344CB8AC3E}">
        <p14:creationId xmlns:p14="http://schemas.microsoft.com/office/powerpoint/2010/main" val="21251134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48D3CAE-F390-4FFB-BA30-4990E6669E3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B81F6A9-3A77-47C9-8A79-A2BACDC0B9E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78EA01-5EA5-4336-AA35-11C6F44BDE3B}"/>
              </a:ext>
            </a:extLst>
          </p:cNvPr>
          <p:cNvSpPr>
            <a:spLocks noGrp="1"/>
          </p:cNvSpPr>
          <p:nvPr>
            <p:ph type="dt" sz="half" idx="10"/>
          </p:nvPr>
        </p:nvSpPr>
        <p:spPr/>
        <p:txBody>
          <a:bodyPr/>
          <a:lstStyle/>
          <a:p>
            <a:fld id="{2097E5FE-A038-4B22-AE5A-A0A530A6EAB9}" type="datetime1">
              <a:rPr lang="en-US" smtClean="0"/>
              <a:t>11/18/2023</a:t>
            </a:fld>
            <a:endParaRPr lang="en-US" dirty="0"/>
          </a:p>
        </p:txBody>
      </p:sp>
      <p:sp>
        <p:nvSpPr>
          <p:cNvPr id="5" name="Footer Placeholder 4">
            <a:extLst>
              <a:ext uri="{FF2B5EF4-FFF2-40B4-BE49-F238E27FC236}">
                <a16:creationId xmlns:a16="http://schemas.microsoft.com/office/drawing/2014/main" id="{917CCA4D-8C07-491D-84F9-B2E840DC1CE5}"/>
              </a:ext>
            </a:extLst>
          </p:cNvPr>
          <p:cNvSpPr>
            <a:spLocks noGrp="1"/>
          </p:cNvSpPr>
          <p:nvPr>
            <p:ph type="ftr" sz="quarter" idx="11"/>
          </p:nvPr>
        </p:nvSpPr>
        <p:spPr/>
        <p:txBody>
          <a:bodyPr/>
          <a:lstStyle/>
          <a:p>
            <a:r>
              <a:rPr lang="en-US" dirty="0"/>
              <a:t>jirastrategy.com</a:t>
            </a:r>
          </a:p>
        </p:txBody>
      </p:sp>
      <p:sp>
        <p:nvSpPr>
          <p:cNvPr id="6" name="Slide Number Placeholder 5">
            <a:extLst>
              <a:ext uri="{FF2B5EF4-FFF2-40B4-BE49-F238E27FC236}">
                <a16:creationId xmlns:a16="http://schemas.microsoft.com/office/drawing/2014/main" id="{8E9B3249-0F4B-433E-A0A2-072591E68B15}"/>
              </a:ext>
            </a:extLst>
          </p:cNvPr>
          <p:cNvSpPr>
            <a:spLocks noGrp="1"/>
          </p:cNvSpPr>
          <p:nvPr>
            <p:ph type="sldNum" sz="quarter" idx="12"/>
          </p:nvPr>
        </p:nvSpPr>
        <p:spPr/>
        <p:txBody>
          <a:bodyPr/>
          <a:lstStyle/>
          <a:p>
            <a:fld id="{A4448C90-E8D5-4F06-AF9C-F1A9C164A260}" type="slidenum">
              <a:rPr lang="en-US" smtClean="0"/>
              <a:t>‹#›</a:t>
            </a:fld>
            <a:endParaRPr lang="en-US" dirty="0"/>
          </a:p>
        </p:txBody>
      </p:sp>
    </p:spTree>
    <p:extLst>
      <p:ext uri="{BB962C8B-B14F-4D97-AF65-F5344CB8AC3E}">
        <p14:creationId xmlns:p14="http://schemas.microsoft.com/office/powerpoint/2010/main" val="18076212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98D15-3051-4DCD-9789-301C60B62419}"/>
              </a:ext>
            </a:extLst>
          </p:cNvPr>
          <p:cNvSpPr>
            <a:spLocks noGrp="1"/>
          </p:cNvSpPr>
          <p:nvPr>
            <p:ph type="ctrTitle"/>
          </p:nvPr>
        </p:nvSpPr>
        <p:spPr>
          <a:xfrm>
            <a:off x="1524000" y="1122363"/>
            <a:ext cx="9144000" cy="2387600"/>
          </a:xfrm>
        </p:spPr>
        <p:txBody>
          <a:bodyPr anchor="b"/>
          <a:lstStyle>
            <a:lvl1pPr algn="ctr">
              <a:defRPr sz="6000">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7DD3436D-0B93-49E1-B935-6AEA853950ED}"/>
              </a:ext>
            </a:extLst>
          </p:cNvPr>
          <p:cNvSpPr>
            <a:spLocks noGrp="1"/>
          </p:cNvSpPr>
          <p:nvPr>
            <p:ph type="subTitle" idx="1"/>
          </p:nvPr>
        </p:nvSpPr>
        <p:spPr>
          <a:xfrm>
            <a:off x="1524000" y="3602038"/>
            <a:ext cx="9144000" cy="1655762"/>
          </a:xfrm>
        </p:spPr>
        <p:txBody>
          <a:bodyPr/>
          <a:lstStyle>
            <a:lvl1pPr marL="0" indent="0" algn="ctr">
              <a:buNone/>
              <a:defRPr sz="2400">
                <a:latin typeface="Verdana" panose="020B0604030504040204" pitchFamily="34" charset="0"/>
                <a:ea typeface="Verdana" panose="020B0604030504040204" pitchFamily="34" charset="0"/>
                <a:cs typeface="Verdan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9B0DB98-197B-4B25-B34F-F04FCA484DB8}"/>
              </a:ext>
            </a:extLst>
          </p:cNvPr>
          <p:cNvSpPr>
            <a:spLocks noGrp="1"/>
          </p:cNvSpPr>
          <p:nvPr>
            <p:ph type="dt" sz="half" idx="10"/>
          </p:nvPr>
        </p:nvSpPr>
        <p:spPr/>
        <p:txBody>
          <a:bodyPr/>
          <a:lstStyle>
            <a:lvl1pPr>
              <a:defRPr>
                <a:latin typeface="Verdana" panose="020B0604030504040204" pitchFamily="34" charset="0"/>
                <a:ea typeface="Verdana" panose="020B0604030504040204" pitchFamily="34" charset="0"/>
                <a:cs typeface="Verdana" panose="020B0604030504040204" pitchFamily="34" charset="0"/>
              </a:defRPr>
            </a:lvl1pPr>
          </a:lstStyle>
          <a:p>
            <a:fld id="{43277BD9-FD46-4E5F-A847-3C69CFAB4C94}" type="datetime1">
              <a:rPr lang="en-US" smtClean="0"/>
              <a:t>11/18/2023</a:t>
            </a:fld>
            <a:endParaRPr lang="en-US" dirty="0"/>
          </a:p>
        </p:txBody>
      </p:sp>
      <p:sp>
        <p:nvSpPr>
          <p:cNvPr id="5" name="Footer Placeholder 4">
            <a:extLst>
              <a:ext uri="{FF2B5EF4-FFF2-40B4-BE49-F238E27FC236}">
                <a16:creationId xmlns:a16="http://schemas.microsoft.com/office/drawing/2014/main" id="{8AE38637-CE73-4D08-8668-414FB38FE305}"/>
              </a:ext>
            </a:extLst>
          </p:cNvPr>
          <p:cNvSpPr>
            <a:spLocks noGrp="1"/>
          </p:cNvSpPr>
          <p:nvPr>
            <p:ph type="ftr" sz="quarter" idx="11"/>
          </p:nvPr>
        </p:nvSpPr>
        <p:spPr/>
        <p:txBody>
          <a:bodyPr/>
          <a:lstStyle>
            <a:lvl1pPr>
              <a:defRPr>
                <a:latin typeface="Verdana" panose="020B0604030504040204" pitchFamily="34" charset="0"/>
                <a:ea typeface="Verdana" panose="020B0604030504040204" pitchFamily="34" charset="0"/>
                <a:cs typeface="Verdana" panose="020B0604030504040204" pitchFamily="34" charset="0"/>
              </a:defRPr>
            </a:lvl1pPr>
          </a:lstStyle>
          <a:p>
            <a:r>
              <a:rPr lang="en-US" dirty="0"/>
              <a:t>jirastrategy.com</a:t>
            </a:r>
          </a:p>
        </p:txBody>
      </p:sp>
      <p:sp>
        <p:nvSpPr>
          <p:cNvPr id="6" name="Slide Number Placeholder 5">
            <a:extLst>
              <a:ext uri="{FF2B5EF4-FFF2-40B4-BE49-F238E27FC236}">
                <a16:creationId xmlns:a16="http://schemas.microsoft.com/office/drawing/2014/main" id="{3D0845D8-3313-42D6-ACC4-7B8855B59947}"/>
              </a:ext>
            </a:extLst>
          </p:cNvPr>
          <p:cNvSpPr>
            <a:spLocks noGrp="1"/>
          </p:cNvSpPr>
          <p:nvPr>
            <p:ph type="sldNum" sz="quarter" idx="12"/>
          </p:nvPr>
        </p:nvSpPr>
        <p:spPr/>
        <p:txBody>
          <a:bodyPr/>
          <a:lstStyle>
            <a:lvl1pPr>
              <a:defRPr>
                <a:latin typeface="Verdana" panose="020B0604030504040204" pitchFamily="34" charset="0"/>
                <a:ea typeface="Verdana" panose="020B0604030504040204" pitchFamily="34" charset="0"/>
                <a:cs typeface="Verdana" panose="020B0604030504040204" pitchFamily="34" charset="0"/>
              </a:defRPr>
            </a:lvl1pPr>
          </a:lstStyle>
          <a:p>
            <a:fld id="{A4448C90-E8D5-4F06-AF9C-F1A9C164A260}" type="slidenum">
              <a:rPr lang="en-US" smtClean="0"/>
              <a:pPr/>
              <a:t>‹#›</a:t>
            </a:fld>
            <a:endParaRPr lang="en-US" dirty="0"/>
          </a:p>
        </p:txBody>
      </p:sp>
    </p:spTree>
    <p:extLst>
      <p:ext uri="{BB962C8B-B14F-4D97-AF65-F5344CB8AC3E}">
        <p14:creationId xmlns:p14="http://schemas.microsoft.com/office/powerpoint/2010/main" val="36521999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0E08B-850E-4576-B2B9-7037F1A99EFA}"/>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537149FB-642F-45E1-973F-0CD2134CBE3B}"/>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CC31C75-56DA-4ABD-AEFC-274530BBA859}"/>
              </a:ext>
            </a:extLst>
          </p:cNvPr>
          <p:cNvSpPr>
            <a:spLocks noGrp="1"/>
          </p:cNvSpPr>
          <p:nvPr>
            <p:ph type="dt" sz="half" idx="10"/>
          </p:nvPr>
        </p:nvSpPr>
        <p:spPr/>
        <p:txBody>
          <a:bodyPr/>
          <a:lstStyle/>
          <a:p>
            <a:fld id="{D57CCB0C-2265-4337-877C-A9B21DE1C270}" type="datetime1">
              <a:rPr lang="en-US" smtClean="0"/>
              <a:t>11/18/2023</a:t>
            </a:fld>
            <a:endParaRPr lang="en-US" dirty="0"/>
          </a:p>
        </p:txBody>
      </p:sp>
      <p:sp>
        <p:nvSpPr>
          <p:cNvPr id="5" name="Footer Placeholder 4">
            <a:extLst>
              <a:ext uri="{FF2B5EF4-FFF2-40B4-BE49-F238E27FC236}">
                <a16:creationId xmlns:a16="http://schemas.microsoft.com/office/drawing/2014/main" id="{55D28829-F355-4C29-9A37-0B4E7941666E}"/>
              </a:ext>
            </a:extLst>
          </p:cNvPr>
          <p:cNvSpPr>
            <a:spLocks noGrp="1"/>
          </p:cNvSpPr>
          <p:nvPr>
            <p:ph type="ftr" sz="quarter" idx="11"/>
          </p:nvPr>
        </p:nvSpPr>
        <p:spPr/>
        <p:txBody>
          <a:bodyPr/>
          <a:lstStyle/>
          <a:p>
            <a:r>
              <a:rPr lang="en-US" dirty="0"/>
              <a:t>jirastrategy.com</a:t>
            </a:r>
          </a:p>
        </p:txBody>
      </p:sp>
      <p:sp>
        <p:nvSpPr>
          <p:cNvPr id="6" name="Slide Number Placeholder 5">
            <a:extLst>
              <a:ext uri="{FF2B5EF4-FFF2-40B4-BE49-F238E27FC236}">
                <a16:creationId xmlns:a16="http://schemas.microsoft.com/office/drawing/2014/main" id="{645B4061-4C1E-42EE-AEDF-5B523277C848}"/>
              </a:ext>
            </a:extLst>
          </p:cNvPr>
          <p:cNvSpPr>
            <a:spLocks noGrp="1"/>
          </p:cNvSpPr>
          <p:nvPr>
            <p:ph type="sldNum" sz="quarter" idx="12"/>
          </p:nvPr>
        </p:nvSpPr>
        <p:spPr/>
        <p:txBody>
          <a:bodyPr/>
          <a:lstStyle/>
          <a:p>
            <a:fld id="{A4448C90-E8D5-4F06-AF9C-F1A9C164A260}" type="slidenum">
              <a:rPr lang="en-US" smtClean="0"/>
              <a:t>‹#›</a:t>
            </a:fld>
            <a:endParaRPr lang="en-US" dirty="0"/>
          </a:p>
        </p:txBody>
      </p:sp>
    </p:spTree>
    <p:extLst>
      <p:ext uri="{BB962C8B-B14F-4D97-AF65-F5344CB8AC3E}">
        <p14:creationId xmlns:p14="http://schemas.microsoft.com/office/powerpoint/2010/main" val="18077417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82D47-923C-4AB5-B40C-18500EBF9886}"/>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07E3A424-B12E-4FBF-A25E-5303B912D3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277E0CE3-1A93-4537-8785-7631E94D606C}"/>
              </a:ext>
            </a:extLst>
          </p:cNvPr>
          <p:cNvSpPr>
            <a:spLocks noGrp="1"/>
          </p:cNvSpPr>
          <p:nvPr>
            <p:ph type="dt" sz="half" idx="10"/>
          </p:nvPr>
        </p:nvSpPr>
        <p:spPr/>
        <p:txBody>
          <a:bodyPr/>
          <a:lstStyle/>
          <a:p>
            <a:fld id="{B70EB809-6BEB-4497-8913-69AB8DDB8B48}" type="datetime1">
              <a:rPr lang="en-US" smtClean="0"/>
              <a:t>11/18/2023</a:t>
            </a:fld>
            <a:endParaRPr lang="en-US" dirty="0"/>
          </a:p>
        </p:txBody>
      </p:sp>
      <p:sp>
        <p:nvSpPr>
          <p:cNvPr id="5" name="Footer Placeholder 4">
            <a:extLst>
              <a:ext uri="{FF2B5EF4-FFF2-40B4-BE49-F238E27FC236}">
                <a16:creationId xmlns:a16="http://schemas.microsoft.com/office/drawing/2014/main" id="{C8258201-44A9-4ECB-BBD3-347777EBCB49}"/>
              </a:ext>
            </a:extLst>
          </p:cNvPr>
          <p:cNvSpPr>
            <a:spLocks noGrp="1"/>
          </p:cNvSpPr>
          <p:nvPr>
            <p:ph type="ftr" sz="quarter" idx="11"/>
          </p:nvPr>
        </p:nvSpPr>
        <p:spPr/>
        <p:txBody>
          <a:bodyPr/>
          <a:lstStyle/>
          <a:p>
            <a:r>
              <a:rPr lang="en-US" dirty="0"/>
              <a:t>jirastrategy.com</a:t>
            </a:r>
          </a:p>
        </p:txBody>
      </p:sp>
      <p:sp>
        <p:nvSpPr>
          <p:cNvPr id="6" name="Slide Number Placeholder 5">
            <a:extLst>
              <a:ext uri="{FF2B5EF4-FFF2-40B4-BE49-F238E27FC236}">
                <a16:creationId xmlns:a16="http://schemas.microsoft.com/office/drawing/2014/main" id="{A399F8D1-63A7-4B4B-ADC0-EA8447D8DB4D}"/>
              </a:ext>
            </a:extLst>
          </p:cNvPr>
          <p:cNvSpPr>
            <a:spLocks noGrp="1"/>
          </p:cNvSpPr>
          <p:nvPr>
            <p:ph type="sldNum" sz="quarter" idx="12"/>
          </p:nvPr>
        </p:nvSpPr>
        <p:spPr/>
        <p:txBody>
          <a:bodyPr/>
          <a:lstStyle/>
          <a:p>
            <a:fld id="{A4448C90-E8D5-4F06-AF9C-F1A9C164A260}" type="slidenum">
              <a:rPr lang="en-US" smtClean="0"/>
              <a:t>‹#›</a:t>
            </a:fld>
            <a:endParaRPr lang="en-US" dirty="0"/>
          </a:p>
        </p:txBody>
      </p:sp>
    </p:spTree>
    <p:extLst>
      <p:ext uri="{BB962C8B-B14F-4D97-AF65-F5344CB8AC3E}">
        <p14:creationId xmlns:p14="http://schemas.microsoft.com/office/powerpoint/2010/main" val="7444559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A5B67-674B-4EEE-9341-5BF8ED15221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1375B32-4E36-475A-A320-B423368F4DA7}"/>
              </a:ext>
            </a:extLst>
          </p:cNvPr>
          <p:cNvSpPr>
            <a:spLocks noGrp="1"/>
          </p:cNvSpPr>
          <p:nvPr>
            <p:ph sz="half" idx="1"/>
          </p:nvPr>
        </p:nvSpPr>
        <p:spPr>
          <a:xfrm>
            <a:off x="838200" y="1825625"/>
            <a:ext cx="5181600"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8FC5211E-04FC-4542-9BFD-007AA7A98A73}"/>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44D3726-778F-4FE9-982F-731EB5CCA4B2}"/>
              </a:ext>
            </a:extLst>
          </p:cNvPr>
          <p:cNvSpPr>
            <a:spLocks noGrp="1"/>
          </p:cNvSpPr>
          <p:nvPr>
            <p:ph type="dt" sz="half" idx="10"/>
          </p:nvPr>
        </p:nvSpPr>
        <p:spPr/>
        <p:txBody>
          <a:bodyPr/>
          <a:lstStyle/>
          <a:p>
            <a:fld id="{B547B257-86BA-4E16-B752-B10F86131C4A}" type="datetime1">
              <a:rPr lang="en-US" smtClean="0"/>
              <a:t>11/18/2023</a:t>
            </a:fld>
            <a:endParaRPr lang="en-US" dirty="0"/>
          </a:p>
        </p:txBody>
      </p:sp>
      <p:sp>
        <p:nvSpPr>
          <p:cNvPr id="6" name="Footer Placeholder 5">
            <a:extLst>
              <a:ext uri="{FF2B5EF4-FFF2-40B4-BE49-F238E27FC236}">
                <a16:creationId xmlns:a16="http://schemas.microsoft.com/office/drawing/2014/main" id="{A6EAB4F1-19E4-4B8A-B0AB-7B576C488BAD}"/>
              </a:ext>
            </a:extLst>
          </p:cNvPr>
          <p:cNvSpPr>
            <a:spLocks noGrp="1"/>
          </p:cNvSpPr>
          <p:nvPr>
            <p:ph type="ftr" sz="quarter" idx="11"/>
          </p:nvPr>
        </p:nvSpPr>
        <p:spPr/>
        <p:txBody>
          <a:bodyPr/>
          <a:lstStyle/>
          <a:p>
            <a:r>
              <a:rPr lang="en-US" dirty="0"/>
              <a:t>jirastrategy.com</a:t>
            </a:r>
          </a:p>
        </p:txBody>
      </p:sp>
      <p:sp>
        <p:nvSpPr>
          <p:cNvPr id="7" name="Slide Number Placeholder 6">
            <a:extLst>
              <a:ext uri="{FF2B5EF4-FFF2-40B4-BE49-F238E27FC236}">
                <a16:creationId xmlns:a16="http://schemas.microsoft.com/office/drawing/2014/main" id="{2DC64F11-A0BB-46EA-BADB-9FC2548CC9BF}"/>
              </a:ext>
            </a:extLst>
          </p:cNvPr>
          <p:cNvSpPr>
            <a:spLocks noGrp="1"/>
          </p:cNvSpPr>
          <p:nvPr>
            <p:ph type="sldNum" sz="quarter" idx="12"/>
          </p:nvPr>
        </p:nvSpPr>
        <p:spPr/>
        <p:txBody>
          <a:bodyPr/>
          <a:lstStyle/>
          <a:p>
            <a:fld id="{A4448C90-E8D5-4F06-AF9C-F1A9C164A260}" type="slidenum">
              <a:rPr lang="en-US" smtClean="0"/>
              <a:t>‹#›</a:t>
            </a:fld>
            <a:endParaRPr lang="en-US" dirty="0"/>
          </a:p>
        </p:txBody>
      </p:sp>
    </p:spTree>
    <p:extLst>
      <p:ext uri="{BB962C8B-B14F-4D97-AF65-F5344CB8AC3E}">
        <p14:creationId xmlns:p14="http://schemas.microsoft.com/office/powerpoint/2010/main" val="8508163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ABA64-08A4-4AF2-A087-3452A7541CC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EC6BBF3-D5B6-487D-BE79-7D94EF5BE52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22F21196-AADE-4123-95ED-3E8B1B3C3A09}"/>
              </a:ext>
            </a:extLst>
          </p:cNvPr>
          <p:cNvSpPr>
            <a:spLocks noGrp="1"/>
          </p:cNvSpPr>
          <p:nvPr>
            <p:ph sz="half" idx="2"/>
          </p:nvPr>
        </p:nvSpPr>
        <p:spPr>
          <a:xfrm>
            <a:off x="839788" y="2505075"/>
            <a:ext cx="5157787" cy="36845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2860092B-1B3F-49D1-897A-F4537A1C962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3223F01-A036-4888-8128-151193AFB86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7295A9E-0C78-49C2-9EDD-9CF84B56D681}"/>
              </a:ext>
            </a:extLst>
          </p:cNvPr>
          <p:cNvSpPr>
            <a:spLocks noGrp="1"/>
          </p:cNvSpPr>
          <p:nvPr>
            <p:ph type="dt" sz="half" idx="10"/>
          </p:nvPr>
        </p:nvSpPr>
        <p:spPr/>
        <p:txBody>
          <a:bodyPr/>
          <a:lstStyle/>
          <a:p>
            <a:fld id="{87ABBC60-7661-4D63-BE57-2CB9686760D6}" type="datetime1">
              <a:rPr lang="en-US" smtClean="0"/>
              <a:t>11/18/2023</a:t>
            </a:fld>
            <a:endParaRPr lang="en-US" dirty="0"/>
          </a:p>
        </p:txBody>
      </p:sp>
      <p:sp>
        <p:nvSpPr>
          <p:cNvPr id="8" name="Footer Placeholder 7">
            <a:extLst>
              <a:ext uri="{FF2B5EF4-FFF2-40B4-BE49-F238E27FC236}">
                <a16:creationId xmlns:a16="http://schemas.microsoft.com/office/drawing/2014/main" id="{F1E23101-9458-4468-B0B0-EE0A1055204A}"/>
              </a:ext>
            </a:extLst>
          </p:cNvPr>
          <p:cNvSpPr>
            <a:spLocks noGrp="1"/>
          </p:cNvSpPr>
          <p:nvPr>
            <p:ph type="ftr" sz="quarter" idx="11"/>
          </p:nvPr>
        </p:nvSpPr>
        <p:spPr/>
        <p:txBody>
          <a:bodyPr/>
          <a:lstStyle/>
          <a:p>
            <a:r>
              <a:rPr lang="en-US" dirty="0"/>
              <a:t>jirastrategy.com</a:t>
            </a:r>
          </a:p>
        </p:txBody>
      </p:sp>
      <p:sp>
        <p:nvSpPr>
          <p:cNvPr id="9" name="Slide Number Placeholder 8">
            <a:extLst>
              <a:ext uri="{FF2B5EF4-FFF2-40B4-BE49-F238E27FC236}">
                <a16:creationId xmlns:a16="http://schemas.microsoft.com/office/drawing/2014/main" id="{713A0E71-66E5-4B9D-8F97-F4215FAB0927}"/>
              </a:ext>
            </a:extLst>
          </p:cNvPr>
          <p:cNvSpPr>
            <a:spLocks noGrp="1"/>
          </p:cNvSpPr>
          <p:nvPr>
            <p:ph type="sldNum" sz="quarter" idx="12"/>
          </p:nvPr>
        </p:nvSpPr>
        <p:spPr/>
        <p:txBody>
          <a:bodyPr/>
          <a:lstStyle/>
          <a:p>
            <a:fld id="{A4448C90-E8D5-4F06-AF9C-F1A9C164A260}" type="slidenum">
              <a:rPr lang="en-US" smtClean="0"/>
              <a:t>‹#›</a:t>
            </a:fld>
            <a:endParaRPr lang="en-US" dirty="0"/>
          </a:p>
        </p:txBody>
      </p:sp>
    </p:spTree>
    <p:extLst>
      <p:ext uri="{BB962C8B-B14F-4D97-AF65-F5344CB8AC3E}">
        <p14:creationId xmlns:p14="http://schemas.microsoft.com/office/powerpoint/2010/main" val="3976808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D0634-6837-489C-97BD-29C4393C08EE}"/>
              </a:ext>
            </a:extLst>
          </p:cNvPr>
          <p:cNvSpPr>
            <a:spLocks noGrp="1"/>
          </p:cNvSpPr>
          <p:nvPr>
            <p:ph type="title"/>
          </p:nvPr>
        </p:nvSpPr>
        <p:spPr/>
        <p:txBody>
          <a:bodyPr/>
          <a:lstStyle/>
          <a:p>
            <a:r>
              <a:rPr lang="en-US" dirty="0"/>
              <a:t>Click to edit Master title style</a:t>
            </a:r>
          </a:p>
        </p:txBody>
      </p:sp>
      <p:sp>
        <p:nvSpPr>
          <p:cNvPr id="3" name="Date Placeholder 2">
            <a:extLst>
              <a:ext uri="{FF2B5EF4-FFF2-40B4-BE49-F238E27FC236}">
                <a16:creationId xmlns:a16="http://schemas.microsoft.com/office/drawing/2014/main" id="{F6A4E2B9-6244-4383-A609-005036377D13}"/>
              </a:ext>
            </a:extLst>
          </p:cNvPr>
          <p:cNvSpPr>
            <a:spLocks noGrp="1"/>
          </p:cNvSpPr>
          <p:nvPr>
            <p:ph type="dt" sz="half" idx="10"/>
          </p:nvPr>
        </p:nvSpPr>
        <p:spPr/>
        <p:txBody>
          <a:bodyPr/>
          <a:lstStyle/>
          <a:p>
            <a:fld id="{BAE654D3-15F8-409D-91C7-529C4EEB2242}" type="datetime1">
              <a:rPr lang="en-US" smtClean="0"/>
              <a:t>11/18/2023</a:t>
            </a:fld>
            <a:endParaRPr lang="en-US" dirty="0"/>
          </a:p>
        </p:txBody>
      </p:sp>
      <p:sp>
        <p:nvSpPr>
          <p:cNvPr id="4" name="Footer Placeholder 3">
            <a:extLst>
              <a:ext uri="{FF2B5EF4-FFF2-40B4-BE49-F238E27FC236}">
                <a16:creationId xmlns:a16="http://schemas.microsoft.com/office/drawing/2014/main" id="{856C06E7-A548-49F0-B082-1EA2359D65E6}"/>
              </a:ext>
            </a:extLst>
          </p:cNvPr>
          <p:cNvSpPr>
            <a:spLocks noGrp="1"/>
          </p:cNvSpPr>
          <p:nvPr>
            <p:ph type="ftr" sz="quarter" idx="11"/>
          </p:nvPr>
        </p:nvSpPr>
        <p:spPr/>
        <p:txBody>
          <a:bodyPr/>
          <a:lstStyle/>
          <a:p>
            <a:r>
              <a:rPr lang="en-US" dirty="0"/>
              <a:t>jirastrategy.com</a:t>
            </a:r>
          </a:p>
        </p:txBody>
      </p:sp>
      <p:sp>
        <p:nvSpPr>
          <p:cNvPr id="5" name="Slide Number Placeholder 4">
            <a:extLst>
              <a:ext uri="{FF2B5EF4-FFF2-40B4-BE49-F238E27FC236}">
                <a16:creationId xmlns:a16="http://schemas.microsoft.com/office/drawing/2014/main" id="{2F07BB5C-431B-4B58-8617-88AF0DE9A959}"/>
              </a:ext>
            </a:extLst>
          </p:cNvPr>
          <p:cNvSpPr>
            <a:spLocks noGrp="1"/>
          </p:cNvSpPr>
          <p:nvPr>
            <p:ph type="sldNum" sz="quarter" idx="12"/>
          </p:nvPr>
        </p:nvSpPr>
        <p:spPr/>
        <p:txBody>
          <a:bodyPr/>
          <a:lstStyle/>
          <a:p>
            <a:fld id="{A4448C90-E8D5-4F06-AF9C-F1A9C164A260}" type="slidenum">
              <a:rPr lang="en-US" smtClean="0"/>
              <a:t>‹#›</a:t>
            </a:fld>
            <a:endParaRPr lang="en-US" dirty="0"/>
          </a:p>
        </p:txBody>
      </p:sp>
    </p:spTree>
    <p:extLst>
      <p:ext uri="{BB962C8B-B14F-4D97-AF65-F5344CB8AC3E}">
        <p14:creationId xmlns:p14="http://schemas.microsoft.com/office/powerpoint/2010/main" val="446749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1D86BB-52AB-454C-9AB8-66513E72D225}"/>
              </a:ext>
            </a:extLst>
          </p:cNvPr>
          <p:cNvSpPr>
            <a:spLocks noGrp="1"/>
          </p:cNvSpPr>
          <p:nvPr>
            <p:ph type="dt" sz="half" idx="10"/>
          </p:nvPr>
        </p:nvSpPr>
        <p:spPr/>
        <p:txBody>
          <a:bodyPr/>
          <a:lstStyle/>
          <a:p>
            <a:fld id="{ABC4BC64-652B-4175-9AF0-00ABFC01B457}" type="datetime1">
              <a:rPr lang="en-US" smtClean="0"/>
              <a:t>11/18/2023</a:t>
            </a:fld>
            <a:endParaRPr lang="en-US" dirty="0"/>
          </a:p>
        </p:txBody>
      </p:sp>
      <p:sp>
        <p:nvSpPr>
          <p:cNvPr id="3" name="Footer Placeholder 2">
            <a:extLst>
              <a:ext uri="{FF2B5EF4-FFF2-40B4-BE49-F238E27FC236}">
                <a16:creationId xmlns:a16="http://schemas.microsoft.com/office/drawing/2014/main" id="{192B6759-44DB-4D65-9662-B1A58D466058}"/>
              </a:ext>
            </a:extLst>
          </p:cNvPr>
          <p:cNvSpPr>
            <a:spLocks noGrp="1"/>
          </p:cNvSpPr>
          <p:nvPr>
            <p:ph type="ftr" sz="quarter" idx="11"/>
          </p:nvPr>
        </p:nvSpPr>
        <p:spPr/>
        <p:txBody>
          <a:bodyPr/>
          <a:lstStyle/>
          <a:p>
            <a:r>
              <a:rPr lang="en-US" dirty="0"/>
              <a:t>jirastrategy.com</a:t>
            </a:r>
          </a:p>
        </p:txBody>
      </p:sp>
      <p:sp>
        <p:nvSpPr>
          <p:cNvPr id="4" name="Slide Number Placeholder 3">
            <a:extLst>
              <a:ext uri="{FF2B5EF4-FFF2-40B4-BE49-F238E27FC236}">
                <a16:creationId xmlns:a16="http://schemas.microsoft.com/office/drawing/2014/main" id="{57A6B932-0E61-43C2-A71F-CC2CA21F1D6D}"/>
              </a:ext>
            </a:extLst>
          </p:cNvPr>
          <p:cNvSpPr>
            <a:spLocks noGrp="1"/>
          </p:cNvSpPr>
          <p:nvPr>
            <p:ph type="sldNum" sz="quarter" idx="12"/>
          </p:nvPr>
        </p:nvSpPr>
        <p:spPr/>
        <p:txBody>
          <a:bodyPr/>
          <a:lstStyle/>
          <a:p>
            <a:fld id="{A4448C90-E8D5-4F06-AF9C-F1A9C164A260}" type="slidenum">
              <a:rPr lang="en-US" smtClean="0"/>
              <a:t>‹#›</a:t>
            </a:fld>
            <a:endParaRPr lang="en-US" dirty="0"/>
          </a:p>
        </p:txBody>
      </p:sp>
    </p:spTree>
    <p:extLst>
      <p:ext uri="{BB962C8B-B14F-4D97-AF65-F5344CB8AC3E}">
        <p14:creationId xmlns:p14="http://schemas.microsoft.com/office/powerpoint/2010/main" val="6113084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D798D-94B1-4304-9B13-002CF92DE761}"/>
              </a:ext>
            </a:extLst>
          </p:cNvPr>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67DB7011-D4D5-4579-A983-93912262CBD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A6D4519-E9AC-4B5D-8DB9-E18700F417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27A751D-A710-4066-B430-CFE06C0103CC}"/>
              </a:ext>
            </a:extLst>
          </p:cNvPr>
          <p:cNvSpPr>
            <a:spLocks noGrp="1"/>
          </p:cNvSpPr>
          <p:nvPr>
            <p:ph type="dt" sz="half" idx="10"/>
          </p:nvPr>
        </p:nvSpPr>
        <p:spPr/>
        <p:txBody>
          <a:bodyPr/>
          <a:lstStyle/>
          <a:p>
            <a:fld id="{04E05BF7-20A6-4CB0-A6E4-1FB24408A56D}" type="datetime1">
              <a:rPr lang="en-US" smtClean="0"/>
              <a:t>11/18/2023</a:t>
            </a:fld>
            <a:endParaRPr lang="en-US" dirty="0"/>
          </a:p>
        </p:txBody>
      </p:sp>
      <p:sp>
        <p:nvSpPr>
          <p:cNvPr id="6" name="Footer Placeholder 5">
            <a:extLst>
              <a:ext uri="{FF2B5EF4-FFF2-40B4-BE49-F238E27FC236}">
                <a16:creationId xmlns:a16="http://schemas.microsoft.com/office/drawing/2014/main" id="{35002A4C-A0D7-4173-8397-B850CF0A0C07}"/>
              </a:ext>
            </a:extLst>
          </p:cNvPr>
          <p:cNvSpPr>
            <a:spLocks noGrp="1"/>
          </p:cNvSpPr>
          <p:nvPr>
            <p:ph type="ftr" sz="quarter" idx="11"/>
          </p:nvPr>
        </p:nvSpPr>
        <p:spPr/>
        <p:txBody>
          <a:bodyPr/>
          <a:lstStyle/>
          <a:p>
            <a:r>
              <a:rPr lang="en-US" dirty="0"/>
              <a:t>jirastrategy.com</a:t>
            </a:r>
          </a:p>
        </p:txBody>
      </p:sp>
      <p:sp>
        <p:nvSpPr>
          <p:cNvPr id="7" name="Slide Number Placeholder 6">
            <a:extLst>
              <a:ext uri="{FF2B5EF4-FFF2-40B4-BE49-F238E27FC236}">
                <a16:creationId xmlns:a16="http://schemas.microsoft.com/office/drawing/2014/main" id="{D372F158-EC56-4D0A-B26E-D6DF5D805DF1}"/>
              </a:ext>
            </a:extLst>
          </p:cNvPr>
          <p:cNvSpPr>
            <a:spLocks noGrp="1"/>
          </p:cNvSpPr>
          <p:nvPr>
            <p:ph type="sldNum" sz="quarter" idx="12"/>
          </p:nvPr>
        </p:nvSpPr>
        <p:spPr/>
        <p:txBody>
          <a:bodyPr/>
          <a:lstStyle/>
          <a:p>
            <a:fld id="{A4448C90-E8D5-4F06-AF9C-F1A9C164A260}" type="slidenum">
              <a:rPr lang="en-US" smtClean="0"/>
              <a:t>‹#›</a:t>
            </a:fld>
            <a:endParaRPr lang="en-US" dirty="0"/>
          </a:p>
        </p:txBody>
      </p:sp>
    </p:spTree>
    <p:extLst>
      <p:ext uri="{BB962C8B-B14F-4D97-AF65-F5344CB8AC3E}">
        <p14:creationId xmlns:p14="http://schemas.microsoft.com/office/powerpoint/2010/main" val="557448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0E08B-850E-4576-B2B9-7037F1A99EFA}"/>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537149FB-642F-45E1-973F-0CD2134CBE3B}"/>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CC31C75-56DA-4ABD-AEFC-274530BBA859}"/>
              </a:ext>
            </a:extLst>
          </p:cNvPr>
          <p:cNvSpPr>
            <a:spLocks noGrp="1"/>
          </p:cNvSpPr>
          <p:nvPr>
            <p:ph type="dt" sz="half" idx="10"/>
          </p:nvPr>
        </p:nvSpPr>
        <p:spPr/>
        <p:txBody>
          <a:bodyPr/>
          <a:lstStyle/>
          <a:p>
            <a:fld id="{AD64DABF-B61D-4F5D-9930-2C0088E0BDE3}" type="datetime1">
              <a:rPr lang="en-US" smtClean="0"/>
              <a:t>11/18/2023</a:t>
            </a:fld>
            <a:endParaRPr lang="en-US" dirty="0"/>
          </a:p>
        </p:txBody>
      </p:sp>
      <p:sp>
        <p:nvSpPr>
          <p:cNvPr id="5" name="Footer Placeholder 4">
            <a:extLst>
              <a:ext uri="{FF2B5EF4-FFF2-40B4-BE49-F238E27FC236}">
                <a16:creationId xmlns:a16="http://schemas.microsoft.com/office/drawing/2014/main" id="{55D28829-F355-4C29-9A37-0B4E7941666E}"/>
              </a:ext>
            </a:extLst>
          </p:cNvPr>
          <p:cNvSpPr>
            <a:spLocks noGrp="1"/>
          </p:cNvSpPr>
          <p:nvPr>
            <p:ph type="ftr" sz="quarter" idx="11"/>
          </p:nvPr>
        </p:nvSpPr>
        <p:spPr/>
        <p:txBody>
          <a:bodyPr/>
          <a:lstStyle/>
          <a:p>
            <a:r>
              <a:rPr lang="en-US" dirty="0"/>
              <a:t>jirastrategy.com</a:t>
            </a:r>
          </a:p>
        </p:txBody>
      </p:sp>
      <p:sp>
        <p:nvSpPr>
          <p:cNvPr id="6" name="Slide Number Placeholder 5">
            <a:extLst>
              <a:ext uri="{FF2B5EF4-FFF2-40B4-BE49-F238E27FC236}">
                <a16:creationId xmlns:a16="http://schemas.microsoft.com/office/drawing/2014/main" id="{645B4061-4C1E-42EE-AEDF-5B523277C848}"/>
              </a:ext>
            </a:extLst>
          </p:cNvPr>
          <p:cNvSpPr>
            <a:spLocks noGrp="1"/>
          </p:cNvSpPr>
          <p:nvPr>
            <p:ph type="sldNum" sz="quarter" idx="12"/>
          </p:nvPr>
        </p:nvSpPr>
        <p:spPr/>
        <p:txBody>
          <a:bodyPr/>
          <a:lstStyle/>
          <a:p>
            <a:fld id="{A4448C90-E8D5-4F06-AF9C-F1A9C164A260}" type="slidenum">
              <a:rPr lang="en-US" smtClean="0"/>
              <a:t>‹#›</a:t>
            </a:fld>
            <a:endParaRPr lang="en-US" dirty="0"/>
          </a:p>
        </p:txBody>
      </p:sp>
    </p:spTree>
    <p:extLst>
      <p:ext uri="{BB962C8B-B14F-4D97-AF65-F5344CB8AC3E}">
        <p14:creationId xmlns:p14="http://schemas.microsoft.com/office/powerpoint/2010/main" val="18756245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70369-0499-486D-8140-3AF6CE6A5A8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A646B27-B16A-4357-9140-FCD2C12814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C39126CA-D17C-4AA9-B085-A253F6609F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662A033-3536-447D-B726-18436B524DE1}"/>
              </a:ext>
            </a:extLst>
          </p:cNvPr>
          <p:cNvSpPr>
            <a:spLocks noGrp="1"/>
          </p:cNvSpPr>
          <p:nvPr>
            <p:ph type="dt" sz="half" idx="10"/>
          </p:nvPr>
        </p:nvSpPr>
        <p:spPr/>
        <p:txBody>
          <a:bodyPr/>
          <a:lstStyle/>
          <a:p>
            <a:fld id="{9A46BFF1-03AD-4482-92A9-5D06C0E631D4}" type="datetime1">
              <a:rPr lang="en-US" smtClean="0"/>
              <a:t>11/18/2023</a:t>
            </a:fld>
            <a:endParaRPr lang="en-US" dirty="0"/>
          </a:p>
        </p:txBody>
      </p:sp>
      <p:sp>
        <p:nvSpPr>
          <p:cNvPr id="6" name="Footer Placeholder 5">
            <a:extLst>
              <a:ext uri="{FF2B5EF4-FFF2-40B4-BE49-F238E27FC236}">
                <a16:creationId xmlns:a16="http://schemas.microsoft.com/office/drawing/2014/main" id="{B29B9245-5B9F-42C5-9D0E-51156CFF00D0}"/>
              </a:ext>
            </a:extLst>
          </p:cNvPr>
          <p:cNvSpPr>
            <a:spLocks noGrp="1"/>
          </p:cNvSpPr>
          <p:nvPr>
            <p:ph type="ftr" sz="quarter" idx="11"/>
          </p:nvPr>
        </p:nvSpPr>
        <p:spPr/>
        <p:txBody>
          <a:bodyPr/>
          <a:lstStyle/>
          <a:p>
            <a:r>
              <a:rPr lang="en-US" dirty="0"/>
              <a:t>jirastrategy.com</a:t>
            </a:r>
          </a:p>
        </p:txBody>
      </p:sp>
      <p:sp>
        <p:nvSpPr>
          <p:cNvPr id="7" name="Slide Number Placeholder 6">
            <a:extLst>
              <a:ext uri="{FF2B5EF4-FFF2-40B4-BE49-F238E27FC236}">
                <a16:creationId xmlns:a16="http://schemas.microsoft.com/office/drawing/2014/main" id="{EDE28538-2079-4320-91F3-A8D7792B1595}"/>
              </a:ext>
            </a:extLst>
          </p:cNvPr>
          <p:cNvSpPr>
            <a:spLocks noGrp="1"/>
          </p:cNvSpPr>
          <p:nvPr>
            <p:ph type="sldNum" sz="quarter" idx="12"/>
          </p:nvPr>
        </p:nvSpPr>
        <p:spPr/>
        <p:txBody>
          <a:bodyPr/>
          <a:lstStyle/>
          <a:p>
            <a:fld id="{A4448C90-E8D5-4F06-AF9C-F1A9C164A260}" type="slidenum">
              <a:rPr lang="en-US" smtClean="0"/>
              <a:t>‹#›</a:t>
            </a:fld>
            <a:endParaRPr lang="en-US" dirty="0"/>
          </a:p>
        </p:txBody>
      </p:sp>
    </p:spTree>
    <p:extLst>
      <p:ext uri="{BB962C8B-B14F-4D97-AF65-F5344CB8AC3E}">
        <p14:creationId xmlns:p14="http://schemas.microsoft.com/office/powerpoint/2010/main" val="6407855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AF444-73E1-495F-B2F0-EE24124CDEF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6F67513-AFB6-4005-9EB6-C0DDDE31493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E7007A-CC6A-4567-8939-F68236D59E01}"/>
              </a:ext>
            </a:extLst>
          </p:cNvPr>
          <p:cNvSpPr>
            <a:spLocks noGrp="1"/>
          </p:cNvSpPr>
          <p:nvPr>
            <p:ph type="dt" sz="half" idx="10"/>
          </p:nvPr>
        </p:nvSpPr>
        <p:spPr/>
        <p:txBody>
          <a:bodyPr/>
          <a:lstStyle/>
          <a:p>
            <a:fld id="{E05E693B-834C-4B0E-BC2E-7659DA7DA1C8}" type="datetime1">
              <a:rPr lang="en-US" smtClean="0"/>
              <a:t>11/18/2023</a:t>
            </a:fld>
            <a:endParaRPr lang="en-US" dirty="0"/>
          </a:p>
        </p:txBody>
      </p:sp>
      <p:sp>
        <p:nvSpPr>
          <p:cNvPr id="5" name="Footer Placeholder 4">
            <a:extLst>
              <a:ext uri="{FF2B5EF4-FFF2-40B4-BE49-F238E27FC236}">
                <a16:creationId xmlns:a16="http://schemas.microsoft.com/office/drawing/2014/main" id="{C409CF13-86A8-4719-858E-3CA3744B83ED}"/>
              </a:ext>
            </a:extLst>
          </p:cNvPr>
          <p:cNvSpPr>
            <a:spLocks noGrp="1"/>
          </p:cNvSpPr>
          <p:nvPr>
            <p:ph type="ftr" sz="quarter" idx="11"/>
          </p:nvPr>
        </p:nvSpPr>
        <p:spPr/>
        <p:txBody>
          <a:bodyPr/>
          <a:lstStyle/>
          <a:p>
            <a:r>
              <a:rPr lang="en-US" dirty="0"/>
              <a:t>jirastrategy.com</a:t>
            </a:r>
          </a:p>
        </p:txBody>
      </p:sp>
      <p:sp>
        <p:nvSpPr>
          <p:cNvPr id="6" name="Slide Number Placeholder 5">
            <a:extLst>
              <a:ext uri="{FF2B5EF4-FFF2-40B4-BE49-F238E27FC236}">
                <a16:creationId xmlns:a16="http://schemas.microsoft.com/office/drawing/2014/main" id="{7025556E-6E9E-4E0E-BE9E-C7C65186EFB9}"/>
              </a:ext>
            </a:extLst>
          </p:cNvPr>
          <p:cNvSpPr>
            <a:spLocks noGrp="1"/>
          </p:cNvSpPr>
          <p:nvPr>
            <p:ph type="sldNum" sz="quarter" idx="12"/>
          </p:nvPr>
        </p:nvSpPr>
        <p:spPr/>
        <p:txBody>
          <a:bodyPr/>
          <a:lstStyle/>
          <a:p>
            <a:fld id="{A4448C90-E8D5-4F06-AF9C-F1A9C164A260}" type="slidenum">
              <a:rPr lang="en-US" smtClean="0"/>
              <a:t>‹#›</a:t>
            </a:fld>
            <a:endParaRPr lang="en-US" dirty="0"/>
          </a:p>
        </p:txBody>
      </p:sp>
    </p:spTree>
    <p:extLst>
      <p:ext uri="{BB962C8B-B14F-4D97-AF65-F5344CB8AC3E}">
        <p14:creationId xmlns:p14="http://schemas.microsoft.com/office/powerpoint/2010/main" val="20291114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48D3CAE-F390-4FFB-BA30-4990E6669E3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B81F6A9-3A77-47C9-8A79-A2BACDC0B9E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78EA01-5EA5-4336-AA35-11C6F44BDE3B}"/>
              </a:ext>
            </a:extLst>
          </p:cNvPr>
          <p:cNvSpPr>
            <a:spLocks noGrp="1"/>
          </p:cNvSpPr>
          <p:nvPr>
            <p:ph type="dt" sz="half" idx="10"/>
          </p:nvPr>
        </p:nvSpPr>
        <p:spPr/>
        <p:txBody>
          <a:bodyPr/>
          <a:lstStyle/>
          <a:p>
            <a:fld id="{D7AB6AB7-AF37-4D58-B0D5-A87E3833F38A}" type="datetime1">
              <a:rPr lang="en-US" smtClean="0"/>
              <a:t>11/18/2023</a:t>
            </a:fld>
            <a:endParaRPr lang="en-US" dirty="0"/>
          </a:p>
        </p:txBody>
      </p:sp>
      <p:sp>
        <p:nvSpPr>
          <p:cNvPr id="5" name="Footer Placeholder 4">
            <a:extLst>
              <a:ext uri="{FF2B5EF4-FFF2-40B4-BE49-F238E27FC236}">
                <a16:creationId xmlns:a16="http://schemas.microsoft.com/office/drawing/2014/main" id="{917CCA4D-8C07-491D-84F9-B2E840DC1CE5}"/>
              </a:ext>
            </a:extLst>
          </p:cNvPr>
          <p:cNvSpPr>
            <a:spLocks noGrp="1"/>
          </p:cNvSpPr>
          <p:nvPr>
            <p:ph type="ftr" sz="quarter" idx="11"/>
          </p:nvPr>
        </p:nvSpPr>
        <p:spPr/>
        <p:txBody>
          <a:bodyPr/>
          <a:lstStyle/>
          <a:p>
            <a:r>
              <a:rPr lang="en-US" dirty="0"/>
              <a:t>jirastrategy.com</a:t>
            </a:r>
          </a:p>
        </p:txBody>
      </p:sp>
      <p:sp>
        <p:nvSpPr>
          <p:cNvPr id="6" name="Slide Number Placeholder 5">
            <a:extLst>
              <a:ext uri="{FF2B5EF4-FFF2-40B4-BE49-F238E27FC236}">
                <a16:creationId xmlns:a16="http://schemas.microsoft.com/office/drawing/2014/main" id="{8E9B3249-0F4B-433E-A0A2-072591E68B15}"/>
              </a:ext>
            </a:extLst>
          </p:cNvPr>
          <p:cNvSpPr>
            <a:spLocks noGrp="1"/>
          </p:cNvSpPr>
          <p:nvPr>
            <p:ph type="sldNum" sz="quarter" idx="12"/>
          </p:nvPr>
        </p:nvSpPr>
        <p:spPr/>
        <p:txBody>
          <a:bodyPr/>
          <a:lstStyle/>
          <a:p>
            <a:fld id="{A4448C90-E8D5-4F06-AF9C-F1A9C164A260}" type="slidenum">
              <a:rPr lang="en-US" smtClean="0"/>
              <a:t>‹#›</a:t>
            </a:fld>
            <a:endParaRPr lang="en-US" dirty="0"/>
          </a:p>
        </p:txBody>
      </p:sp>
    </p:spTree>
    <p:extLst>
      <p:ext uri="{BB962C8B-B14F-4D97-AF65-F5344CB8AC3E}">
        <p14:creationId xmlns:p14="http://schemas.microsoft.com/office/powerpoint/2010/main" val="28554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82D47-923C-4AB5-B40C-18500EBF9886}"/>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07E3A424-B12E-4FBF-A25E-5303B912D3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277E0CE3-1A93-4537-8785-7631E94D606C}"/>
              </a:ext>
            </a:extLst>
          </p:cNvPr>
          <p:cNvSpPr>
            <a:spLocks noGrp="1"/>
          </p:cNvSpPr>
          <p:nvPr>
            <p:ph type="dt" sz="half" idx="10"/>
          </p:nvPr>
        </p:nvSpPr>
        <p:spPr/>
        <p:txBody>
          <a:bodyPr/>
          <a:lstStyle/>
          <a:p>
            <a:fld id="{5E699203-CB67-4C53-B207-F75BCB9E59F6}" type="datetime1">
              <a:rPr lang="en-US" smtClean="0"/>
              <a:t>11/18/2023</a:t>
            </a:fld>
            <a:endParaRPr lang="en-US" dirty="0"/>
          </a:p>
        </p:txBody>
      </p:sp>
      <p:sp>
        <p:nvSpPr>
          <p:cNvPr id="5" name="Footer Placeholder 4">
            <a:extLst>
              <a:ext uri="{FF2B5EF4-FFF2-40B4-BE49-F238E27FC236}">
                <a16:creationId xmlns:a16="http://schemas.microsoft.com/office/drawing/2014/main" id="{C8258201-44A9-4ECB-BBD3-347777EBCB49}"/>
              </a:ext>
            </a:extLst>
          </p:cNvPr>
          <p:cNvSpPr>
            <a:spLocks noGrp="1"/>
          </p:cNvSpPr>
          <p:nvPr>
            <p:ph type="ftr" sz="quarter" idx="11"/>
          </p:nvPr>
        </p:nvSpPr>
        <p:spPr/>
        <p:txBody>
          <a:bodyPr/>
          <a:lstStyle/>
          <a:p>
            <a:r>
              <a:rPr lang="en-US" dirty="0"/>
              <a:t>jirastrategy.com</a:t>
            </a:r>
          </a:p>
        </p:txBody>
      </p:sp>
      <p:sp>
        <p:nvSpPr>
          <p:cNvPr id="6" name="Slide Number Placeholder 5">
            <a:extLst>
              <a:ext uri="{FF2B5EF4-FFF2-40B4-BE49-F238E27FC236}">
                <a16:creationId xmlns:a16="http://schemas.microsoft.com/office/drawing/2014/main" id="{A399F8D1-63A7-4B4B-ADC0-EA8447D8DB4D}"/>
              </a:ext>
            </a:extLst>
          </p:cNvPr>
          <p:cNvSpPr>
            <a:spLocks noGrp="1"/>
          </p:cNvSpPr>
          <p:nvPr>
            <p:ph type="sldNum" sz="quarter" idx="12"/>
          </p:nvPr>
        </p:nvSpPr>
        <p:spPr/>
        <p:txBody>
          <a:bodyPr/>
          <a:lstStyle/>
          <a:p>
            <a:fld id="{A4448C90-E8D5-4F06-AF9C-F1A9C164A260}" type="slidenum">
              <a:rPr lang="en-US" smtClean="0"/>
              <a:t>‹#›</a:t>
            </a:fld>
            <a:endParaRPr lang="en-US" dirty="0"/>
          </a:p>
        </p:txBody>
      </p:sp>
    </p:spTree>
    <p:extLst>
      <p:ext uri="{BB962C8B-B14F-4D97-AF65-F5344CB8AC3E}">
        <p14:creationId xmlns:p14="http://schemas.microsoft.com/office/powerpoint/2010/main" val="3543479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A5B67-674B-4EEE-9341-5BF8ED15221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1375B32-4E36-475A-A320-B423368F4DA7}"/>
              </a:ext>
            </a:extLst>
          </p:cNvPr>
          <p:cNvSpPr>
            <a:spLocks noGrp="1"/>
          </p:cNvSpPr>
          <p:nvPr>
            <p:ph sz="half" idx="1"/>
          </p:nvPr>
        </p:nvSpPr>
        <p:spPr>
          <a:xfrm>
            <a:off x="838200" y="1825625"/>
            <a:ext cx="5181600"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8FC5211E-04FC-4542-9BFD-007AA7A98A73}"/>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44D3726-778F-4FE9-982F-731EB5CCA4B2}"/>
              </a:ext>
            </a:extLst>
          </p:cNvPr>
          <p:cNvSpPr>
            <a:spLocks noGrp="1"/>
          </p:cNvSpPr>
          <p:nvPr>
            <p:ph type="dt" sz="half" idx="10"/>
          </p:nvPr>
        </p:nvSpPr>
        <p:spPr/>
        <p:txBody>
          <a:bodyPr/>
          <a:lstStyle/>
          <a:p>
            <a:fld id="{9891149D-B2FD-4050-8F94-B953C8811E1F}" type="datetime1">
              <a:rPr lang="en-US" smtClean="0"/>
              <a:t>11/18/2023</a:t>
            </a:fld>
            <a:endParaRPr lang="en-US" dirty="0"/>
          </a:p>
        </p:txBody>
      </p:sp>
      <p:sp>
        <p:nvSpPr>
          <p:cNvPr id="6" name="Footer Placeholder 5">
            <a:extLst>
              <a:ext uri="{FF2B5EF4-FFF2-40B4-BE49-F238E27FC236}">
                <a16:creationId xmlns:a16="http://schemas.microsoft.com/office/drawing/2014/main" id="{A6EAB4F1-19E4-4B8A-B0AB-7B576C488BAD}"/>
              </a:ext>
            </a:extLst>
          </p:cNvPr>
          <p:cNvSpPr>
            <a:spLocks noGrp="1"/>
          </p:cNvSpPr>
          <p:nvPr>
            <p:ph type="ftr" sz="quarter" idx="11"/>
          </p:nvPr>
        </p:nvSpPr>
        <p:spPr/>
        <p:txBody>
          <a:bodyPr/>
          <a:lstStyle/>
          <a:p>
            <a:r>
              <a:rPr lang="en-US" dirty="0"/>
              <a:t>jirastrategy.com</a:t>
            </a:r>
          </a:p>
        </p:txBody>
      </p:sp>
      <p:sp>
        <p:nvSpPr>
          <p:cNvPr id="7" name="Slide Number Placeholder 6">
            <a:extLst>
              <a:ext uri="{FF2B5EF4-FFF2-40B4-BE49-F238E27FC236}">
                <a16:creationId xmlns:a16="http://schemas.microsoft.com/office/drawing/2014/main" id="{2DC64F11-A0BB-46EA-BADB-9FC2548CC9BF}"/>
              </a:ext>
            </a:extLst>
          </p:cNvPr>
          <p:cNvSpPr>
            <a:spLocks noGrp="1"/>
          </p:cNvSpPr>
          <p:nvPr>
            <p:ph type="sldNum" sz="quarter" idx="12"/>
          </p:nvPr>
        </p:nvSpPr>
        <p:spPr/>
        <p:txBody>
          <a:bodyPr/>
          <a:lstStyle/>
          <a:p>
            <a:fld id="{A4448C90-E8D5-4F06-AF9C-F1A9C164A260}" type="slidenum">
              <a:rPr lang="en-US" smtClean="0"/>
              <a:t>‹#›</a:t>
            </a:fld>
            <a:endParaRPr lang="en-US" dirty="0"/>
          </a:p>
        </p:txBody>
      </p:sp>
    </p:spTree>
    <p:extLst>
      <p:ext uri="{BB962C8B-B14F-4D97-AF65-F5344CB8AC3E}">
        <p14:creationId xmlns:p14="http://schemas.microsoft.com/office/powerpoint/2010/main" val="1440121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ABA64-08A4-4AF2-A087-3452A7541CC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EC6BBF3-D5B6-487D-BE79-7D94EF5BE52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22F21196-AADE-4123-95ED-3E8B1B3C3A09}"/>
              </a:ext>
            </a:extLst>
          </p:cNvPr>
          <p:cNvSpPr>
            <a:spLocks noGrp="1"/>
          </p:cNvSpPr>
          <p:nvPr>
            <p:ph sz="half" idx="2"/>
          </p:nvPr>
        </p:nvSpPr>
        <p:spPr>
          <a:xfrm>
            <a:off x="839788" y="2505075"/>
            <a:ext cx="5157787" cy="36845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2860092B-1B3F-49D1-897A-F4537A1C962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3223F01-A036-4888-8128-151193AFB86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7295A9E-0C78-49C2-9EDD-9CF84B56D681}"/>
              </a:ext>
            </a:extLst>
          </p:cNvPr>
          <p:cNvSpPr>
            <a:spLocks noGrp="1"/>
          </p:cNvSpPr>
          <p:nvPr>
            <p:ph type="dt" sz="half" idx="10"/>
          </p:nvPr>
        </p:nvSpPr>
        <p:spPr/>
        <p:txBody>
          <a:bodyPr/>
          <a:lstStyle/>
          <a:p>
            <a:fld id="{0581EF79-B28E-42C3-8E1E-E3C48F501909}" type="datetime1">
              <a:rPr lang="en-US" smtClean="0"/>
              <a:t>11/18/2023</a:t>
            </a:fld>
            <a:endParaRPr lang="en-US" dirty="0"/>
          </a:p>
        </p:txBody>
      </p:sp>
      <p:sp>
        <p:nvSpPr>
          <p:cNvPr id="8" name="Footer Placeholder 7">
            <a:extLst>
              <a:ext uri="{FF2B5EF4-FFF2-40B4-BE49-F238E27FC236}">
                <a16:creationId xmlns:a16="http://schemas.microsoft.com/office/drawing/2014/main" id="{F1E23101-9458-4468-B0B0-EE0A1055204A}"/>
              </a:ext>
            </a:extLst>
          </p:cNvPr>
          <p:cNvSpPr>
            <a:spLocks noGrp="1"/>
          </p:cNvSpPr>
          <p:nvPr>
            <p:ph type="ftr" sz="quarter" idx="11"/>
          </p:nvPr>
        </p:nvSpPr>
        <p:spPr/>
        <p:txBody>
          <a:bodyPr/>
          <a:lstStyle/>
          <a:p>
            <a:r>
              <a:rPr lang="en-US" dirty="0"/>
              <a:t>jirastrategy.com</a:t>
            </a:r>
          </a:p>
        </p:txBody>
      </p:sp>
      <p:sp>
        <p:nvSpPr>
          <p:cNvPr id="9" name="Slide Number Placeholder 8">
            <a:extLst>
              <a:ext uri="{FF2B5EF4-FFF2-40B4-BE49-F238E27FC236}">
                <a16:creationId xmlns:a16="http://schemas.microsoft.com/office/drawing/2014/main" id="{713A0E71-66E5-4B9D-8F97-F4215FAB0927}"/>
              </a:ext>
            </a:extLst>
          </p:cNvPr>
          <p:cNvSpPr>
            <a:spLocks noGrp="1"/>
          </p:cNvSpPr>
          <p:nvPr>
            <p:ph type="sldNum" sz="quarter" idx="12"/>
          </p:nvPr>
        </p:nvSpPr>
        <p:spPr/>
        <p:txBody>
          <a:bodyPr/>
          <a:lstStyle/>
          <a:p>
            <a:fld id="{A4448C90-E8D5-4F06-AF9C-F1A9C164A260}" type="slidenum">
              <a:rPr lang="en-US" smtClean="0"/>
              <a:t>‹#›</a:t>
            </a:fld>
            <a:endParaRPr lang="en-US" dirty="0"/>
          </a:p>
        </p:txBody>
      </p:sp>
    </p:spTree>
    <p:extLst>
      <p:ext uri="{BB962C8B-B14F-4D97-AF65-F5344CB8AC3E}">
        <p14:creationId xmlns:p14="http://schemas.microsoft.com/office/powerpoint/2010/main" val="1355752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D0634-6837-489C-97BD-29C4393C08EE}"/>
              </a:ext>
            </a:extLst>
          </p:cNvPr>
          <p:cNvSpPr>
            <a:spLocks noGrp="1"/>
          </p:cNvSpPr>
          <p:nvPr>
            <p:ph type="title"/>
          </p:nvPr>
        </p:nvSpPr>
        <p:spPr/>
        <p:txBody>
          <a:bodyPr/>
          <a:lstStyle/>
          <a:p>
            <a:r>
              <a:rPr lang="en-US" dirty="0"/>
              <a:t>Click to edit Master title style</a:t>
            </a:r>
          </a:p>
        </p:txBody>
      </p:sp>
      <p:sp>
        <p:nvSpPr>
          <p:cNvPr id="3" name="Date Placeholder 2">
            <a:extLst>
              <a:ext uri="{FF2B5EF4-FFF2-40B4-BE49-F238E27FC236}">
                <a16:creationId xmlns:a16="http://schemas.microsoft.com/office/drawing/2014/main" id="{F6A4E2B9-6244-4383-A609-005036377D13}"/>
              </a:ext>
            </a:extLst>
          </p:cNvPr>
          <p:cNvSpPr>
            <a:spLocks noGrp="1"/>
          </p:cNvSpPr>
          <p:nvPr>
            <p:ph type="dt" sz="half" idx="10"/>
          </p:nvPr>
        </p:nvSpPr>
        <p:spPr/>
        <p:txBody>
          <a:bodyPr/>
          <a:lstStyle/>
          <a:p>
            <a:fld id="{0783C256-DC52-4C6B-845C-9D0A09CABBED}" type="datetime1">
              <a:rPr lang="en-US" smtClean="0"/>
              <a:t>11/18/2023</a:t>
            </a:fld>
            <a:endParaRPr lang="en-US" dirty="0"/>
          </a:p>
        </p:txBody>
      </p:sp>
      <p:sp>
        <p:nvSpPr>
          <p:cNvPr id="4" name="Footer Placeholder 3">
            <a:extLst>
              <a:ext uri="{FF2B5EF4-FFF2-40B4-BE49-F238E27FC236}">
                <a16:creationId xmlns:a16="http://schemas.microsoft.com/office/drawing/2014/main" id="{856C06E7-A548-49F0-B082-1EA2359D65E6}"/>
              </a:ext>
            </a:extLst>
          </p:cNvPr>
          <p:cNvSpPr>
            <a:spLocks noGrp="1"/>
          </p:cNvSpPr>
          <p:nvPr>
            <p:ph type="ftr" sz="quarter" idx="11"/>
          </p:nvPr>
        </p:nvSpPr>
        <p:spPr/>
        <p:txBody>
          <a:bodyPr/>
          <a:lstStyle/>
          <a:p>
            <a:r>
              <a:rPr lang="en-US" dirty="0"/>
              <a:t>jirastrategy.com</a:t>
            </a:r>
          </a:p>
        </p:txBody>
      </p:sp>
      <p:sp>
        <p:nvSpPr>
          <p:cNvPr id="5" name="Slide Number Placeholder 4">
            <a:extLst>
              <a:ext uri="{FF2B5EF4-FFF2-40B4-BE49-F238E27FC236}">
                <a16:creationId xmlns:a16="http://schemas.microsoft.com/office/drawing/2014/main" id="{2F07BB5C-431B-4B58-8617-88AF0DE9A959}"/>
              </a:ext>
            </a:extLst>
          </p:cNvPr>
          <p:cNvSpPr>
            <a:spLocks noGrp="1"/>
          </p:cNvSpPr>
          <p:nvPr>
            <p:ph type="sldNum" sz="quarter" idx="12"/>
          </p:nvPr>
        </p:nvSpPr>
        <p:spPr/>
        <p:txBody>
          <a:bodyPr/>
          <a:lstStyle/>
          <a:p>
            <a:fld id="{A4448C90-E8D5-4F06-AF9C-F1A9C164A260}" type="slidenum">
              <a:rPr lang="en-US" smtClean="0"/>
              <a:t>‹#›</a:t>
            </a:fld>
            <a:endParaRPr lang="en-US" dirty="0"/>
          </a:p>
        </p:txBody>
      </p:sp>
    </p:spTree>
    <p:extLst>
      <p:ext uri="{BB962C8B-B14F-4D97-AF65-F5344CB8AC3E}">
        <p14:creationId xmlns:p14="http://schemas.microsoft.com/office/powerpoint/2010/main" val="2975962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1D86BB-52AB-454C-9AB8-66513E72D225}"/>
              </a:ext>
            </a:extLst>
          </p:cNvPr>
          <p:cNvSpPr>
            <a:spLocks noGrp="1"/>
          </p:cNvSpPr>
          <p:nvPr>
            <p:ph type="dt" sz="half" idx="10"/>
          </p:nvPr>
        </p:nvSpPr>
        <p:spPr/>
        <p:txBody>
          <a:bodyPr/>
          <a:lstStyle/>
          <a:p>
            <a:fld id="{7587E96C-FB56-4B53-A2B6-E10174B0221E}" type="datetime1">
              <a:rPr lang="en-US" smtClean="0"/>
              <a:t>11/18/2023</a:t>
            </a:fld>
            <a:endParaRPr lang="en-US" dirty="0"/>
          </a:p>
        </p:txBody>
      </p:sp>
      <p:sp>
        <p:nvSpPr>
          <p:cNvPr id="3" name="Footer Placeholder 2">
            <a:extLst>
              <a:ext uri="{FF2B5EF4-FFF2-40B4-BE49-F238E27FC236}">
                <a16:creationId xmlns:a16="http://schemas.microsoft.com/office/drawing/2014/main" id="{192B6759-44DB-4D65-9662-B1A58D466058}"/>
              </a:ext>
            </a:extLst>
          </p:cNvPr>
          <p:cNvSpPr>
            <a:spLocks noGrp="1"/>
          </p:cNvSpPr>
          <p:nvPr>
            <p:ph type="ftr" sz="quarter" idx="11"/>
          </p:nvPr>
        </p:nvSpPr>
        <p:spPr/>
        <p:txBody>
          <a:bodyPr/>
          <a:lstStyle/>
          <a:p>
            <a:r>
              <a:rPr lang="en-US" dirty="0"/>
              <a:t>jirastrategy.com</a:t>
            </a:r>
          </a:p>
        </p:txBody>
      </p:sp>
      <p:sp>
        <p:nvSpPr>
          <p:cNvPr id="4" name="Slide Number Placeholder 3">
            <a:extLst>
              <a:ext uri="{FF2B5EF4-FFF2-40B4-BE49-F238E27FC236}">
                <a16:creationId xmlns:a16="http://schemas.microsoft.com/office/drawing/2014/main" id="{57A6B932-0E61-43C2-A71F-CC2CA21F1D6D}"/>
              </a:ext>
            </a:extLst>
          </p:cNvPr>
          <p:cNvSpPr>
            <a:spLocks noGrp="1"/>
          </p:cNvSpPr>
          <p:nvPr>
            <p:ph type="sldNum" sz="quarter" idx="12"/>
          </p:nvPr>
        </p:nvSpPr>
        <p:spPr/>
        <p:txBody>
          <a:bodyPr/>
          <a:lstStyle/>
          <a:p>
            <a:fld id="{A4448C90-E8D5-4F06-AF9C-F1A9C164A260}" type="slidenum">
              <a:rPr lang="en-US" smtClean="0"/>
              <a:t>‹#›</a:t>
            </a:fld>
            <a:endParaRPr lang="en-US" dirty="0"/>
          </a:p>
        </p:txBody>
      </p:sp>
    </p:spTree>
    <p:extLst>
      <p:ext uri="{BB962C8B-B14F-4D97-AF65-F5344CB8AC3E}">
        <p14:creationId xmlns:p14="http://schemas.microsoft.com/office/powerpoint/2010/main" val="12269922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D798D-94B1-4304-9B13-002CF92DE761}"/>
              </a:ext>
            </a:extLst>
          </p:cNvPr>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67DB7011-D4D5-4579-A983-93912262CBD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A6D4519-E9AC-4B5D-8DB9-E18700F417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27A751D-A710-4066-B430-CFE06C0103CC}"/>
              </a:ext>
            </a:extLst>
          </p:cNvPr>
          <p:cNvSpPr>
            <a:spLocks noGrp="1"/>
          </p:cNvSpPr>
          <p:nvPr>
            <p:ph type="dt" sz="half" idx="10"/>
          </p:nvPr>
        </p:nvSpPr>
        <p:spPr/>
        <p:txBody>
          <a:bodyPr/>
          <a:lstStyle/>
          <a:p>
            <a:fld id="{32610102-BF36-4996-A108-7E6565DE90A1}" type="datetime1">
              <a:rPr lang="en-US" smtClean="0"/>
              <a:t>11/18/2023</a:t>
            </a:fld>
            <a:endParaRPr lang="en-US" dirty="0"/>
          </a:p>
        </p:txBody>
      </p:sp>
      <p:sp>
        <p:nvSpPr>
          <p:cNvPr id="6" name="Footer Placeholder 5">
            <a:extLst>
              <a:ext uri="{FF2B5EF4-FFF2-40B4-BE49-F238E27FC236}">
                <a16:creationId xmlns:a16="http://schemas.microsoft.com/office/drawing/2014/main" id="{35002A4C-A0D7-4173-8397-B850CF0A0C07}"/>
              </a:ext>
            </a:extLst>
          </p:cNvPr>
          <p:cNvSpPr>
            <a:spLocks noGrp="1"/>
          </p:cNvSpPr>
          <p:nvPr>
            <p:ph type="ftr" sz="quarter" idx="11"/>
          </p:nvPr>
        </p:nvSpPr>
        <p:spPr/>
        <p:txBody>
          <a:bodyPr/>
          <a:lstStyle/>
          <a:p>
            <a:r>
              <a:rPr lang="en-US" dirty="0"/>
              <a:t>jirastrategy.com</a:t>
            </a:r>
          </a:p>
        </p:txBody>
      </p:sp>
      <p:sp>
        <p:nvSpPr>
          <p:cNvPr id="7" name="Slide Number Placeholder 6">
            <a:extLst>
              <a:ext uri="{FF2B5EF4-FFF2-40B4-BE49-F238E27FC236}">
                <a16:creationId xmlns:a16="http://schemas.microsoft.com/office/drawing/2014/main" id="{D372F158-EC56-4D0A-B26E-D6DF5D805DF1}"/>
              </a:ext>
            </a:extLst>
          </p:cNvPr>
          <p:cNvSpPr>
            <a:spLocks noGrp="1"/>
          </p:cNvSpPr>
          <p:nvPr>
            <p:ph type="sldNum" sz="quarter" idx="12"/>
          </p:nvPr>
        </p:nvSpPr>
        <p:spPr/>
        <p:txBody>
          <a:bodyPr/>
          <a:lstStyle/>
          <a:p>
            <a:fld id="{A4448C90-E8D5-4F06-AF9C-F1A9C164A260}" type="slidenum">
              <a:rPr lang="en-US" smtClean="0"/>
              <a:t>‹#›</a:t>
            </a:fld>
            <a:endParaRPr lang="en-US" dirty="0"/>
          </a:p>
        </p:txBody>
      </p:sp>
    </p:spTree>
    <p:extLst>
      <p:ext uri="{BB962C8B-B14F-4D97-AF65-F5344CB8AC3E}">
        <p14:creationId xmlns:p14="http://schemas.microsoft.com/office/powerpoint/2010/main" val="3884956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70369-0499-486D-8140-3AF6CE6A5A8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A646B27-B16A-4357-9140-FCD2C12814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C39126CA-D17C-4AA9-B085-A253F6609F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662A033-3536-447D-B726-18436B524DE1}"/>
              </a:ext>
            </a:extLst>
          </p:cNvPr>
          <p:cNvSpPr>
            <a:spLocks noGrp="1"/>
          </p:cNvSpPr>
          <p:nvPr>
            <p:ph type="dt" sz="half" idx="10"/>
          </p:nvPr>
        </p:nvSpPr>
        <p:spPr/>
        <p:txBody>
          <a:bodyPr/>
          <a:lstStyle/>
          <a:p>
            <a:fld id="{F78DD8D5-FF26-4A3C-9064-3AF3A39FA7E8}" type="datetime1">
              <a:rPr lang="en-US" smtClean="0"/>
              <a:t>11/18/2023</a:t>
            </a:fld>
            <a:endParaRPr lang="en-US" dirty="0"/>
          </a:p>
        </p:txBody>
      </p:sp>
      <p:sp>
        <p:nvSpPr>
          <p:cNvPr id="6" name="Footer Placeholder 5">
            <a:extLst>
              <a:ext uri="{FF2B5EF4-FFF2-40B4-BE49-F238E27FC236}">
                <a16:creationId xmlns:a16="http://schemas.microsoft.com/office/drawing/2014/main" id="{B29B9245-5B9F-42C5-9D0E-51156CFF00D0}"/>
              </a:ext>
            </a:extLst>
          </p:cNvPr>
          <p:cNvSpPr>
            <a:spLocks noGrp="1"/>
          </p:cNvSpPr>
          <p:nvPr>
            <p:ph type="ftr" sz="quarter" idx="11"/>
          </p:nvPr>
        </p:nvSpPr>
        <p:spPr/>
        <p:txBody>
          <a:bodyPr/>
          <a:lstStyle/>
          <a:p>
            <a:r>
              <a:rPr lang="en-US" dirty="0"/>
              <a:t>jirastrategy.com</a:t>
            </a:r>
          </a:p>
        </p:txBody>
      </p:sp>
      <p:sp>
        <p:nvSpPr>
          <p:cNvPr id="7" name="Slide Number Placeholder 6">
            <a:extLst>
              <a:ext uri="{FF2B5EF4-FFF2-40B4-BE49-F238E27FC236}">
                <a16:creationId xmlns:a16="http://schemas.microsoft.com/office/drawing/2014/main" id="{EDE28538-2079-4320-91F3-A8D7792B1595}"/>
              </a:ext>
            </a:extLst>
          </p:cNvPr>
          <p:cNvSpPr>
            <a:spLocks noGrp="1"/>
          </p:cNvSpPr>
          <p:nvPr>
            <p:ph type="sldNum" sz="quarter" idx="12"/>
          </p:nvPr>
        </p:nvSpPr>
        <p:spPr/>
        <p:txBody>
          <a:bodyPr/>
          <a:lstStyle/>
          <a:p>
            <a:fld id="{A4448C90-E8D5-4F06-AF9C-F1A9C164A260}" type="slidenum">
              <a:rPr lang="en-US" smtClean="0"/>
              <a:t>‹#›</a:t>
            </a:fld>
            <a:endParaRPr lang="en-US" dirty="0"/>
          </a:p>
        </p:txBody>
      </p:sp>
    </p:spTree>
    <p:extLst>
      <p:ext uri="{BB962C8B-B14F-4D97-AF65-F5344CB8AC3E}">
        <p14:creationId xmlns:p14="http://schemas.microsoft.com/office/powerpoint/2010/main" val="42632397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3BEA056-118B-4526-AE37-A44CEA167D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4BE2FAC4-949A-4E30-8D97-E4AF35886D1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FA324045-7E92-47A7-A9BA-3E004478E17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1pPr>
          </a:lstStyle>
          <a:p>
            <a:fld id="{91241AEA-A008-4FD5-B233-084021E78BF0}" type="datetime1">
              <a:rPr lang="en-US" smtClean="0"/>
              <a:t>11/18/2023</a:t>
            </a:fld>
            <a:endParaRPr lang="en-US" dirty="0"/>
          </a:p>
        </p:txBody>
      </p:sp>
      <p:sp>
        <p:nvSpPr>
          <p:cNvPr id="5" name="Footer Placeholder 4">
            <a:extLst>
              <a:ext uri="{FF2B5EF4-FFF2-40B4-BE49-F238E27FC236}">
                <a16:creationId xmlns:a16="http://schemas.microsoft.com/office/drawing/2014/main" id="{C6C71DFC-8AB4-4CEE-96F3-FF1DDCF0559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jirastrategy.com</a:t>
            </a:r>
          </a:p>
        </p:txBody>
      </p:sp>
      <p:sp>
        <p:nvSpPr>
          <p:cNvPr id="6" name="Slide Number Placeholder 5">
            <a:extLst>
              <a:ext uri="{FF2B5EF4-FFF2-40B4-BE49-F238E27FC236}">
                <a16:creationId xmlns:a16="http://schemas.microsoft.com/office/drawing/2014/main" id="{66DAB8E5-6C01-4AF0-A19D-0E488361FCB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1pPr>
          </a:lstStyle>
          <a:p>
            <a:fld id="{A4448C90-E8D5-4F06-AF9C-F1A9C164A260}" type="slidenum">
              <a:rPr lang="en-US" smtClean="0"/>
              <a:pPr/>
              <a:t>‹#›</a:t>
            </a:fld>
            <a:endParaRPr lang="en-US" dirty="0"/>
          </a:p>
        </p:txBody>
      </p:sp>
    </p:spTree>
    <p:extLst>
      <p:ext uri="{BB962C8B-B14F-4D97-AF65-F5344CB8AC3E}">
        <p14:creationId xmlns:p14="http://schemas.microsoft.com/office/powerpoint/2010/main" val="14955195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3BEA056-118B-4526-AE37-A44CEA167D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4BE2FAC4-949A-4E30-8D97-E4AF35886D1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FA324045-7E92-47A7-A9BA-3E004478E17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1pPr>
          </a:lstStyle>
          <a:p>
            <a:fld id="{F19FD8FD-F9F0-4CEE-863B-792B4334B16E}" type="datetime1">
              <a:rPr lang="en-US" smtClean="0"/>
              <a:t>11/18/2023</a:t>
            </a:fld>
            <a:endParaRPr lang="en-US" dirty="0"/>
          </a:p>
        </p:txBody>
      </p:sp>
      <p:sp>
        <p:nvSpPr>
          <p:cNvPr id="5" name="Footer Placeholder 4">
            <a:extLst>
              <a:ext uri="{FF2B5EF4-FFF2-40B4-BE49-F238E27FC236}">
                <a16:creationId xmlns:a16="http://schemas.microsoft.com/office/drawing/2014/main" id="{C6C71DFC-8AB4-4CEE-96F3-FF1DDCF0559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jirastrategy.com</a:t>
            </a:r>
          </a:p>
        </p:txBody>
      </p:sp>
      <p:sp>
        <p:nvSpPr>
          <p:cNvPr id="6" name="Slide Number Placeholder 5">
            <a:extLst>
              <a:ext uri="{FF2B5EF4-FFF2-40B4-BE49-F238E27FC236}">
                <a16:creationId xmlns:a16="http://schemas.microsoft.com/office/drawing/2014/main" id="{66DAB8E5-6C01-4AF0-A19D-0E488361FCB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1pPr>
          </a:lstStyle>
          <a:p>
            <a:fld id="{A4448C90-E8D5-4F06-AF9C-F1A9C164A260}" type="slidenum">
              <a:rPr lang="en-US" smtClean="0"/>
              <a:pPr/>
              <a:t>‹#›</a:t>
            </a:fld>
            <a:endParaRPr lang="en-US" dirty="0"/>
          </a:p>
        </p:txBody>
      </p:sp>
    </p:spTree>
    <p:extLst>
      <p:ext uri="{BB962C8B-B14F-4D97-AF65-F5344CB8AC3E}">
        <p14:creationId xmlns:p14="http://schemas.microsoft.com/office/powerpoint/2010/main" val="6020825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sz="4400" kern="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hyperlink" Target="http://www.jirastrategy.com/link/courses"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96892-7EED-4E5D-BA23-70316EED3E6E}"/>
              </a:ext>
            </a:extLst>
          </p:cNvPr>
          <p:cNvSpPr>
            <a:spLocks noGrp="1"/>
          </p:cNvSpPr>
          <p:nvPr>
            <p:ph type="ctrTitle"/>
          </p:nvPr>
        </p:nvSpPr>
        <p:spPr>
          <a:xfrm>
            <a:off x="4608664" y="1122363"/>
            <a:ext cx="6521885" cy="2387600"/>
          </a:xfrm>
        </p:spPr>
        <p:txBody>
          <a:bodyPr>
            <a:normAutofit fontScale="90000"/>
          </a:bodyPr>
          <a:lstStyle/>
          <a:p>
            <a:r>
              <a:rPr lang="en-US" b="1" dirty="0">
                <a:solidFill>
                  <a:schemeClr val="bg1"/>
                </a:solidFill>
              </a:rPr>
              <a:t>Custom Workflow Template</a:t>
            </a:r>
            <a:endParaRPr lang="en-US" dirty="0">
              <a:solidFill>
                <a:schemeClr val="bg1"/>
              </a:solidFill>
            </a:endParaRPr>
          </a:p>
        </p:txBody>
      </p:sp>
      <p:sp>
        <p:nvSpPr>
          <p:cNvPr id="3" name="Subtitle 2">
            <a:extLst>
              <a:ext uri="{FF2B5EF4-FFF2-40B4-BE49-F238E27FC236}">
                <a16:creationId xmlns:a16="http://schemas.microsoft.com/office/drawing/2014/main" id="{659BDB63-8205-439F-9AE4-26A9090A7DEB}"/>
              </a:ext>
            </a:extLst>
          </p:cNvPr>
          <p:cNvSpPr>
            <a:spLocks noGrp="1"/>
          </p:cNvSpPr>
          <p:nvPr>
            <p:ph type="subTitle" idx="1"/>
          </p:nvPr>
        </p:nvSpPr>
        <p:spPr>
          <a:xfrm>
            <a:off x="4608664" y="3602038"/>
            <a:ext cx="6521885" cy="1655762"/>
          </a:xfrm>
        </p:spPr>
        <p:txBody>
          <a:bodyPr/>
          <a:lstStyle/>
          <a:p>
            <a:r>
              <a:rPr lang="en-US" sz="1800" dirty="0">
                <a:solidFill>
                  <a:schemeClr val="bg1"/>
                </a:solidFill>
              </a:rPr>
              <a:t>Rachel Wright, Author </a:t>
            </a:r>
            <a:br>
              <a:rPr lang="en-US" sz="1800" dirty="0">
                <a:solidFill>
                  <a:schemeClr val="bg1"/>
                </a:solidFill>
              </a:rPr>
            </a:br>
            <a:r>
              <a:rPr lang="en-US" sz="1800" dirty="0">
                <a:solidFill>
                  <a:schemeClr val="bg1"/>
                </a:solidFill>
              </a:rPr>
              <a:t>Jira Strategy Admin Workbook</a:t>
            </a:r>
          </a:p>
          <a:p>
            <a:endParaRPr lang="en-US" dirty="0">
              <a:solidFill>
                <a:schemeClr val="bg1"/>
              </a:solidFill>
            </a:endParaRPr>
          </a:p>
        </p:txBody>
      </p:sp>
      <p:pic>
        <p:nvPicPr>
          <p:cNvPr id="8" name="Picture 7">
            <a:extLst>
              <a:ext uri="{FF2B5EF4-FFF2-40B4-BE49-F238E27FC236}">
                <a16:creationId xmlns:a16="http://schemas.microsoft.com/office/drawing/2014/main" id="{258092E3-B9B3-4CFC-8031-C76827021191}"/>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724646" y="3341877"/>
            <a:ext cx="3884018" cy="2799386"/>
          </a:xfrm>
          <a:prstGeom prst="rect">
            <a:avLst/>
          </a:prstGeom>
        </p:spPr>
      </p:pic>
    </p:spTree>
    <p:extLst>
      <p:ext uri="{BB962C8B-B14F-4D97-AF65-F5344CB8AC3E}">
        <p14:creationId xmlns:p14="http://schemas.microsoft.com/office/powerpoint/2010/main" val="36047816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C7649-20A4-95AD-CFBB-FD265459B1D6}"/>
              </a:ext>
            </a:extLst>
          </p:cNvPr>
          <p:cNvSpPr>
            <a:spLocks noGrp="1"/>
          </p:cNvSpPr>
          <p:nvPr>
            <p:ph type="title"/>
          </p:nvPr>
        </p:nvSpPr>
        <p:spPr/>
        <p:txBody>
          <a:bodyPr/>
          <a:lstStyle/>
          <a:p>
            <a:r>
              <a:rPr lang="en-US" dirty="0"/>
              <a:t>Behavior Types</a:t>
            </a:r>
          </a:p>
        </p:txBody>
      </p:sp>
      <p:sp>
        <p:nvSpPr>
          <p:cNvPr id="3" name="Content Placeholder 2">
            <a:extLst>
              <a:ext uri="{FF2B5EF4-FFF2-40B4-BE49-F238E27FC236}">
                <a16:creationId xmlns:a16="http://schemas.microsoft.com/office/drawing/2014/main" id="{343C2DE3-F9FA-B63E-7E3C-99B887CE2ED9}"/>
              </a:ext>
            </a:extLst>
          </p:cNvPr>
          <p:cNvSpPr>
            <a:spLocks noGrp="1"/>
          </p:cNvSpPr>
          <p:nvPr>
            <p:ph idx="1"/>
          </p:nvPr>
        </p:nvSpPr>
        <p:spPr/>
        <p:txBody>
          <a:bodyPr>
            <a:normAutofit/>
          </a:bodyPr>
          <a:lstStyle/>
          <a:p>
            <a:pPr>
              <a:lnSpc>
                <a:spcPct val="150000"/>
              </a:lnSpc>
            </a:pPr>
            <a:r>
              <a:rPr lang="en-US" sz="2000" b="1" dirty="0"/>
              <a:t>Trigger</a:t>
            </a:r>
            <a:r>
              <a:rPr lang="en-US" sz="2000" dirty="0"/>
              <a:t> – initiates an automatic transition in Jira Software</a:t>
            </a:r>
          </a:p>
          <a:p>
            <a:pPr>
              <a:lnSpc>
                <a:spcPct val="150000"/>
              </a:lnSpc>
            </a:pPr>
            <a:r>
              <a:rPr lang="en-US" sz="2000" b="1" dirty="0"/>
              <a:t>Condition</a:t>
            </a:r>
            <a:r>
              <a:rPr lang="en-US" sz="2000" dirty="0"/>
              <a:t> – checks whether a transition can be performed</a:t>
            </a:r>
          </a:p>
          <a:p>
            <a:pPr>
              <a:lnSpc>
                <a:spcPct val="150000"/>
              </a:lnSpc>
            </a:pPr>
            <a:r>
              <a:rPr lang="en-US" sz="2000" b="1" dirty="0"/>
              <a:t>Validator</a:t>
            </a:r>
            <a:r>
              <a:rPr lang="en-US" sz="2000" dirty="0"/>
              <a:t> – checks whether certain data exists </a:t>
            </a:r>
            <a:r>
              <a:rPr lang="en-US" sz="2000" i="1" dirty="0"/>
              <a:t>before</a:t>
            </a:r>
            <a:r>
              <a:rPr lang="en-US" sz="2000" dirty="0"/>
              <a:t> a transition </a:t>
            </a:r>
          </a:p>
          <a:p>
            <a:pPr>
              <a:lnSpc>
                <a:spcPct val="150000"/>
              </a:lnSpc>
            </a:pPr>
            <a:r>
              <a:rPr lang="en-US" sz="2000" b="1" dirty="0"/>
              <a:t>Post</a:t>
            </a:r>
            <a:r>
              <a:rPr lang="en-US" sz="2000" dirty="0"/>
              <a:t> </a:t>
            </a:r>
            <a:r>
              <a:rPr lang="en-US" sz="2000" b="1" dirty="0"/>
              <a:t>Function</a:t>
            </a:r>
            <a:r>
              <a:rPr lang="en-US" sz="2000" dirty="0"/>
              <a:t> – additional rules or actions </a:t>
            </a:r>
            <a:r>
              <a:rPr lang="en-US" sz="2000" i="1" dirty="0"/>
              <a:t>after</a:t>
            </a:r>
            <a:r>
              <a:rPr lang="en-US" sz="2000" dirty="0"/>
              <a:t> a transition</a:t>
            </a:r>
          </a:p>
          <a:p>
            <a:pPr>
              <a:lnSpc>
                <a:spcPct val="150000"/>
              </a:lnSpc>
            </a:pPr>
            <a:r>
              <a:rPr lang="en-US" sz="2000" b="1" dirty="0"/>
              <a:t>Property</a:t>
            </a:r>
            <a:r>
              <a:rPr lang="en-US" sz="2000" dirty="0"/>
              <a:t> – additional capabilities for statuses or transitions</a:t>
            </a:r>
          </a:p>
          <a:p>
            <a:pPr>
              <a:lnSpc>
                <a:spcPct val="150000"/>
              </a:lnSpc>
            </a:pPr>
            <a:r>
              <a:rPr lang="en-US" sz="2000" b="1" dirty="0"/>
              <a:t>Custom</a:t>
            </a:r>
            <a:r>
              <a:rPr lang="en-US" sz="2000" dirty="0"/>
              <a:t> </a:t>
            </a:r>
            <a:r>
              <a:rPr lang="en-US" sz="2000" b="1" dirty="0"/>
              <a:t>Event</a:t>
            </a:r>
            <a:r>
              <a:rPr lang="en-US" sz="2000" dirty="0"/>
              <a:t> – additional notifications</a:t>
            </a:r>
          </a:p>
          <a:p>
            <a:endParaRPr lang="en-US" sz="2000" dirty="0"/>
          </a:p>
          <a:p>
            <a:pPr marL="0" indent="0">
              <a:buNone/>
            </a:pPr>
            <a:r>
              <a:rPr lang="en-US" sz="2000" dirty="0"/>
              <a:t>Also used: Automation and apps</a:t>
            </a:r>
          </a:p>
        </p:txBody>
      </p:sp>
      <p:sp>
        <p:nvSpPr>
          <p:cNvPr id="4" name="Footer Placeholder 3">
            <a:extLst>
              <a:ext uri="{FF2B5EF4-FFF2-40B4-BE49-F238E27FC236}">
                <a16:creationId xmlns:a16="http://schemas.microsoft.com/office/drawing/2014/main" id="{6B75D7ED-D761-579C-6F5F-0420068ABFAA}"/>
              </a:ext>
            </a:extLst>
          </p:cNvPr>
          <p:cNvSpPr>
            <a:spLocks noGrp="1"/>
          </p:cNvSpPr>
          <p:nvPr>
            <p:ph type="ftr" sz="quarter" idx="11"/>
          </p:nvPr>
        </p:nvSpPr>
        <p:spPr/>
        <p:txBody>
          <a:bodyPr/>
          <a:lstStyle/>
          <a:p>
            <a:r>
              <a:rPr lang="en-US" dirty="0"/>
              <a:t>jirastrategy.com</a:t>
            </a:r>
          </a:p>
        </p:txBody>
      </p:sp>
    </p:spTree>
    <p:extLst>
      <p:ext uri="{BB962C8B-B14F-4D97-AF65-F5344CB8AC3E}">
        <p14:creationId xmlns:p14="http://schemas.microsoft.com/office/powerpoint/2010/main" val="3473119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07A6A-77B4-4196-8003-5B4FAB7504D6}"/>
              </a:ext>
            </a:extLst>
          </p:cNvPr>
          <p:cNvSpPr>
            <a:spLocks noGrp="1"/>
          </p:cNvSpPr>
          <p:nvPr>
            <p:ph type="title"/>
          </p:nvPr>
        </p:nvSpPr>
        <p:spPr/>
        <p:txBody>
          <a:bodyPr/>
          <a:lstStyle/>
          <a:p>
            <a:r>
              <a:rPr lang="en-US" dirty="0"/>
              <a:t>Transition Behaviors</a:t>
            </a:r>
          </a:p>
        </p:txBody>
      </p:sp>
      <p:sp>
        <p:nvSpPr>
          <p:cNvPr id="4" name="Footer Placeholder 3">
            <a:extLst>
              <a:ext uri="{FF2B5EF4-FFF2-40B4-BE49-F238E27FC236}">
                <a16:creationId xmlns:a16="http://schemas.microsoft.com/office/drawing/2014/main" id="{7AC15946-B8F6-4659-8328-68FEE208BDC0}"/>
              </a:ext>
            </a:extLst>
          </p:cNvPr>
          <p:cNvSpPr>
            <a:spLocks noGrp="1"/>
          </p:cNvSpPr>
          <p:nvPr>
            <p:ph type="ftr" sz="quarter" idx="11"/>
          </p:nvPr>
        </p:nvSpPr>
        <p:spPr/>
        <p:txBody>
          <a:bodyPr/>
          <a:lstStyle/>
          <a:p>
            <a:r>
              <a:rPr lang="en-US" dirty="0"/>
              <a:t>jirastrategy.com</a:t>
            </a:r>
          </a:p>
        </p:txBody>
      </p:sp>
      <p:graphicFrame>
        <p:nvGraphicFramePr>
          <p:cNvPr id="9" name="Table 8">
            <a:extLst>
              <a:ext uri="{FF2B5EF4-FFF2-40B4-BE49-F238E27FC236}">
                <a16:creationId xmlns:a16="http://schemas.microsoft.com/office/drawing/2014/main" id="{D36836F7-FB6C-4FEE-B915-DE665457F406}"/>
              </a:ext>
            </a:extLst>
          </p:cNvPr>
          <p:cNvGraphicFramePr>
            <a:graphicFrameLocks noGrp="1"/>
          </p:cNvGraphicFramePr>
          <p:nvPr>
            <p:extLst>
              <p:ext uri="{D42A27DB-BD31-4B8C-83A1-F6EECF244321}">
                <p14:modId xmlns:p14="http://schemas.microsoft.com/office/powerpoint/2010/main" val="4206750408"/>
              </p:ext>
            </p:extLst>
          </p:nvPr>
        </p:nvGraphicFramePr>
        <p:xfrm>
          <a:off x="937212" y="1690688"/>
          <a:ext cx="10330863" cy="1437640"/>
        </p:xfrm>
        <a:graphic>
          <a:graphicData uri="http://schemas.openxmlformats.org/drawingml/2006/table">
            <a:tbl>
              <a:tblPr firstRow="1" bandRow="1">
                <a:tableStyleId>{C083E6E3-FA7D-4D7B-A595-EF9225AFEA82}</a:tableStyleId>
              </a:tblPr>
              <a:tblGrid>
                <a:gridCol w="1358313">
                  <a:extLst>
                    <a:ext uri="{9D8B030D-6E8A-4147-A177-3AD203B41FA5}">
                      <a16:colId xmlns:a16="http://schemas.microsoft.com/office/drawing/2014/main" val="3634814718"/>
                    </a:ext>
                  </a:extLst>
                </a:gridCol>
                <a:gridCol w="3806373">
                  <a:extLst>
                    <a:ext uri="{9D8B030D-6E8A-4147-A177-3AD203B41FA5}">
                      <a16:colId xmlns:a16="http://schemas.microsoft.com/office/drawing/2014/main" val="773785180"/>
                    </a:ext>
                  </a:extLst>
                </a:gridCol>
                <a:gridCol w="5166177">
                  <a:extLst>
                    <a:ext uri="{9D8B030D-6E8A-4147-A177-3AD203B41FA5}">
                      <a16:colId xmlns:a16="http://schemas.microsoft.com/office/drawing/2014/main" val="860140075"/>
                    </a:ext>
                  </a:extLst>
                </a:gridCol>
              </a:tblGrid>
              <a:tr h="370840">
                <a:tc>
                  <a:txBody>
                    <a:bodyPr/>
                    <a:lstStyle/>
                    <a:p>
                      <a:r>
                        <a:rPr lang="en-US" sz="1600" dirty="0">
                          <a:latin typeface="Verdana" panose="020B0604030504040204" pitchFamily="34" charset="0"/>
                          <a:ea typeface="Verdana" panose="020B0604030504040204" pitchFamily="34" charset="0"/>
                        </a:rPr>
                        <a:t>Status</a:t>
                      </a:r>
                    </a:p>
                  </a:txBody>
                  <a:tcPr/>
                </a:tc>
                <a:tc>
                  <a:txBody>
                    <a:bodyPr/>
                    <a:lstStyle/>
                    <a:p>
                      <a:r>
                        <a:rPr lang="en-US" sz="1600" dirty="0">
                          <a:latin typeface="Verdana" panose="020B0604030504040204" pitchFamily="34" charset="0"/>
                          <a:ea typeface="Verdana" panose="020B0604030504040204" pitchFamily="34" charset="0"/>
                        </a:rPr>
                        <a:t>Transition &gt; Destination</a:t>
                      </a:r>
                    </a:p>
                  </a:txBody>
                  <a:tcPr/>
                </a:tc>
                <a:tc>
                  <a:txBody>
                    <a:bodyPr/>
                    <a:lstStyle/>
                    <a:p>
                      <a:r>
                        <a:rPr lang="en-US" sz="1600" dirty="0">
                          <a:latin typeface="Verdana" panose="020B0604030504040204" pitchFamily="34" charset="0"/>
                          <a:ea typeface="Verdana" panose="020B0604030504040204" pitchFamily="34" charset="0"/>
                        </a:rPr>
                        <a:t>Behaviors</a:t>
                      </a:r>
                    </a:p>
                  </a:txBody>
                  <a:tcPr/>
                </a:tc>
                <a:extLst>
                  <a:ext uri="{0D108BD9-81ED-4DB2-BD59-A6C34878D82A}">
                    <a16:rowId xmlns:a16="http://schemas.microsoft.com/office/drawing/2014/main" val="35231991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65000"/>
                              <a:lumOff val="35000"/>
                            </a:schemeClr>
                          </a:solidFill>
                          <a:latin typeface="Verdana" panose="020B0604030504040204" pitchFamily="34" charset="0"/>
                          <a:ea typeface="Verdana" panose="020B0604030504040204" pitchFamily="34" charset="0"/>
                        </a:rPr>
                        <a:t>All</a:t>
                      </a:r>
                    </a:p>
                  </a:txBody>
                  <a:tcPr/>
                </a:tc>
                <a:tc>
                  <a:txBody>
                    <a:bodyPr/>
                    <a:lstStyle/>
                    <a:p>
                      <a:r>
                        <a:rPr lang="en-US" sz="1400" dirty="0">
                          <a:solidFill>
                            <a:schemeClr val="tx1">
                              <a:lumMod val="65000"/>
                              <a:lumOff val="35000"/>
                            </a:schemeClr>
                          </a:solidFill>
                          <a:latin typeface="Verdana" panose="020B0604030504040204" pitchFamily="34" charset="0"/>
                          <a:ea typeface="Verdana" panose="020B0604030504040204" pitchFamily="34" charset="0"/>
                        </a:rPr>
                        <a:t>Close &gt; Closed</a:t>
                      </a:r>
                    </a:p>
                  </a:txBody>
                  <a:tcPr/>
                </a:tc>
                <a:tc>
                  <a:txBody>
                    <a:bodyPr/>
                    <a:lstStyle/>
                    <a:p>
                      <a:pPr marL="285750" indent="-285750">
                        <a:spcBef>
                          <a:spcPts val="600"/>
                        </a:spcBef>
                        <a:spcAft>
                          <a:spcPts val="600"/>
                        </a:spcAft>
                        <a:buFont typeface="Arial" panose="020B0604020202020204" pitchFamily="34" charset="0"/>
                        <a:buChar char="•"/>
                      </a:pPr>
                      <a:r>
                        <a:rPr lang="en-US" sz="1400" b="1" dirty="0">
                          <a:solidFill>
                            <a:schemeClr val="tx1">
                              <a:lumMod val="65000"/>
                              <a:lumOff val="35000"/>
                            </a:schemeClr>
                          </a:solidFill>
                          <a:latin typeface="Verdana" panose="020B0604030504040204" pitchFamily="34" charset="0"/>
                          <a:ea typeface="Verdana" panose="020B0604030504040204" pitchFamily="34" charset="0"/>
                        </a:rPr>
                        <a:t>Screen: </a:t>
                      </a:r>
                      <a:r>
                        <a:rPr lang="en-US" sz="1400" dirty="0">
                          <a:solidFill>
                            <a:schemeClr val="tx1">
                              <a:lumMod val="65000"/>
                              <a:lumOff val="35000"/>
                            </a:schemeClr>
                          </a:solidFill>
                          <a:latin typeface="Verdana" panose="020B0604030504040204" pitchFamily="34" charset="0"/>
                          <a:ea typeface="Verdana" panose="020B0604030504040204" pitchFamily="34" charset="0"/>
                        </a:rPr>
                        <a:t>Resolve Issue</a:t>
                      </a:r>
                    </a:p>
                    <a:p>
                      <a:pPr marL="742950" lvl="1" indent="-285750">
                        <a:spcBef>
                          <a:spcPts val="0"/>
                        </a:spcBef>
                        <a:spcAft>
                          <a:spcPts val="0"/>
                        </a:spcAft>
                        <a:buFont typeface="Arial" panose="020B0604020202020204" pitchFamily="34" charset="0"/>
                        <a:buChar char="•"/>
                      </a:pPr>
                      <a:r>
                        <a:rPr lang="en-US" sz="1200" b="0"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Field(s): Resolution (required)</a:t>
                      </a:r>
                    </a:p>
                    <a:p>
                      <a:pPr marL="285750" indent="-285750">
                        <a:spcBef>
                          <a:spcPts val="600"/>
                        </a:spcBef>
                        <a:spcAft>
                          <a:spcPts val="600"/>
                        </a:spcAft>
                        <a:buFont typeface="Arial" panose="020B0604020202020204" pitchFamily="34" charset="0"/>
                        <a:buChar char="•"/>
                      </a:pPr>
                      <a:r>
                        <a:rPr lang="en-US" sz="1400" b="1"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Post Function: </a:t>
                      </a:r>
                      <a:r>
                        <a:rPr lang="en-US" sz="1400" b="0"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Fire a Issue Closed event that can be processed by the listeners.</a:t>
                      </a:r>
                      <a:endParaRPr lang="en-US" sz="1400" dirty="0">
                        <a:solidFill>
                          <a:schemeClr val="tx1">
                            <a:lumMod val="65000"/>
                            <a:lumOff val="35000"/>
                          </a:schemeClr>
                        </a:solidFill>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369398941"/>
                  </a:ext>
                </a:extLst>
              </a:tr>
            </a:tbl>
          </a:graphicData>
        </a:graphic>
      </p:graphicFrame>
    </p:spTree>
    <p:extLst>
      <p:ext uri="{BB962C8B-B14F-4D97-AF65-F5344CB8AC3E}">
        <p14:creationId xmlns:p14="http://schemas.microsoft.com/office/powerpoint/2010/main" val="41471074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07A6A-77B4-4196-8003-5B4FAB7504D6}"/>
              </a:ext>
            </a:extLst>
          </p:cNvPr>
          <p:cNvSpPr>
            <a:spLocks noGrp="1"/>
          </p:cNvSpPr>
          <p:nvPr>
            <p:ph type="title"/>
          </p:nvPr>
        </p:nvSpPr>
        <p:spPr/>
        <p:txBody>
          <a:bodyPr/>
          <a:lstStyle/>
          <a:p>
            <a:r>
              <a:rPr lang="en-US" dirty="0"/>
              <a:t>Transition Behaviors</a:t>
            </a:r>
          </a:p>
        </p:txBody>
      </p:sp>
      <p:sp>
        <p:nvSpPr>
          <p:cNvPr id="4" name="Footer Placeholder 3">
            <a:extLst>
              <a:ext uri="{FF2B5EF4-FFF2-40B4-BE49-F238E27FC236}">
                <a16:creationId xmlns:a16="http://schemas.microsoft.com/office/drawing/2014/main" id="{7AC15946-B8F6-4659-8328-68FEE208BDC0}"/>
              </a:ext>
            </a:extLst>
          </p:cNvPr>
          <p:cNvSpPr>
            <a:spLocks noGrp="1"/>
          </p:cNvSpPr>
          <p:nvPr>
            <p:ph type="ftr" sz="quarter" idx="11"/>
          </p:nvPr>
        </p:nvSpPr>
        <p:spPr/>
        <p:txBody>
          <a:bodyPr/>
          <a:lstStyle/>
          <a:p>
            <a:r>
              <a:rPr lang="en-US" dirty="0"/>
              <a:t>jirastrategy.com</a:t>
            </a:r>
          </a:p>
        </p:txBody>
      </p:sp>
      <p:graphicFrame>
        <p:nvGraphicFramePr>
          <p:cNvPr id="9" name="Table 8">
            <a:extLst>
              <a:ext uri="{FF2B5EF4-FFF2-40B4-BE49-F238E27FC236}">
                <a16:creationId xmlns:a16="http://schemas.microsoft.com/office/drawing/2014/main" id="{D36836F7-FB6C-4FEE-B915-DE665457F406}"/>
              </a:ext>
            </a:extLst>
          </p:cNvPr>
          <p:cNvGraphicFramePr>
            <a:graphicFrameLocks noGrp="1"/>
          </p:cNvGraphicFramePr>
          <p:nvPr>
            <p:extLst>
              <p:ext uri="{D42A27DB-BD31-4B8C-83A1-F6EECF244321}">
                <p14:modId xmlns:p14="http://schemas.microsoft.com/office/powerpoint/2010/main" val="1366138842"/>
              </p:ext>
            </p:extLst>
          </p:nvPr>
        </p:nvGraphicFramePr>
        <p:xfrm>
          <a:off x="937212" y="1690688"/>
          <a:ext cx="10330863" cy="2001520"/>
        </p:xfrm>
        <a:graphic>
          <a:graphicData uri="http://schemas.openxmlformats.org/drawingml/2006/table">
            <a:tbl>
              <a:tblPr firstRow="1" bandRow="1">
                <a:tableStyleId>{C083E6E3-FA7D-4D7B-A595-EF9225AFEA82}</a:tableStyleId>
              </a:tblPr>
              <a:tblGrid>
                <a:gridCol w="1358313">
                  <a:extLst>
                    <a:ext uri="{9D8B030D-6E8A-4147-A177-3AD203B41FA5}">
                      <a16:colId xmlns:a16="http://schemas.microsoft.com/office/drawing/2014/main" val="3634814718"/>
                    </a:ext>
                  </a:extLst>
                </a:gridCol>
                <a:gridCol w="3806373">
                  <a:extLst>
                    <a:ext uri="{9D8B030D-6E8A-4147-A177-3AD203B41FA5}">
                      <a16:colId xmlns:a16="http://schemas.microsoft.com/office/drawing/2014/main" val="773785180"/>
                    </a:ext>
                  </a:extLst>
                </a:gridCol>
                <a:gridCol w="5166177">
                  <a:extLst>
                    <a:ext uri="{9D8B030D-6E8A-4147-A177-3AD203B41FA5}">
                      <a16:colId xmlns:a16="http://schemas.microsoft.com/office/drawing/2014/main" val="860140075"/>
                    </a:ext>
                  </a:extLst>
                </a:gridCol>
              </a:tblGrid>
              <a:tr h="370840">
                <a:tc>
                  <a:txBody>
                    <a:bodyPr/>
                    <a:lstStyle/>
                    <a:p>
                      <a:r>
                        <a:rPr lang="en-US" sz="1600" dirty="0">
                          <a:latin typeface="Verdana" panose="020B0604030504040204" pitchFamily="34" charset="0"/>
                          <a:ea typeface="Verdana" panose="020B0604030504040204" pitchFamily="34" charset="0"/>
                        </a:rPr>
                        <a:t>Status</a:t>
                      </a:r>
                    </a:p>
                  </a:txBody>
                  <a:tcPr/>
                </a:tc>
                <a:tc>
                  <a:txBody>
                    <a:bodyPr/>
                    <a:lstStyle/>
                    <a:p>
                      <a:r>
                        <a:rPr lang="en-US" sz="1600" dirty="0">
                          <a:latin typeface="Verdana" panose="020B0604030504040204" pitchFamily="34" charset="0"/>
                          <a:ea typeface="Verdana" panose="020B0604030504040204" pitchFamily="34" charset="0"/>
                        </a:rPr>
                        <a:t>Transition &gt; Destination</a:t>
                      </a:r>
                    </a:p>
                  </a:txBody>
                  <a:tcPr/>
                </a:tc>
                <a:tc>
                  <a:txBody>
                    <a:bodyPr/>
                    <a:lstStyle/>
                    <a:p>
                      <a:r>
                        <a:rPr lang="en-US" sz="1600" dirty="0">
                          <a:latin typeface="Verdana" panose="020B0604030504040204" pitchFamily="34" charset="0"/>
                          <a:ea typeface="Verdana" panose="020B0604030504040204" pitchFamily="34" charset="0"/>
                        </a:rPr>
                        <a:t>Behaviors</a:t>
                      </a:r>
                    </a:p>
                  </a:txBody>
                  <a:tcPr/>
                </a:tc>
                <a:extLst>
                  <a:ext uri="{0D108BD9-81ED-4DB2-BD59-A6C34878D82A}">
                    <a16:rowId xmlns:a16="http://schemas.microsoft.com/office/drawing/2014/main" val="35231991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65000"/>
                              <a:lumOff val="35000"/>
                            </a:schemeClr>
                          </a:solidFill>
                          <a:latin typeface="Verdana" panose="020B0604030504040204" pitchFamily="34" charset="0"/>
                          <a:ea typeface="Verdana" panose="020B0604030504040204" pitchFamily="34" charset="0"/>
                        </a:rPr>
                        <a:t>All</a:t>
                      </a:r>
                    </a:p>
                  </a:txBody>
                  <a:tcPr/>
                </a:tc>
                <a:tc>
                  <a:txBody>
                    <a:bodyPr/>
                    <a:lstStyle/>
                    <a:p>
                      <a:r>
                        <a:rPr lang="en-US" sz="1400" dirty="0">
                          <a:solidFill>
                            <a:schemeClr val="tx1">
                              <a:lumMod val="65000"/>
                              <a:lumOff val="35000"/>
                            </a:schemeClr>
                          </a:solidFill>
                          <a:latin typeface="Verdana" panose="020B0604030504040204" pitchFamily="34" charset="0"/>
                          <a:ea typeface="Verdana" panose="020B0604030504040204" pitchFamily="34" charset="0"/>
                        </a:rPr>
                        <a:t>Close &gt; Closed</a:t>
                      </a:r>
                    </a:p>
                  </a:txBody>
                  <a:tcPr/>
                </a:tc>
                <a:tc>
                  <a:txBody>
                    <a:bodyPr/>
                    <a:lstStyle/>
                    <a:p>
                      <a:pPr marL="285750" indent="-285750">
                        <a:spcBef>
                          <a:spcPts val="600"/>
                        </a:spcBef>
                        <a:spcAft>
                          <a:spcPts val="600"/>
                        </a:spcAft>
                        <a:buFont typeface="Arial" panose="020B0604020202020204" pitchFamily="34" charset="0"/>
                        <a:buChar char="•"/>
                      </a:pPr>
                      <a:r>
                        <a:rPr lang="en-US" sz="1400" b="1" dirty="0">
                          <a:solidFill>
                            <a:schemeClr val="tx1">
                              <a:lumMod val="65000"/>
                              <a:lumOff val="35000"/>
                            </a:schemeClr>
                          </a:solidFill>
                          <a:latin typeface="Verdana" panose="020B0604030504040204" pitchFamily="34" charset="0"/>
                          <a:ea typeface="Verdana" panose="020B0604030504040204" pitchFamily="34" charset="0"/>
                        </a:rPr>
                        <a:t>Screen: </a:t>
                      </a:r>
                      <a:r>
                        <a:rPr lang="en-US" sz="1400" dirty="0">
                          <a:solidFill>
                            <a:schemeClr val="tx1">
                              <a:lumMod val="65000"/>
                              <a:lumOff val="35000"/>
                            </a:schemeClr>
                          </a:solidFill>
                          <a:latin typeface="Verdana" panose="020B0604030504040204" pitchFamily="34" charset="0"/>
                          <a:ea typeface="Verdana" panose="020B0604030504040204" pitchFamily="34" charset="0"/>
                        </a:rPr>
                        <a:t>Resolve Issue</a:t>
                      </a:r>
                    </a:p>
                    <a:p>
                      <a:pPr marL="742950" lvl="1" indent="-285750">
                        <a:spcBef>
                          <a:spcPts val="0"/>
                        </a:spcBef>
                        <a:spcAft>
                          <a:spcPts val="0"/>
                        </a:spcAft>
                        <a:buFont typeface="Arial" panose="020B0604020202020204" pitchFamily="34" charset="0"/>
                        <a:buChar char="•"/>
                      </a:pPr>
                      <a:r>
                        <a:rPr lang="en-US" sz="1200" b="0"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Field(s): Resolution (required)</a:t>
                      </a:r>
                    </a:p>
                    <a:p>
                      <a:pPr marL="285750" indent="-285750">
                        <a:spcBef>
                          <a:spcPts val="600"/>
                        </a:spcBef>
                        <a:spcAft>
                          <a:spcPts val="600"/>
                        </a:spcAft>
                        <a:buFont typeface="Arial" panose="020B0604020202020204" pitchFamily="34" charset="0"/>
                        <a:buChar char="•"/>
                      </a:pPr>
                      <a:r>
                        <a:rPr lang="en-US" sz="1400" b="1"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Post Function: </a:t>
                      </a:r>
                      <a:r>
                        <a:rPr lang="en-US" sz="1400" b="0"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Fire a Issue Closed event that can be processed by the listeners.</a:t>
                      </a:r>
                      <a:endParaRPr lang="en-US" sz="1400" dirty="0">
                        <a:solidFill>
                          <a:schemeClr val="tx1">
                            <a:lumMod val="65000"/>
                            <a:lumOff val="35000"/>
                          </a:schemeClr>
                        </a:solidFill>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36939894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65000"/>
                              <a:lumOff val="35000"/>
                            </a:schemeClr>
                          </a:solidFill>
                          <a:latin typeface="Verdana" panose="020B0604030504040204" pitchFamily="34" charset="0"/>
                          <a:ea typeface="Verdana" panose="020B0604030504040204" pitchFamily="34" charset="0"/>
                        </a:rPr>
                        <a:t>All</a:t>
                      </a:r>
                    </a:p>
                  </a:txBody>
                  <a:tcPr/>
                </a:tc>
                <a:tc>
                  <a:txBody>
                    <a:bodyPr/>
                    <a:lstStyle/>
                    <a:p>
                      <a:r>
                        <a:rPr lang="en-US" sz="1400" dirty="0">
                          <a:solidFill>
                            <a:schemeClr val="tx1">
                              <a:lumMod val="65000"/>
                              <a:lumOff val="35000"/>
                            </a:schemeClr>
                          </a:solidFill>
                          <a:latin typeface="Verdana" panose="020B0604030504040204" pitchFamily="34" charset="0"/>
                          <a:ea typeface="Verdana" panose="020B0604030504040204" pitchFamily="34" charset="0"/>
                        </a:rPr>
                        <a:t>Info Needed &gt; Info Needed</a:t>
                      </a:r>
                    </a:p>
                  </a:txBody>
                  <a:tcPr/>
                </a:tc>
                <a:tc>
                  <a:txBody>
                    <a:bodyPr/>
                    <a:lstStyle/>
                    <a:p>
                      <a:pPr marL="285750" indent="-285750">
                        <a:spcBef>
                          <a:spcPts val="600"/>
                        </a:spcBef>
                        <a:spcAft>
                          <a:spcPts val="600"/>
                        </a:spcAft>
                        <a:buFont typeface="Arial" panose="020B0604020202020204" pitchFamily="34" charset="0"/>
                        <a:buChar char="•"/>
                      </a:pPr>
                      <a:r>
                        <a:rPr lang="en-US" sz="1400" b="1" dirty="0">
                          <a:solidFill>
                            <a:schemeClr val="tx1">
                              <a:lumMod val="65000"/>
                              <a:lumOff val="35000"/>
                            </a:schemeClr>
                          </a:solidFill>
                          <a:latin typeface="Verdana" panose="020B0604030504040204" pitchFamily="34" charset="0"/>
                          <a:ea typeface="Verdana" panose="020B0604030504040204" pitchFamily="34" charset="0"/>
                        </a:rPr>
                        <a:t>Screen: </a:t>
                      </a:r>
                      <a:r>
                        <a:rPr lang="en-US" sz="1400" dirty="0">
                          <a:solidFill>
                            <a:schemeClr val="tx1">
                              <a:lumMod val="65000"/>
                              <a:lumOff val="35000"/>
                            </a:schemeClr>
                          </a:solidFill>
                          <a:latin typeface="Verdana" panose="020B0604030504040204" pitchFamily="34" charset="0"/>
                          <a:ea typeface="Verdana" panose="020B0604030504040204" pitchFamily="34" charset="0"/>
                        </a:rPr>
                        <a:t>Assignment</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Field(s): Assignee (required)</a:t>
                      </a:r>
                    </a:p>
                  </a:txBody>
                  <a:tcPr/>
                </a:tc>
                <a:extLst>
                  <a:ext uri="{0D108BD9-81ED-4DB2-BD59-A6C34878D82A}">
                    <a16:rowId xmlns:a16="http://schemas.microsoft.com/office/drawing/2014/main" val="2829789328"/>
                  </a:ext>
                </a:extLst>
              </a:tr>
            </a:tbl>
          </a:graphicData>
        </a:graphic>
      </p:graphicFrame>
    </p:spTree>
    <p:extLst>
      <p:ext uri="{BB962C8B-B14F-4D97-AF65-F5344CB8AC3E}">
        <p14:creationId xmlns:p14="http://schemas.microsoft.com/office/powerpoint/2010/main" val="33074301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07A6A-77B4-4196-8003-5B4FAB7504D6}"/>
              </a:ext>
            </a:extLst>
          </p:cNvPr>
          <p:cNvSpPr>
            <a:spLocks noGrp="1"/>
          </p:cNvSpPr>
          <p:nvPr>
            <p:ph type="title"/>
          </p:nvPr>
        </p:nvSpPr>
        <p:spPr/>
        <p:txBody>
          <a:bodyPr/>
          <a:lstStyle/>
          <a:p>
            <a:r>
              <a:rPr lang="en-US" dirty="0"/>
              <a:t>Transition Behaviors</a:t>
            </a:r>
          </a:p>
        </p:txBody>
      </p:sp>
      <p:sp>
        <p:nvSpPr>
          <p:cNvPr id="4" name="Footer Placeholder 3">
            <a:extLst>
              <a:ext uri="{FF2B5EF4-FFF2-40B4-BE49-F238E27FC236}">
                <a16:creationId xmlns:a16="http://schemas.microsoft.com/office/drawing/2014/main" id="{7AC15946-B8F6-4659-8328-68FEE208BDC0}"/>
              </a:ext>
            </a:extLst>
          </p:cNvPr>
          <p:cNvSpPr>
            <a:spLocks noGrp="1"/>
          </p:cNvSpPr>
          <p:nvPr>
            <p:ph type="ftr" sz="quarter" idx="11"/>
          </p:nvPr>
        </p:nvSpPr>
        <p:spPr/>
        <p:txBody>
          <a:bodyPr/>
          <a:lstStyle/>
          <a:p>
            <a:r>
              <a:rPr lang="en-US" dirty="0"/>
              <a:t>jirastrategy.com</a:t>
            </a:r>
          </a:p>
        </p:txBody>
      </p:sp>
      <p:graphicFrame>
        <p:nvGraphicFramePr>
          <p:cNvPr id="9" name="Table 8">
            <a:extLst>
              <a:ext uri="{FF2B5EF4-FFF2-40B4-BE49-F238E27FC236}">
                <a16:creationId xmlns:a16="http://schemas.microsoft.com/office/drawing/2014/main" id="{D36836F7-FB6C-4FEE-B915-DE665457F406}"/>
              </a:ext>
            </a:extLst>
          </p:cNvPr>
          <p:cNvGraphicFramePr>
            <a:graphicFrameLocks noGrp="1"/>
          </p:cNvGraphicFramePr>
          <p:nvPr>
            <p:extLst>
              <p:ext uri="{D42A27DB-BD31-4B8C-83A1-F6EECF244321}">
                <p14:modId xmlns:p14="http://schemas.microsoft.com/office/powerpoint/2010/main" val="66672042"/>
              </p:ext>
            </p:extLst>
          </p:nvPr>
        </p:nvGraphicFramePr>
        <p:xfrm>
          <a:off x="937212" y="1690688"/>
          <a:ext cx="10330863" cy="2519680"/>
        </p:xfrm>
        <a:graphic>
          <a:graphicData uri="http://schemas.openxmlformats.org/drawingml/2006/table">
            <a:tbl>
              <a:tblPr firstRow="1" bandRow="1">
                <a:tableStyleId>{C083E6E3-FA7D-4D7B-A595-EF9225AFEA82}</a:tableStyleId>
              </a:tblPr>
              <a:tblGrid>
                <a:gridCol w="1358313">
                  <a:extLst>
                    <a:ext uri="{9D8B030D-6E8A-4147-A177-3AD203B41FA5}">
                      <a16:colId xmlns:a16="http://schemas.microsoft.com/office/drawing/2014/main" val="3634814718"/>
                    </a:ext>
                  </a:extLst>
                </a:gridCol>
                <a:gridCol w="3806373">
                  <a:extLst>
                    <a:ext uri="{9D8B030D-6E8A-4147-A177-3AD203B41FA5}">
                      <a16:colId xmlns:a16="http://schemas.microsoft.com/office/drawing/2014/main" val="773785180"/>
                    </a:ext>
                  </a:extLst>
                </a:gridCol>
                <a:gridCol w="5166177">
                  <a:extLst>
                    <a:ext uri="{9D8B030D-6E8A-4147-A177-3AD203B41FA5}">
                      <a16:colId xmlns:a16="http://schemas.microsoft.com/office/drawing/2014/main" val="860140075"/>
                    </a:ext>
                  </a:extLst>
                </a:gridCol>
              </a:tblGrid>
              <a:tr h="370840">
                <a:tc>
                  <a:txBody>
                    <a:bodyPr/>
                    <a:lstStyle/>
                    <a:p>
                      <a:r>
                        <a:rPr lang="en-US" sz="1600" dirty="0">
                          <a:latin typeface="Verdana" panose="020B0604030504040204" pitchFamily="34" charset="0"/>
                          <a:ea typeface="Verdana" panose="020B0604030504040204" pitchFamily="34" charset="0"/>
                        </a:rPr>
                        <a:t>Status</a:t>
                      </a:r>
                    </a:p>
                  </a:txBody>
                  <a:tcPr/>
                </a:tc>
                <a:tc>
                  <a:txBody>
                    <a:bodyPr/>
                    <a:lstStyle/>
                    <a:p>
                      <a:r>
                        <a:rPr lang="en-US" sz="1600" dirty="0">
                          <a:latin typeface="Verdana" panose="020B0604030504040204" pitchFamily="34" charset="0"/>
                          <a:ea typeface="Verdana" panose="020B0604030504040204" pitchFamily="34" charset="0"/>
                        </a:rPr>
                        <a:t>Transition &gt; Destination</a:t>
                      </a:r>
                    </a:p>
                  </a:txBody>
                  <a:tcPr/>
                </a:tc>
                <a:tc>
                  <a:txBody>
                    <a:bodyPr/>
                    <a:lstStyle/>
                    <a:p>
                      <a:r>
                        <a:rPr lang="en-US" sz="1600" dirty="0">
                          <a:latin typeface="Verdana" panose="020B0604030504040204" pitchFamily="34" charset="0"/>
                          <a:ea typeface="Verdana" panose="020B0604030504040204" pitchFamily="34" charset="0"/>
                        </a:rPr>
                        <a:t>Behaviors</a:t>
                      </a:r>
                    </a:p>
                  </a:txBody>
                  <a:tcPr/>
                </a:tc>
                <a:extLst>
                  <a:ext uri="{0D108BD9-81ED-4DB2-BD59-A6C34878D82A}">
                    <a16:rowId xmlns:a16="http://schemas.microsoft.com/office/drawing/2014/main" val="35231991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65000"/>
                              <a:lumOff val="35000"/>
                            </a:schemeClr>
                          </a:solidFill>
                          <a:latin typeface="Verdana" panose="020B0604030504040204" pitchFamily="34" charset="0"/>
                          <a:ea typeface="Verdana" panose="020B0604030504040204" pitchFamily="34" charset="0"/>
                        </a:rPr>
                        <a:t>All</a:t>
                      </a:r>
                    </a:p>
                  </a:txBody>
                  <a:tcPr/>
                </a:tc>
                <a:tc>
                  <a:txBody>
                    <a:bodyPr/>
                    <a:lstStyle/>
                    <a:p>
                      <a:r>
                        <a:rPr lang="en-US" sz="1400" dirty="0">
                          <a:solidFill>
                            <a:schemeClr val="tx1">
                              <a:lumMod val="65000"/>
                              <a:lumOff val="35000"/>
                            </a:schemeClr>
                          </a:solidFill>
                          <a:latin typeface="Verdana" panose="020B0604030504040204" pitchFamily="34" charset="0"/>
                          <a:ea typeface="Verdana" panose="020B0604030504040204" pitchFamily="34" charset="0"/>
                        </a:rPr>
                        <a:t>Close &gt; Closed</a:t>
                      </a:r>
                    </a:p>
                  </a:txBody>
                  <a:tcPr/>
                </a:tc>
                <a:tc>
                  <a:txBody>
                    <a:bodyPr/>
                    <a:lstStyle/>
                    <a:p>
                      <a:pPr marL="285750" indent="-285750">
                        <a:spcBef>
                          <a:spcPts val="600"/>
                        </a:spcBef>
                        <a:spcAft>
                          <a:spcPts val="600"/>
                        </a:spcAft>
                        <a:buFont typeface="Arial" panose="020B0604020202020204" pitchFamily="34" charset="0"/>
                        <a:buChar char="•"/>
                      </a:pPr>
                      <a:r>
                        <a:rPr lang="en-US" sz="1400" b="1" dirty="0">
                          <a:solidFill>
                            <a:schemeClr val="tx1">
                              <a:lumMod val="65000"/>
                              <a:lumOff val="35000"/>
                            </a:schemeClr>
                          </a:solidFill>
                          <a:latin typeface="Verdana" panose="020B0604030504040204" pitchFamily="34" charset="0"/>
                          <a:ea typeface="Verdana" panose="020B0604030504040204" pitchFamily="34" charset="0"/>
                        </a:rPr>
                        <a:t>Screen: </a:t>
                      </a:r>
                      <a:r>
                        <a:rPr lang="en-US" sz="1400" dirty="0">
                          <a:solidFill>
                            <a:schemeClr val="tx1">
                              <a:lumMod val="65000"/>
                              <a:lumOff val="35000"/>
                            </a:schemeClr>
                          </a:solidFill>
                          <a:latin typeface="Verdana" panose="020B0604030504040204" pitchFamily="34" charset="0"/>
                          <a:ea typeface="Verdana" panose="020B0604030504040204" pitchFamily="34" charset="0"/>
                        </a:rPr>
                        <a:t>Resolve Issue</a:t>
                      </a:r>
                    </a:p>
                    <a:p>
                      <a:pPr marL="742950" lvl="1" indent="-285750">
                        <a:spcBef>
                          <a:spcPts val="0"/>
                        </a:spcBef>
                        <a:spcAft>
                          <a:spcPts val="0"/>
                        </a:spcAft>
                        <a:buFont typeface="Arial" panose="020B0604020202020204" pitchFamily="34" charset="0"/>
                        <a:buChar char="•"/>
                      </a:pPr>
                      <a:r>
                        <a:rPr lang="en-US" sz="1200" b="0"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Field(s): Resolution (required)</a:t>
                      </a:r>
                    </a:p>
                    <a:p>
                      <a:pPr marL="285750" indent="-285750">
                        <a:spcBef>
                          <a:spcPts val="600"/>
                        </a:spcBef>
                        <a:spcAft>
                          <a:spcPts val="600"/>
                        </a:spcAft>
                        <a:buFont typeface="Arial" panose="020B0604020202020204" pitchFamily="34" charset="0"/>
                        <a:buChar char="•"/>
                      </a:pPr>
                      <a:r>
                        <a:rPr lang="en-US" sz="1400" b="1"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Post Function: </a:t>
                      </a:r>
                      <a:r>
                        <a:rPr lang="en-US" sz="1400" b="0"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Fire a Issue Closed event that can be processed by the listeners.</a:t>
                      </a:r>
                      <a:endParaRPr lang="en-US" sz="1400" dirty="0">
                        <a:solidFill>
                          <a:schemeClr val="tx1">
                            <a:lumMod val="65000"/>
                            <a:lumOff val="35000"/>
                          </a:schemeClr>
                        </a:solidFill>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36939894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65000"/>
                              <a:lumOff val="35000"/>
                            </a:schemeClr>
                          </a:solidFill>
                          <a:latin typeface="Verdana" panose="020B0604030504040204" pitchFamily="34" charset="0"/>
                          <a:ea typeface="Verdana" panose="020B0604030504040204" pitchFamily="34" charset="0"/>
                        </a:rPr>
                        <a:t>All</a:t>
                      </a:r>
                    </a:p>
                  </a:txBody>
                  <a:tcPr/>
                </a:tc>
                <a:tc>
                  <a:txBody>
                    <a:bodyPr/>
                    <a:lstStyle/>
                    <a:p>
                      <a:r>
                        <a:rPr lang="en-US" sz="1400" dirty="0">
                          <a:solidFill>
                            <a:schemeClr val="tx1">
                              <a:lumMod val="65000"/>
                              <a:lumOff val="35000"/>
                            </a:schemeClr>
                          </a:solidFill>
                          <a:latin typeface="Verdana" panose="020B0604030504040204" pitchFamily="34" charset="0"/>
                          <a:ea typeface="Verdana" panose="020B0604030504040204" pitchFamily="34" charset="0"/>
                        </a:rPr>
                        <a:t>Info Needed &gt; Info Needed</a:t>
                      </a:r>
                    </a:p>
                  </a:txBody>
                  <a:tcPr/>
                </a:tc>
                <a:tc>
                  <a:txBody>
                    <a:bodyPr/>
                    <a:lstStyle/>
                    <a:p>
                      <a:pPr marL="285750" indent="-285750">
                        <a:spcBef>
                          <a:spcPts val="600"/>
                        </a:spcBef>
                        <a:spcAft>
                          <a:spcPts val="600"/>
                        </a:spcAft>
                        <a:buFont typeface="Arial" panose="020B0604020202020204" pitchFamily="34" charset="0"/>
                        <a:buChar char="•"/>
                      </a:pPr>
                      <a:r>
                        <a:rPr lang="en-US" sz="1400" b="1" dirty="0">
                          <a:solidFill>
                            <a:schemeClr val="tx1">
                              <a:lumMod val="65000"/>
                              <a:lumOff val="35000"/>
                            </a:schemeClr>
                          </a:solidFill>
                          <a:latin typeface="Verdana" panose="020B0604030504040204" pitchFamily="34" charset="0"/>
                          <a:ea typeface="Verdana" panose="020B0604030504040204" pitchFamily="34" charset="0"/>
                        </a:rPr>
                        <a:t>Screen: </a:t>
                      </a:r>
                      <a:r>
                        <a:rPr lang="en-US" sz="1400" dirty="0">
                          <a:solidFill>
                            <a:schemeClr val="tx1">
                              <a:lumMod val="65000"/>
                              <a:lumOff val="35000"/>
                            </a:schemeClr>
                          </a:solidFill>
                          <a:latin typeface="Verdana" panose="020B0604030504040204" pitchFamily="34" charset="0"/>
                          <a:ea typeface="Verdana" panose="020B0604030504040204" pitchFamily="34" charset="0"/>
                        </a:rPr>
                        <a:t>Assignment</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Field(s): Assignee (required)</a:t>
                      </a:r>
                    </a:p>
                  </a:txBody>
                  <a:tcPr/>
                </a:tc>
                <a:extLst>
                  <a:ext uri="{0D108BD9-81ED-4DB2-BD59-A6C34878D82A}">
                    <a16:rowId xmlns:a16="http://schemas.microsoft.com/office/drawing/2014/main" val="282978932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65000"/>
                              <a:lumOff val="35000"/>
                            </a:schemeClr>
                          </a:solidFill>
                          <a:latin typeface="Verdana" panose="020B0604030504040204" pitchFamily="34" charset="0"/>
                          <a:ea typeface="Verdana" panose="020B0604030504040204" pitchFamily="34" charset="0"/>
                        </a:rPr>
                        <a:t>Open</a:t>
                      </a:r>
                    </a:p>
                  </a:txBody>
                  <a:tcPr/>
                </a:tc>
                <a:tc>
                  <a:txBody>
                    <a:bodyPr/>
                    <a:lstStyle/>
                    <a:p>
                      <a:r>
                        <a:rPr lang="en-US" sz="1400" dirty="0">
                          <a:solidFill>
                            <a:schemeClr val="tx1">
                              <a:lumMod val="65000"/>
                              <a:lumOff val="35000"/>
                            </a:schemeClr>
                          </a:solidFill>
                          <a:latin typeface="Verdana" panose="020B0604030504040204" pitchFamily="34" charset="0"/>
                          <a:ea typeface="Verdana" panose="020B0604030504040204" pitchFamily="34" charset="0"/>
                        </a:rPr>
                        <a:t>Start Review &gt; In Review</a:t>
                      </a:r>
                    </a:p>
                  </a:txBody>
                  <a:tcPr/>
                </a:tc>
                <a:tc>
                  <a:txBody>
                    <a:bodyPr/>
                    <a:lstStyle/>
                    <a:p>
                      <a:pPr marL="285750" indent="-285750">
                        <a:spcBef>
                          <a:spcPts val="600"/>
                        </a:spcBef>
                        <a:spcAft>
                          <a:spcPts val="600"/>
                        </a:spcAft>
                        <a:buFont typeface="Arial" panose="020B0604020202020204" pitchFamily="34" charset="0"/>
                        <a:buChar char="•"/>
                      </a:pPr>
                      <a:r>
                        <a:rPr lang="en-US" sz="1400" b="1" dirty="0">
                          <a:solidFill>
                            <a:schemeClr val="tx1">
                              <a:lumMod val="65000"/>
                              <a:lumOff val="35000"/>
                            </a:schemeClr>
                          </a:solidFill>
                          <a:latin typeface="Verdana" panose="020B0604030504040204" pitchFamily="34" charset="0"/>
                          <a:ea typeface="Verdana" panose="020B0604030504040204" pitchFamily="34" charset="0"/>
                        </a:rPr>
                        <a:t>Post Function: </a:t>
                      </a:r>
                      <a:r>
                        <a:rPr lang="en-US" sz="1400" dirty="0">
                          <a:solidFill>
                            <a:schemeClr val="tx1">
                              <a:lumMod val="65000"/>
                              <a:lumOff val="35000"/>
                            </a:schemeClr>
                          </a:solidFill>
                          <a:latin typeface="Verdana" panose="020B0604030504040204" pitchFamily="34" charset="0"/>
                          <a:ea typeface="Verdana" panose="020B0604030504040204" pitchFamily="34" charset="0"/>
                        </a:rPr>
                        <a:t>Assign the issue to the current user. </a:t>
                      </a:r>
                    </a:p>
                  </a:txBody>
                  <a:tcPr/>
                </a:tc>
                <a:extLst>
                  <a:ext uri="{0D108BD9-81ED-4DB2-BD59-A6C34878D82A}">
                    <a16:rowId xmlns:a16="http://schemas.microsoft.com/office/drawing/2014/main" val="3586325835"/>
                  </a:ext>
                </a:extLst>
              </a:tr>
            </a:tbl>
          </a:graphicData>
        </a:graphic>
      </p:graphicFrame>
    </p:spTree>
    <p:extLst>
      <p:ext uri="{BB962C8B-B14F-4D97-AF65-F5344CB8AC3E}">
        <p14:creationId xmlns:p14="http://schemas.microsoft.com/office/powerpoint/2010/main" val="19971275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07A6A-77B4-4196-8003-5B4FAB7504D6}"/>
              </a:ext>
            </a:extLst>
          </p:cNvPr>
          <p:cNvSpPr>
            <a:spLocks noGrp="1"/>
          </p:cNvSpPr>
          <p:nvPr>
            <p:ph type="title"/>
          </p:nvPr>
        </p:nvSpPr>
        <p:spPr/>
        <p:txBody>
          <a:bodyPr/>
          <a:lstStyle/>
          <a:p>
            <a:r>
              <a:rPr lang="en-US" dirty="0"/>
              <a:t>Transition Behaviors</a:t>
            </a:r>
          </a:p>
        </p:txBody>
      </p:sp>
      <p:sp>
        <p:nvSpPr>
          <p:cNvPr id="4" name="Footer Placeholder 3">
            <a:extLst>
              <a:ext uri="{FF2B5EF4-FFF2-40B4-BE49-F238E27FC236}">
                <a16:creationId xmlns:a16="http://schemas.microsoft.com/office/drawing/2014/main" id="{7AC15946-B8F6-4659-8328-68FEE208BDC0}"/>
              </a:ext>
            </a:extLst>
          </p:cNvPr>
          <p:cNvSpPr>
            <a:spLocks noGrp="1"/>
          </p:cNvSpPr>
          <p:nvPr>
            <p:ph type="ftr" sz="quarter" idx="11"/>
          </p:nvPr>
        </p:nvSpPr>
        <p:spPr/>
        <p:txBody>
          <a:bodyPr/>
          <a:lstStyle/>
          <a:p>
            <a:r>
              <a:rPr lang="en-US" dirty="0"/>
              <a:t>jirastrategy.com</a:t>
            </a:r>
          </a:p>
        </p:txBody>
      </p:sp>
      <p:graphicFrame>
        <p:nvGraphicFramePr>
          <p:cNvPr id="9" name="Table 8">
            <a:extLst>
              <a:ext uri="{FF2B5EF4-FFF2-40B4-BE49-F238E27FC236}">
                <a16:creationId xmlns:a16="http://schemas.microsoft.com/office/drawing/2014/main" id="{D36836F7-FB6C-4FEE-B915-DE665457F406}"/>
              </a:ext>
            </a:extLst>
          </p:cNvPr>
          <p:cNvGraphicFramePr>
            <a:graphicFrameLocks noGrp="1"/>
          </p:cNvGraphicFramePr>
          <p:nvPr>
            <p:extLst>
              <p:ext uri="{D42A27DB-BD31-4B8C-83A1-F6EECF244321}">
                <p14:modId xmlns:p14="http://schemas.microsoft.com/office/powerpoint/2010/main" val="1813671260"/>
              </p:ext>
            </p:extLst>
          </p:nvPr>
        </p:nvGraphicFramePr>
        <p:xfrm>
          <a:off x="937212" y="1690688"/>
          <a:ext cx="10330863" cy="3083560"/>
        </p:xfrm>
        <a:graphic>
          <a:graphicData uri="http://schemas.openxmlformats.org/drawingml/2006/table">
            <a:tbl>
              <a:tblPr firstRow="1" bandRow="1">
                <a:tableStyleId>{C083E6E3-FA7D-4D7B-A595-EF9225AFEA82}</a:tableStyleId>
              </a:tblPr>
              <a:tblGrid>
                <a:gridCol w="1358313">
                  <a:extLst>
                    <a:ext uri="{9D8B030D-6E8A-4147-A177-3AD203B41FA5}">
                      <a16:colId xmlns:a16="http://schemas.microsoft.com/office/drawing/2014/main" val="3634814718"/>
                    </a:ext>
                  </a:extLst>
                </a:gridCol>
                <a:gridCol w="3806373">
                  <a:extLst>
                    <a:ext uri="{9D8B030D-6E8A-4147-A177-3AD203B41FA5}">
                      <a16:colId xmlns:a16="http://schemas.microsoft.com/office/drawing/2014/main" val="773785180"/>
                    </a:ext>
                  </a:extLst>
                </a:gridCol>
                <a:gridCol w="5166177">
                  <a:extLst>
                    <a:ext uri="{9D8B030D-6E8A-4147-A177-3AD203B41FA5}">
                      <a16:colId xmlns:a16="http://schemas.microsoft.com/office/drawing/2014/main" val="860140075"/>
                    </a:ext>
                  </a:extLst>
                </a:gridCol>
              </a:tblGrid>
              <a:tr h="370840">
                <a:tc>
                  <a:txBody>
                    <a:bodyPr/>
                    <a:lstStyle/>
                    <a:p>
                      <a:r>
                        <a:rPr lang="en-US" sz="1600" dirty="0">
                          <a:latin typeface="Verdana" panose="020B0604030504040204" pitchFamily="34" charset="0"/>
                          <a:ea typeface="Verdana" panose="020B0604030504040204" pitchFamily="34" charset="0"/>
                        </a:rPr>
                        <a:t>Status</a:t>
                      </a:r>
                    </a:p>
                  </a:txBody>
                  <a:tcPr/>
                </a:tc>
                <a:tc>
                  <a:txBody>
                    <a:bodyPr/>
                    <a:lstStyle/>
                    <a:p>
                      <a:r>
                        <a:rPr lang="en-US" sz="1600" dirty="0">
                          <a:latin typeface="Verdana" panose="020B0604030504040204" pitchFamily="34" charset="0"/>
                          <a:ea typeface="Verdana" panose="020B0604030504040204" pitchFamily="34" charset="0"/>
                        </a:rPr>
                        <a:t>Transition &gt; Destination</a:t>
                      </a:r>
                    </a:p>
                  </a:txBody>
                  <a:tcPr/>
                </a:tc>
                <a:tc>
                  <a:txBody>
                    <a:bodyPr/>
                    <a:lstStyle/>
                    <a:p>
                      <a:r>
                        <a:rPr lang="en-US" sz="1600" dirty="0">
                          <a:latin typeface="Verdana" panose="020B0604030504040204" pitchFamily="34" charset="0"/>
                          <a:ea typeface="Verdana" panose="020B0604030504040204" pitchFamily="34" charset="0"/>
                        </a:rPr>
                        <a:t>Behaviors</a:t>
                      </a:r>
                    </a:p>
                  </a:txBody>
                  <a:tcPr/>
                </a:tc>
                <a:extLst>
                  <a:ext uri="{0D108BD9-81ED-4DB2-BD59-A6C34878D82A}">
                    <a16:rowId xmlns:a16="http://schemas.microsoft.com/office/drawing/2014/main" val="35231991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65000"/>
                              <a:lumOff val="35000"/>
                            </a:schemeClr>
                          </a:solidFill>
                          <a:latin typeface="Verdana" panose="020B0604030504040204" pitchFamily="34" charset="0"/>
                          <a:ea typeface="Verdana" panose="020B0604030504040204" pitchFamily="34" charset="0"/>
                        </a:rPr>
                        <a:t>All</a:t>
                      </a:r>
                    </a:p>
                  </a:txBody>
                  <a:tcPr/>
                </a:tc>
                <a:tc>
                  <a:txBody>
                    <a:bodyPr/>
                    <a:lstStyle/>
                    <a:p>
                      <a:r>
                        <a:rPr lang="en-US" sz="1400" dirty="0">
                          <a:solidFill>
                            <a:schemeClr val="tx1">
                              <a:lumMod val="65000"/>
                              <a:lumOff val="35000"/>
                            </a:schemeClr>
                          </a:solidFill>
                          <a:latin typeface="Verdana" panose="020B0604030504040204" pitchFamily="34" charset="0"/>
                          <a:ea typeface="Verdana" panose="020B0604030504040204" pitchFamily="34" charset="0"/>
                        </a:rPr>
                        <a:t>Close &gt; Closed</a:t>
                      </a:r>
                    </a:p>
                  </a:txBody>
                  <a:tcPr/>
                </a:tc>
                <a:tc>
                  <a:txBody>
                    <a:bodyPr/>
                    <a:lstStyle/>
                    <a:p>
                      <a:pPr marL="285750" indent="-285750">
                        <a:spcBef>
                          <a:spcPts val="600"/>
                        </a:spcBef>
                        <a:spcAft>
                          <a:spcPts val="600"/>
                        </a:spcAft>
                        <a:buFont typeface="Arial" panose="020B0604020202020204" pitchFamily="34" charset="0"/>
                        <a:buChar char="•"/>
                      </a:pPr>
                      <a:r>
                        <a:rPr lang="en-US" sz="1400" b="1" dirty="0">
                          <a:solidFill>
                            <a:schemeClr val="tx1">
                              <a:lumMod val="65000"/>
                              <a:lumOff val="35000"/>
                            </a:schemeClr>
                          </a:solidFill>
                          <a:latin typeface="Verdana" panose="020B0604030504040204" pitchFamily="34" charset="0"/>
                          <a:ea typeface="Verdana" panose="020B0604030504040204" pitchFamily="34" charset="0"/>
                        </a:rPr>
                        <a:t>Screen: </a:t>
                      </a:r>
                      <a:r>
                        <a:rPr lang="en-US" sz="1400" dirty="0">
                          <a:solidFill>
                            <a:schemeClr val="tx1">
                              <a:lumMod val="65000"/>
                              <a:lumOff val="35000"/>
                            </a:schemeClr>
                          </a:solidFill>
                          <a:latin typeface="Verdana" panose="020B0604030504040204" pitchFamily="34" charset="0"/>
                          <a:ea typeface="Verdana" panose="020B0604030504040204" pitchFamily="34" charset="0"/>
                        </a:rPr>
                        <a:t>Resolve Issue</a:t>
                      </a:r>
                    </a:p>
                    <a:p>
                      <a:pPr marL="742950" lvl="1" indent="-285750">
                        <a:spcBef>
                          <a:spcPts val="0"/>
                        </a:spcBef>
                        <a:spcAft>
                          <a:spcPts val="0"/>
                        </a:spcAft>
                        <a:buFont typeface="Arial" panose="020B0604020202020204" pitchFamily="34" charset="0"/>
                        <a:buChar char="•"/>
                      </a:pPr>
                      <a:r>
                        <a:rPr lang="en-US" sz="1200" b="0"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Field(s): Resolution (required)</a:t>
                      </a:r>
                    </a:p>
                    <a:p>
                      <a:pPr marL="285750" indent="-285750">
                        <a:spcBef>
                          <a:spcPts val="600"/>
                        </a:spcBef>
                        <a:spcAft>
                          <a:spcPts val="600"/>
                        </a:spcAft>
                        <a:buFont typeface="Arial" panose="020B0604020202020204" pitchFamily="34" charset="0"/>
                        <a:buChar char="•"/>
                      </a:pPr>
                      <a:r>
                        <a:rPr lang="en-US" sz="1400" b="1"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Post Function: </a:t>
                      </a:r>
                      <a:r>
                        <a:rPr lang="en-US" sz="1400" b="0"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Fire a Issue Closed event that can be processed by the listeners.</a:t>
                      </a:r>
                      <a:endParaRPr lang="en-US" sz="1400" dirty="0">
                        <a:solidFill>
                          <a:schemeClr val="tx1">
                            <a:lumMod val="65000"/>
                            <a:lumOff val="35000"/>
                          </a:schemeClr>
                        </a:solidFill>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36939894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65000"/>
                              <a:lumOff val="35000"/>
                            </a:schemeClr>
                          </a:solidFill>
                          <a:latin typeface="Verdana" panose="020B0604030504040204" pitchFamily="34" charset="0"/>
                          <a:ea typeface="Verdana" panose="020B0604030504040204" pitchFamily="34" charset="0"/>
                        </a:rPr>
                        <a:t>All</a:t>
                      </a:r>
                    </a:p>
                  </a:txBody>
                  <a:tcPr/>
                </a:tc>
                <a:tc>
                  <a:txBody>
                    <a:bodyPr/>
                    <a:lstStyle/>
                    <a:p>
                      <a:r>
                        <a:rPr lang="en-US" sz="1400" dirty="0">
                          <a:solidFill>
                            <a:schemeClr val="tx1">
                              <a:lumMod val="65000"/>
                              <a:lumOff val="35000"/>
                            </a:schemeClr>
                          </a:solidFill>
                          <a:latin typeface="Verdana" panose="020B0604030504040204" pitchFamily="34" charset="0"/>
                          <a:ea typeface="Verdana" panose="020B0604030504040204" pitchFamily="34" charset="0"/>
                        </a:rPr>
                        <a:t>Info Needed &gt; Info Needed</a:t>
                      </a:r>
                    </a:p>
                  </a:txBody>
                  <a:tcPr/>
                </a:tc>
                <a:tc>
                  <a:txBody>
                    <a:bodyPr/>
                    <a:lstStyle/>
                    <a:p>
                      <a:pPr marL="285750" indent="-285750">
                        <a:spcBef>
                          <a:spcPts val="600"/>
                        </a:spcBef>
                        <a:spcAft>
                          <a:spcPts val="600"/>
                        </a:spcAft>
                        <a:buFont typeface="Arial" panose="020B0604020202020204" pitchFamily="34" charset="0"/>
                        <a:buChar char="•"/>
                      </a:pPr>
                      <a:r>
                        <a:rPr lang="en-US" sz="1400" b="1" dirty="0">
                          <a:solidFill>
                            <a:schemeClr val="tx1">
                              <a:lumMod val="65000"/>
                              <a:lumOff val="35000"/>
                            </a:schemeClr>
                          </a:solidFill>
                          <a:latin typeface="Verdana" panose="020B0604030504040204" pitchFamily="34" charset="0"/>
                          <a:ea typeface="Verdana" panose="020B0604030504040204" pitchFamily="34" charset="0"/>
                        </a:rPr>
                        <a:t>Screen: </a:t>
                      </a:r>
                      <a:r>
                        <a:rPr lang="en-US" sz="1400" dirty="0">
                          <a:solidFill>
                            <a:schemeClr val="tx1">
                              <a:lumMod val="65000"/>
                              <a:lumOff val="35000"/>
                            </a:schemeClr>
                          </a:solidFill>
                          <a:latin typeface="Verdana" panose="020B0604030504040204" pitchFamily="34" charset="0"/>
                          <a:ea typeface="Verdana" panose="020B0604030504040204" pitchFamily="34" charset="0"/>
                        </a:rPr>
                        <a:t>Assignment</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Field(s): Assignee (required)</a:t>
                      </a:r>
                    </a:p>
                  </a:txBody>
                  <a:tcPr/>
                </a:tc>
                <a:extLst>
                  <a:ext uri="{0D108BD9-81ED-4DB2-BD59-A6C34878D82A}">
                    <a16:rowId xmlns:a16="http://schemas.microsoft.com/office/drawing/2014/main" val="282978932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65000"/>
                              <a:lumOff val="35000"/>
                            </a:schemeClr>
                          </a:solidFill>
                          <a:latin typeface="Verdana" panose="020B0604030504040204" pitchFamily="34" charset="0"/>
                          <a:ea typeface="Verdana" panose="020B0604030504040204" pitchFamily="34" charset="0"/>
                        </a:rPr>
                        <a:t>Open</a:t>
                      </a:r>
                    </a:p>
                  </a:txBody>
                  <a:tcPr/>
                </a:tc>
                <a:tc>
                  <a:txBody>
                    <a:bodyPr/>
                    <a:lstStyle/>
                    <a:p>
                      <a:r>
                        <a:rPr lang="en-US" sz="1400" dirty="0">
                          <a:solidFill>
                            <a:schemeClr val="tx1">
                              <a:lumMod val="65000"/>
                              <a:lumOff val="35000"/>
                            </a:schemeClr>
                          </a:solidFill>
                          <a:latin typeface="Verdana" panose="020B0604030504040204" pitchFamily="34" charset="0"/>
                          <a:ea typeface="Verdana" panose="020B0604030504040204" pitchFamily="34" charset="0"/>
                        </a:rPr>
                        <a:t>Start Review &gt; In Review</a:t>
                      </a:r>
                    </a:p>
                  </a:txBody>
                  <a:tcPr/>
                </a:tc>
                <a:tc>
                  <a:txBody>
                    <a:bodyPr/>
                    <a:lstStyle/>
                    <a:p>
                      <a:pPr marL="285750" indent="-285750">
                        <a:spcBef>
                          <a:spcPts val="600"/>
                        </a:spcBef>
                        <a:spcAft>
                          <a:spcPts val="600"/>
                        </a:spcAft>
                        <a:buFont typeface="Arial" panose="020B0604020202020204" pitchFamily="34" charset="0"/>
                        <a:buChar char="•"/>
                      </a:pPr>
                      <a:r>
                        <a:rPr lang="en-US" sz="1400" b="1" dirty="0">
                          <a:solidFill>
                            <a:schemeClr val="tx1">
                              <a:lumMod val="65000"/>
                              <a:lumOff val="35000"/>
                            </a:schemeClr>
                          </a:solidFill>
                          <a:latin typeface="Verdana" panose="020B0604030504040204" pitchFamily="34" charset="0"/>
                          <a:ea typeface="Verdana" panose="020B0604030504040204" pitchFamily="34" charset="0"/>
                        </a:rPr>
                        <a:t>Post Function: </a:t>
                      </a:r>
                      <a:r>
                        <a:rPr lang="en-US" sz="1400" dirty="0">
                          <a:solidFill>
                            <a:schemeClr val="tx1">
                              <a:lumMod val="65000"/>
                              <a:lumOff val="35000"/>
                            </a:schemeClr>
                          </a:solidFill>
                          <a:latin typeface="Verdana" panose="020B0604030504040204" pitchFamily="34" charset="0"/>
                          <a:ea typeface="Verdana" panose="020B0604030504040204" pitchFamily="34" charset="0"/>
                        </a:rPr>
                        <a:t>Assign the issue to the current user. </a:t>
                      </a:r>
                    </a:p>
                  </a:txBody>
                  <a:tcPr/>
                </a:tc>
                <a:extLst>
                  <a:ext uri="{0D108BD9-81ED-4DB2-BD59-A6C34878D82A}">
                    <a16:rowId xmlns:a16="http://schemas.microsoft.com/office/drawing/2014/main" val="358632583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65000"/>
                              <a:lumOff val="35000"/>
                            </a:schemeClr>
                          </a:solidFill>
                          <a:latin typeface="Verdana" panose="020B0604030504040204" pitchFamily="34" charset="0"/>
                          <a:ea typeface="Verdana" panose="020B0604030504040204" pitchFamily="34" charset="0"/>
                        </a:rPr>
                        <a:t>In Progress</a:t>
                      </a:r>
                    </a:p>
                  </a:txBody>
                  <a:tcPr/>
                </a:tc>
                <a:tc>
                  <a:txBody>
                    <a:bodyPr/>
                    <a:lstStyle/>
                    <a:p>
                      <a:r>
                        <a:rPr lang="en-US" sz="1400" dirty="0">
                          <a:solidFill>
                            <a:schemeClr val="tx1">
                              <a:lumMod val="65000"/>
                              <a:lumOff val="35000"/>
                            </a:schemeClr>
                          </a:solidFill>
                          <a:latin typeface="Verdana" panose="020B0604030504040204" pitchFamily="34" charset="0"/>
                          <a:ea typeface="Verdana" panose="020B0604030504040204" pitchFamily="34" charset="0"/>
                        </a:rPr>
                        <a:t>Request Approval &gt; Awaiting Approval</a:t>
                      </a:r>
                    </a:p>
                  </a:txBody>
                  <a:tcPr/>
                </a:tc>
                <a:tc>
                  <a:txBody>
                    <a:bodyPr/>
                    <a:lstStyle/>
                    <a:p>
                      <a:pPr marL="285750" indent="-285750">
                        <a:spcBef>
                          <a:spcPts val="600"/>
                        </a:spcBef>
                        <a:spcAft>
                          <a:spcPts val="600"/>
                        </a:spcAft>
                        <a:buFont typeface="Arial" panose="020B0604020202020204" pitchFamily="34" charset="0"/>
                        <a:buChar char="•"/>
                      </a:pPr>
                      <a:r>
                        <a:rPr lang="en-US" sz="1400" b="1" dirty="0">
                          <a:solidFill>
                            <a:schemeClr val="tx1">
                              <a:lumMod val="65000"/>
                              <a:lumOff val="35000"/>
                            </a:schemeClr>
                          </a:solidFill>
                          <a:latin typeface="Verdana" panose="020B0604030504040204" pitchFamily="34" charset="0"/>
                          <a:ea typeface="Verdana" panose="020B0604030504040204" pitchFamily="34" charset="0"/>
                        </a:rPr>
                        <a:t>Screen: </a:t>
                      </a:r>
                      <a:r>
                        <a:rPr lang="en-US" sz="1400" b="0" dirty="0">
                          <a:solidFill>
                            <a:schemeClr val="tx1">
                              <a:lumMod val="65000"/>
                              <a:lumOff val="35000"/>
                            </a:schemeClr>
                          </a:solidFill>
                          <a:latin typeface="Verdana" panose="020B0604030504040204" pitchFamily="34" charset="0"/>
                          <a:ea typeface="Verdana" panose="020B0604030504040204" pitchFamily="34" charset="0"/>
                        </a:rPr>
                        <a:t>Assignment</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Field(s): Assignee (required)</a:t>
                      </a:r>
                    </a:p>
                  </a:txBody>
                  <a:tcPr/>
                </a:tc>
                <a:extLst>
                  <a:ext uri="{0D108BD9-81ED-4DB2-BD59-A6C34878D82A}">
                    <a16:rowId xmlns:a16="http://schemas.microsoft.com/office/drawing/2014/main" val="4191310411"/>
                  </a:ext>
                </a:extLst>
              </a:tr>
            </a:tbl>
          </a:graphicData>
        </a:graphic>
      </p:graphicFrame>
    </p:spTree>
    <p:extLst>
      <p:ext uri="{BB962C8B-B14F-4D97-AF65-F5344CB8AC3E}">
        <p14:creationId xmlns:p14="http://schemas.microsoft.com/office/powerpoint/2010/main" val="18317934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07A6A-77B4-4196-8003-5B4FAB7504D6}"/>
              </a:ext>
            </a:extLst>
          </p:cNvPr>
          <p:cNvSpPr>
            <a:spLocks noGrp="1"/>
          </p:cNvSpPr>
          <p:nvPr>
            <p:ph type="title"/>
          </p:nvPr>
        </p:nvSpPr>
        <p:spPr/>
        <p:txBody>
          <a:bodyPr/>
          <a:lstStyle/>
          <a:p>
            <a:r>
              <a:rPr lang="en-US" dirty="0"/>
              <a:t>Transition Behaviors</a:t>
            </a:r>
          </a:p>
        </p:txBody>
      </p:sp>
      <p:sp>
        <p:nvSpPr>
          <p:cNvPr id="4" name="Footer Placeholder 3">
            <a:extLst>
              <a:ext uri="{FF2B5EF4-FFF2-40B4-BE49-F238E27FC236}">
                <a16:creationId xmlns:a16="http://schemas.microsoft.com/office/drawing/2014/main" id="{7AC15946-B8F6-4659-8328-68FEE208BDC0}"/>
              </a:ext>
            </a:extLst>
          </p:cNvPr>
          <p:cNvSpPr>
            <a:spLocks noGrp="1"/>
          </p:cNvSpPr>
          <p:nvPr>
            <p:ph type="ftr" sz="quarter" idx="11"/>
          </p:nvPr>
        </p:nvSpPr>
        <p:spPr/>
        <p:txBody>
          <a:bodyPr/>
          <a:lstStyle/>
          <a:p>
            <a:r>
              <a:rPr lang="en-US" dirty="0"/>
              <a:t>jirastrategy.com</a:t>
            </a:r>
          </a:p>
        </p:txBody>
      </p:sp>
      <p:graphicFrame>
        <p:nvGraphicFramePr>
          <p:cNvPr id="9" name="Table 8">
            <a:extLst>
              <a:ext uri="{FF2B5EF4-FFF2-40B4-BE49-F238E27FC236}">
                <a16:creationId xmlns:a16="http://schemas.microsoft.com/office/drawing/2014/main" id="{D36836F7-FB6C-4FEE-B915-DE665457F406}"/>
              </a:ext>
            </a:extLst>
          </p:cNvPr>
          <p:cNvGraphicFramePr>
            <a:graphicFrameLocks noGrp="1"/>
          </p:cNvGraphicFramePr>
          <p:nvPr/>
        </p:nvGraphicFramePr>
        <p:xfrm>
          <a:off x="937212" y="1690688"/>
          <a:ext cx="10330863" cy="4180840"/>
        </p:xfrm>
        <a:graphic>
          <a:graphicData uri="http://schemas.openxmlformats.org/drawingml/2006/table">
            <a:tbl>
              <a:tblPr firstRow="1" bandRow="1">
                <a:tableStyleId>{C083E6E3-FA7D-4D7B-A595-EF9225AFEA82}</a:tableStyleId>
              </a:tblPr>
              <a:tblGrid>
                <a:gridCol w="1358313">
                  <a:extLst>
                    <a:ext uri="{9D8B030D-6E8A-4147-A177-3AD203B41FA5}">
                      <a16:colId xmlns:a16="http://schemas.microsoft.com/office/drawing/2014/main" val="3634814718"/>
                    </a:ext>
                  </a:extLst>
                </a:gridCol>
                <a:gridCol w="3806373">
                  <a:extLst>
                    <a:ext uri="{9D8B030D-6E8A-4147-A177-3AD203B41FA5}">
                      <a16:colId xmlns:a16="http://schemas.microsoft.com/office/drawing/2014/main" val="773785180"/>
                    </a:ext>
                  </a:extLst>
                </a:gridCol>
                <a:gridCol w="5166177">
                  <a:extLst>
                    <a:ext uri="{9D8B030D-6E8A-4147-A177-3AD203B41FA5}">
                      <a16:colId xmlns:a16="http://schemas.microsoft.com/office/drawing/2014/main" val="860140075"/>
                    </a:ext>
                  </a:extLst>
                </a:gridCol>
              </a:tblGrid>
              <a:tr h="370840">
                <a:tc>
                  <a:txBody>
                    <a:bodyPr/>
                    <a:lstStyle/>
                    <a:p>
                      <a:r>
                        <a:rPr lang="en-US" sz="1600" dirty="0">
                          <a:latin typeface="Verdana" panose="020B0604030504040204" pitchFamily="34" charset="0"/>
                          <a:ea typeface="Verdana" panose="020B0604030504040204" pitchFamily="34" charset="0"/>
                        </a:rPr>
                        <a:t>Status</a:t>
                      </a:r>
                    </a:p>
                  </a:txBody>
                  <a:tcPr/>
                </a:tc>
                <a:tc>
                  <a:txBody>
                    <a:bodyPr/>
                    <a:lstStyle/>
                    <a:p>
                      <a:r>
                        <a:rPr lang="en-US" sz="1600" dirty="0">
                          <a:latin typeface="Verdana" panose="020B0604030504040204" pitchFamily="34" charset="0"/>
                          <a:ea typeface="Verdana" panose="020B0604030504040204" pitchFamily="34" charset="0"/>
                        </a:rPr>
                        <a:t>Transition &gt; Destination</a:t>
                      </a:r>
                    </a:p>
                  </a:txBody>
                  <a:tcPr/>
                </a:tc>
                <a:tc>
                  <a:txBody>
                    <a:bodyPr/>
                    <a:lstStyle/>
                    <a:p>
                      <a:r>
                        <a:rPr lang="en-US" sz="1600" dirty="0">
                          <a:latin typeface="Verdana" panose="020B0604030504040204" pitchFamily="34" charset="0"/>
                          <a:ea typeface="Verdana" panose="020B0604030504040204" pitchFamily="34" charset="0"/>
                        </a:rPr>
                        <a:t>Behaviors</a:t>
                      </a:r>
                    </a:p>
                  </a:txBody>
                  <a:tcPr/>
                </a:tc>
                <a:extLst>
                  <a:ext uri="{0D108BD9-81ED-4DB2-BD59-A6C34878D82A}">
                    <a16:rowId xmlns:a16="http://schemas.microsoft.com/office/drawing/2014/main" val="35231991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65000"/>
                              <a:lumOff val="35000"/>
                            </a:schemeClr>
                          </a:solidFill>
                          <a:latin typeface="Verdana" panose="020B0604030504040204" pitchFamily="34" charset="0"/>
                          <a:ea typeface="Verdana" panose="020B0604030504040204" pitchFamily="34" charset="0"/>
                        </a:rPr>
                        <a:t>All</a:t>
                      </a:r>
                    </a:p>
                  </a:txBody>
                  <a:tcPr/>
                </a:tc>
                <a:tc>
                  <a:txBody>
                    <a:bodyPr/>
                    <a:lstStyle/>
                    <a:p>
                      <a:r>
                        <a:rPr lang="en-US" sz="1400" dirty="0">
                          <a:solidFill>
                            <a:schemeClr val="tx1">
                              <a:lumMod val="65000"/>
                              <a:lumOff val="35000"/>
                            </a:schemeClr>
                          </a:solidFill>
                          <a:latin typeface="Verdana" panose="020B0604030504040204" pitchFamily="34" charset="0"/>
                          <a:ea typeface="Verdana" panose="020B0604030504040204" pitchFamily="34" charset="0"/>
                        </a:rPr>
                        <a:t>Close &gt; Closed</a:t>
                      </a:r>
                    </a:p>
                  </a:txBody>
                  <a:tcPr/>
                </a:tc>
                <a:tc>
                  <a:txBody>
                    <a:bodyPr/>
                    <a:lstStyle/>
                    <a:p>
                      <a:pPr marL="285750" indent="-285750">
                        <a:spcBef>
                          <a:spcPts val="600"/>
                        </a:spcBef>
                        <a:spcAft>
                          <a:spcPts val="600"/>
                        </a:spcAft>
                        <a:buFont typeface="Arial" panose="020B0604020202020204" pitchFamily="34" charset="0"/>
                        <a:buChar char="•"/>
                      </a:pPr>
                      <a:r>
                        <a:rPr lang="en-US" sz="1400" b="1" dirty="0">
                          <a:solidFill>
                            <a:schemeClr val="tx1">
                              <a:lumMod val="65000"/>
                              <a:lumOff val="35000"/>
                            </a:schemeClr>
                          </a:solidFill>
                          <a:latin typeface="Verdana" panose="020B0604030504040204" pitchFamily="34" charset="0"/>
                          <a:ea typeface="Verdana" panose="020B0604030504040204" pitchFamily="34" charset="0"/>
                        </a:rPr>
                        <a:t>Screen: </a:t>
                      </a:r>
                      <a:r>
                        <a:rPr lang="en-US" sz="1400" dirty="0">
                          <a:solidFill>
                            <a:schemeClr val="tx1">
                              <a:lumMod val="65000"/>
                              <a:lumOff val="35000"/>
                            </a:schemeClr>
                          </a:solidFill>
                          <a:latin typeface="Verdana" panose="020B0604030504040204" pitchFamily="34" charset="0"/>
                          <a:ea typeface="Verdana" panose="020B0604030504040204" pitchFamily="34" charset="0"/>
                        </a:rPr>
                        <a:t>Resolve Issue</a:t>
                      </a:r>
                    </a:p>
                    <a:p>
                      <a:pPr marL="742950" lvl="1" indent="-285750">
                        <a:spcBef>
                          <a:spcPts val="0"/>
                        </a:spcBef>
                        <a:spcAft>
                          <a:spcPts val="0"/>
                        </a:spcAft>
                        <a:buFont typeface="Arial" panose="020B0604020202020204" pitchFamily="34" charset="0"/>
                        <a:buChar char="•"/>
                      </a:pPr>
                      <a:r>
                        <a:rPr lang="en-US" sz="1200" b="0"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Field(s): Resolution (required)</a:t>
                      </a:r>
                    </a:p>
                    <a:p>
                      <a:pPr marL="285750" indent="-285750">
                        <a:spcBef>
                          <a:spcPts val="600"/>
                        </a:spcBef>
                        <a:spcAft>
                          <a:spcPts val="600"/>
                        </a:spcAft>
                        <a:buFont typeface="Arial" panose="020B0604020202020204" pitchFamily="34" charset="0"/>
                        <a:buChar char="•"/>
                      </a:pPr>
                      <a:r>
                        <a:rPr lang="en-US" sz="1400" b="1"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Post Function: </a:t>
                      </a:r>
                      <a:r>
                        <a:rPr lang="en-US" sz="1400" b="0"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Fire a Issue Closed event that can be processed by the listeners.</a:t>
                      </a:r>
                      <a:endParaRPr lang="en-US" sz="1400" dirty="0">
                        <a:solidFill>
                          <a:schemeClr val="tx1">
                            <a:lumMod val="65000"/>
                            <a:lumOff val="35000"/>
                          </a:schemeClr>
                        </a:solidFill>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36939894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65000"/>
                              <a:lumOff val="35000"/>
                            </a:schemeClr>
                          </a:solidFill>
                          <a:latin typeface="Verdana" panose="020B0604030504040204" pitchFamily="34" charset="0"/>
                          <a:ea typeface="Verdana" panose="020B0604030504040204" pitchFamily="34" charset="0"/>
                        </a:rPr>
                        <a:t>All</a:t>
                      </a:r>
                    </a:p>
                  </a:txBody>
                  <a:tcPr/>
                </a:tc>
                <a:tc>
                  <a:txBody>
                    <a:bodyPr/>
                    <a:lstStyle/>
                    <a:p>
                      <a:r>
                        <a:rPr lang="en-US" sz="1400" dirty="0">
                          <a:solidFill>
                            <a:schemeClr val="tx1">
                              <a:lumMod val="65000"/>
                              <a:lumOff val="35000"/>
                            </a:schemeClr>
                          </a:solidFill>
                          <a:latin typeface="Verdana" panose="020B0604030504040204" pitchFamily="34" charset="0"/>
                          <a:ea typeface="Verdana" panose="020B0604030504040204" pitchFamily="34" charset="0"/>
                        </a:rPr>
                        <a:t>Info Needed &gt; Info Needed</a:t>
                      </a:r>
                    </a:p>
                  </a:txBody>
                  <a:tcPr/>
                </a:tc>
                <a:tc>
                  <a:txBody>
                    <a:bodyPr/>
                    <a:lstStyle/>
                    <a:p>
                      <a:pPr marL="285750" indent="-285750">
                        <a:spcBef>
                          <a:spcPts val="600"/>
                        </a:spcBef>
                        <a:spcAft>
                          <a:spcPts val="600"/>
                        </a:spcAft>
                        <a:buFont typeface="Arial" panose="020B0604020202020204" pitchFamily="34" charset="0"/>
                        <a:buChar char="•"/>
                      </a:pPr>
                      <a:r>
                        <a:rPr lang="en-US" sz="1400" b="1" dirty="0">
                          <a:solidFill>
                            <a:schemeClr val="tx1">
                              <a:lumMod val="65000"/>
                              <a:lumOff val="35000"/>
                            </a:schemeClr>
                          </a:solidFill>
                          <a:latin typeface="Verdana" panose="020B0604030504040204" pitchFamily="34" charset="0"/>
                          <a:ea typeface="Verdana" panose="020B0604030504040204" pitchFamily="34" charset="0"/>
                        </a:rPr>
                        <a:t>Screen: </a:t>
                      </a:r>
                      <a:r>
                        <a:rPr lang="en-US" sz="1400" dirty="0">
                          <a:solidFill>
                            <a:schemeClr val="tx1">
                              <a:lumMod val="65000"/>
                              <a:lumOff val="35000"/>
                            </a:schemeClr>
                          </a:solidFill>
                          <a:latin typeface="Verdana" panose="020B0604030504040204" pitchFamily="34" charset="0"/>
                          <a:ea typeface="Verdana" panose="020B0604030504040204" pitchFamily="34" charset="0"/>
                        </a:rPr>
                        <a:t>Assignment</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Field(s): Assignee (required)</a:t>
                      </a:r>
                    </a:p>
                  </a:txBody>
                  <a:tcPr/>
                </a:tc>
                <a:extLst>
                  <a:ext uri="{0D108BD9-81ED-4DB2-BD59-A6C34878D82A}">
                    <a16:rowId xmlns:a16="http://schemas.microsoft.com/office/drawing/2014/main" val="282978932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65000"/>
                              <a:lumOff val="35000"/>
                            </a:schemeClr>
                          </a:solidFill>
                          <a:latin typeface="Verdana" panose="020B0604030504040204" pitchFamily="34" charset="0"/>
                          <a:ea typeface="Verdana" panose="020B0604030504040204" pitchFamily="34" charset="0"/>
                        </a:rPr>
                        <a:t>Open</a:t>
                      </a:r>
                    </a:p>
                  </a:txBody>
                  <a:tcPr/>
                </a:tc>
                <a:tc>
                  <a:txBody>
                    <a:bodyPr/>
                    <a:lstStyle/>
                    <a:p>
                      <a:r>
                        <a:rPr lang="en-US" sz="1400" dirty="0">
                          <a:solidFill>
                            <a:schemeClr val="tx1">
                              <a:lumMod val="65000"/>
                              <a:lumOff val="35000"/>
                            </a:schemeClr>
                          </a:solidFill>
                          <a:latin typeface="Verdana" panose="020B0604030504040204" pitchFamily="34" charset="0"/>
                          <a:ea typeface="Verdana" panose="020B0604030504040204" pitchFamily="34" charset="0"/>
                        </a:rPr>
                        <a:t>Start Review &gt; In Review</a:t>
                      </a:r>
                    </a:p>
                  </a:txBody>
                  <a:tcPr/>
                </a:tc>
                <a:tc>
                  <a:txBody>
                    <a:bodyPr/>
                    <a:lstStyle/>
                    <a:p>
                      <a:pPr marL="285750" indent="-285750">
                        <a:spcBef>
                          <a:spcPts val="600"/>
                        </a:spcBef>
                        <a:spcAft>
                          <a:spcPts val="600"/>
                        </a:spcAft>
                        <a:buFont typeface="Arial" panose="020B0604020202020204" pitchFamily="34" charset="0"/>
                        <a:buChar char="•"/>
                      </a:pPr>
                      <a:r>
                        <a:rPr lang="en-US" sz="1400" b="1" dirty="0">
                          <a:solidFill>
                            <a:schemeClr val="tx1">
                              <a:lumMod val="65000"/>
                              <a:lumOff val="35000"/>
                            </a:schemeClr>
                          </a:solidFill>
                          <a:latin typeface="Verdana" panose="020B0604030504040204" pitchFamily="34" charset="0"/>
                          <a:ea typeface="Verdana" panose="020B0604030504040204" pitchFamily="34" charset="0"/>
                        </a:rPr>
                        <a:t>Post Function: </a:t>
                      </a:r>
                      <a:r>
                        <a:rPr lang="en-US" sz="1400" dirty="0">
                          <a:solidFill>
                            <a:schemeClr val="tx1">
                              <a:lumMod val="65000"/>
                              <a:lumOff val="35000"/>
                            </a:schemeClr>
                          </a:solidFill>
                          <a:latin typeface="Verdana" panose="020B0604030504040204" pitchFamily="34" charset="0"/>
                          <a:ea typeface="Verdana" panose="020B0604030504040204" pitchFamily="34" charset="0"/>
                        </a:rPr>
                        <a:t>Assign the issue to the current user. </a:t>
                      </a:r>
                    </a:p>
                  </a:txBody>
                  <a:tcPr/>
                </a:tc>
                <a:extLst>
                  <a:ext uri="{0D108BD9-81ED-4DB2-BD59-A6C34878D82A}">
                    <a16:rowId xmlns:a16="http://schemas.microsoft.com/office/drawing/2014/main" val="358632583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65000"/>
                              <a:lumOff val="35000"/>
                            </a:schemeClr>
                          </a:solidFill>
                          <a:latin typeface="Verdana" panose="020B0604030504040204" pitchFamily="34" charset="0"/>
                          <a:ea typeface="Verdana" panose="020B0604030504040204" pitchFamily="34" charset="0"/>
                        </a:rPr>
                        <a:t>In Progress</a:t>
                      </a:r>
                    </a:p>
                  </a:txBody>
                  <a:tcPr/>
                </a:tc>
                <a:tc>
                  <a:txBody>
                    <a:bodyPr/>
                    <a:lstStyle/>
                    <a:p>
                      <a:r>
                        <a:rPr lang="en-US" sz="1400" dirty="0">
                          <a:solidFill>
                            <a:schemeClr val="tx1">
                              <a:lumMod val="65000"/>
                              <a:lumOff val="35000"/>
                            </a:schemeClr>
                          </a:solidFill>
                          <a:latin typeface="Verdana" panose="020B0604030504040204" pitchFamily="34" charset="0"/>
                          <a:ea typeface="Verdana" panose="020B0604030504040204" pitchFamily="34" charset="0"/>
                        </a:rPr>
                        <a:t>Request Approval &gt; Awaiting Approval</a:t>
                      </a:r>
                    </a:p>
                  </a:txBody>
                  <a:tcPr/>
                </a:tc>
                <a:tc>
                  <a:txBody>
                    <a:bodyPr/>
                    <a:lstStyle/>
                    <a:p>
                      <a:pPr marL="285750" indent="-285750">
                        <a:spcBef>
                          <a:spcPts val="600"/>
                        </a:spcBef>
                        <a:spcAft>
                          <a:spcPts val="600"/>
                        </a:spcAft>
                        <a:buFont typeface="Arial" panose="020B0604020202020204" pitchFamily="34" charset="0"/>
                        <a:buChar char="•"/>
                      </a:pPr>
                      <a:r>
                        <a:rPr lang="en-US" sz="1400" b="1" dirty="0">
                          <a:solidFill>
                            <a:schemeClr val="tx1">
                              <a:lumMod val="65000"/>
                              <a:lumOff val="35000"/>
                            </a:schemeClr>
                          </a:solidFill>
                          <a:latin typeface="Verdana" panose="020B0604030504040204" pitchFamily="34" charset="0"/>
                          <a:ea typeface="Verdana" panose="020B0604030504040204" pitchFamily="34" charset="0"/>
                        </a:rPr>
                        <a:t>Screen: </a:t>
                      </a:r>
                      <a:r>
                        <a:rPr lang="en-US" sz="1400" b="0" dirty="0">
                          <a:solidFill>
                            <a:schemeClr val="tx1">
                              <a:lumMod val="65000"/>
                              <a:lumOff val="35000"/>
                            </a:schemeClr>
                          </a:solidFill>
                          <a:latin typeface="Verdana" panose="020B0604030504040204" pitchFamily="34" charset="0"/>
                          <a:ea typeface="Verdana" panose="020B0604030504040204" pitchFamily="34" charset="0"/>
                        </a:rPr>
                        <a:t>Assignment</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Field(s): Assignee (required)</a:t>
                      </a:r>
                    </a:p>
                  </a:txBody>
                  <a:tcPr/>
                </a:tc>
                <a:extLst>
                  <a:ext uri="{0D108BD9-81ED-4DB2-BD59-A6C34878D82A}">
                    <a16:rowId xmlns:a16="http://schemas.microsoft.com/office/drawing/2014/main" val="419131041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65000"/>
                              <a:lumOff val="35000"/>
                            </a:schemeClr>
                          </a:solidFill>
                          <a:latin typeface="Verdana" panose="020B0604030504040204" pitchFamily="34" charset="0"/>
                          <a:ea typeface="Verdana" panose="020B0604030504040204" pitchFamily="34" charset="0"/>
                        </a:rPr>
                        <a:t>Closed</a:t>
                      </a:r>
                    </a:p>
                  </a:txBody>
                  <a:tcPr/>
                </a:tc>
                <a:tc>
                  <a:txBody>
                    <a:bodyPr/>
                    <a:lstStyle/>
                    <a:p>
                      <a:r>
                        <a:rPr lang="en-US" sz="1400" dirty="0">
                          <a:solidFill>
                            <a:schemeClr val="tx1">
                              <a:lumMod val="65000"/>
                              <a:lumOff val="35000"/>
                            </a:schemeClr>
                          </a:solidFill>
                          <a:latin typeface="Verdana" panose="020B0604030504040204" pitchFamily="34" charset="0"/>
                          <a:ea typeface="Verdana" panose="020B0604030504040204" pitchFamily="34" charset="0"/>
                        </a:rPr>
                        <a:t>Reopen &gt; Open</a:t>
                      </a:r>
                    </a:p>
                  </a:txBody>
                  <a:tcPr/>
                </a:tc>
                <a:tc>
                  <a:txBody>
                    <a:bodyPr/>
                    <a:lstStyle/>
                    <a:p>
                      <a:pPr marL="285750" indent="-285750">
                        <a:spcBef>
                          <a:spcPts val="600"/>
                        </a:spcBef>
                        <a:spcAft>
                          <a:spcPts val="600"/>
                        </a:spcAft>
                        <a:buFont typeface="Arial" panose="020B0604020202020204" pitchFamily="34" charset="0"/>
                        <a:buChar char="•"/>
                      </a:pPr>
                      <a:r>
                        <a:rPr lang="en-US" sz="1400" b="1"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Post Function: </a:t>
                      </a:r>
                      <a:r>
                        <a:rPr lang="en-US" sz="1400" b="0"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The value of field Resolution will be cleared.</a:t>
                      </a:r>
                    </a:p>
                    <a:p>
                      <a:pPr marL="285750" indent="-285750">
                        <a:spcBef>
                          <a:spcPts val="600"/>
                        </a:spcBef>
                        <a:spcAft>
                          <a:spcPts val="600"/>
                        </a:spcAft>
                        <a:buFont typeface="Arial" panose="020B0604020202020204" pitchFamily="34" charset="0"/>
                        <a:buChar char="•"/>
                      </a:pPr>
                      <a:r>
                        <a:rPr lang="en-US" sz="1400" b="1"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Post Function: </a:t>
                      </a:r>
                      <a:r>
                        <a:rPr lang="en-US" sz="1400" b="0"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Fire a Issue Reopened event that can be processed by the listeners.</a:t>
                      </a:r>
                    </a:p>
                  </a:txBody>
                  <a:tcPr/>
                </a:tc>
                <a:extLst>
                  <a:ext uri="{0D108BD9-81ED-4DB2-BD59-A6C34878D82A}">
                    <a16:rowId xmlns:a16="http://schemas.microsoft.com/office/drawing/2014/main" val="2258182523"/>
                  </a:ext>
                </a:extLst>
              </a:tr>
            </a:tbl>
          </a:graphicData>
        </a:graphic>
      </p:graphicFrame>
    </p:spTree>
    <p:extLst>
      <p:ext uri="{BB962C8B-B14F-4D97-AF65-F5344CB8AC3E}">
        <p14:creationId xmlns:p14="http://schemas.microsoft.com/office/powerpoint/2010/main" val="28841515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07A6A-77B4-4196-8003-5B4FAB7504D6}"/>
              </a:ext>
            </a:extLst>
          </p:cNvPr>
          <p:cNvSpPr>
            <a:spLocks noGrp="1"/>
          </p:cNvSpPr>
          <p:nvPr>
            <p:ph type="title"/>
          </p:nvPr>
        </p:nvSpPr>
        <p:spPr/>
        <p:txBody>
          <a:bodyPr/>
          <a:lstStyle/>
          <a:p>
            <a:r>
              <a:rPr lang="en-US" dirty="0"/>
              <a:t>Diagram Mode</a:t>
            </a:r>
          </a:p>
        </p:txBody>
      </p:sp>
      <p:pic>
        <p:nvPicPr>
          <p:cNvPr id="5" name="Picture 4" descr="A screenshot of a cell phone&#10;&#10;Description generated with very high confidence">
            <a:extLst>
              <a:ext uri="{FF2B5EF4-FFF2-40B4-BE49-F238E27FC236}">
                <a16:creationId xmlns:a16="http://schemas.microsoft.com/office/drawing/2014/main" id="{5A09750E-C706-4120-BEC5-16B9B59D51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95625" y="1989364"/>
            <a:ext cx="6000750" cy="3771900"/>
          </a:xfrm>
          <a:prstGeom prst="rect">
            <a:avLst/>
          </a:prstGeom>
        </p:spPr>
      </p:pic>
    </p:spTree>
    <p:extLst>
      <p:ext uri="{BB962C8B-B14F-4D97-AF65-F5344CB8AC3E}">
        <p14:creationId xmlns:p14="http://schemas.microsoft.com/office/powerpoint/2010/main" val="36106084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social media post&#10;&#10;Description generated with very high confidence">
            <a:extLst>
              <a:ext uri="{FF2B5EF4-FFF2-40B4-BE49-F238E27FC236}">
                <a16:creationId xmlns:a16="http://schemas.microsoft.com/office/drawing/2014/main" id="{AF51ACF0-528D-42B0-919A-81360B57388F}"/>
              </a:ext>
            </a:extLst>
          </p:cNvPr>
          <p:cNvPicPr>
            <a:picLocks noChangeAspect="1"/>
          </p:cNvPicPr>
          <p:nvPr/>
        </p:nvPicPr>
        <p:blipFill rotWithShape="1">
          <a:blip r:embed="rId3">
            <a:alphaModFix amt="70000"/>
            <a:extLst>
              <a:ext uri="{28A0092B-C50C-407E-A947-70E740481C1C}">
                <a14:useLocalDpi xmlns:a14="http://schemas.microsoft.com/office/drawing/2010/main" val="0"/>
              </a:ext>
            </a:extLst>
          </a:blip>
          <a:srcRect t="2" b="33131"/>
          <a:stretch/>
        </p:blipFill>
        <p:spPr>
          <a:xfrm>
            <a:off x="947060" y="1724025"/>
            <a:ext cx="3361651" cy="5133976"/>
          </a:xfrm>
          <a:prstGeom prst="rect">
            <a:avLst/>
          </a:prstGeom>
        </p:spPr>
      </p:pic>
      <p:sp>
        <p:nvSpPr>
          <p:cNvPr id="7" name="Title 6">
            <a:extLst>
              <a:ext uri="{FF2B5EF4-FFF2-40B4-BE49-F238E27FC236}">
                <a16:creationId xmlns:a16="http://schemas.microsoft.com/office/drawing/2014/main" id="{720F4232-CC01-58A6-4072-CF958B7E539D}"/>
              </a:ext>
            </a:extLst>
          </p:cNvPr>
          <p:cNvSpPr>
            <a:spLocks noGrp="1"/>
          </p:cNvSpPr>
          <p:nvPr>
            <p:ph type="title"/>
          </p:nvPr>
        </p:nvSpPr>
        <p:spPr/>
        <p:txBody>
          <a:bodyPr/>
          <a:lstStyle/>
          <a:p>
            <a:r>
              <a:rPr lang="en-US" dirty="0"/>
              <a:t>Text Mode</a:t>
            </a:r>
          </a:p>
        </p:txBody>
      </p:sp>
      <p:pic>
        <p:nvPicPr>
          <p:cNvPr id="9" name="Picture 8" descr="A screenshot of a social media post&#10;&#10;Description generated with very high confidence">
            <a:extLst>
              <a:ext uri="{FF2B5EF4-FFF2-40B4-BE49-F238E27FC236}">
                <a16:creationId xmlns:a16="http://schemas.microsoft.com/office/drawing/2014/main" id="{E28BA3AA-F039-8C0F-6A67-DC731313CD2B}"/>
              </a:ext>
            </a:extLst>
          </p:cNvPr>
          <p:cNvPicPr>
            <a:picLocks noChangeAspect="1"/>
          </p:cNvPicPr>
          <p:nvPr/>
        </p:nvPicPr>
        <p:blipFill rotWithShape="1">
          <a:blip r:embed="rId3">
            <a:extLst>
              <a:ext uri="{28A0092B-C50C-407E-A947-70E740481C1C}">
                <a14:useLocalDpi xmlns:a14="http://schemas.microsoft.com/office/drawing/2010/main" val="0"/>
              </a:ext>
            </a:extLst>
          </a:blip>
          <a:srcRect t="2" b="70312"/>
          <a:stretch/>
        </p:blipFill>
        <p:spPr>
          <a:xfrm>
            <a:off x="4950278" y="1690688"/>
            <a:ext cx="6672821" cy="4524375"/>
          </a:xfrm>
          <a:prstGeom prst="rect">
            <a:avLst/>
          </a:prstGeom>
          <a:ln>
            <a:solidFill>
              <a:schemeClr val="bg1">
                <a:lumMod val="75000"/>
              </a:schemeClr>
            </a:solidFill>
          </a:ln>
        </p:spPr>
      </p:pic>
    </p:spTree>
    <p:extLst>
      <p:ext uri="{BB962C8B-B14F-4D97-AF65-F5344CB8AC3E}">
        <p14:creationId xmlns:p14="http://schemas.microsoft.com/office/powerpoint/2010/main" val="3363285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07A6A-77B4-4196-8003-5B4FAB7504D6}"/>
              </a:ext>
            </a:extLst>
          </p:cNvPr>
          <p:cNvSpPr>
            <a:spLocks noGrp="1"/>
          </p:cNvSpPr>
          <p:nvPr>
            <p:ph type="title"/>
          </p:nvPr>
        </p:nvSpPr>
        <p:spPr/>
        <p:txBody>
          <a:bodyPr/>
          <a:lstStyle/>
          <a:p>
            <a:r>
              <a:rPr lang="en-US" dirty="0"/>
              <a:t>Note</a:t>
            </a:r>
          </a:p>
        </p:txBody>
      </p:sp>
      <p:sp>
        <p:nvSpPr>
          <p:cNvPr id="4" name="Footer Placeholder 3">
            <a:extLst>
              <a:ext uri="{FF2B5EF4-FFF2-40B4-BE49-F238E27FC236}">
                <a16:creationId xmlns:a16="http://schemas.microsoft.com/office/drawing/2014/main" id="{7AC15946-B8F6-4659-8328-68FEE208BDC0}"/>
              </a:ext>
            </a:extLst>
          </p:cNvPr>
          <p:cNvSpPr>
            <a:spLocks noGrp="1"/>
          </p:cNvSpPr>
          <p:nvPr>
            <p:ph type="ftr" sz="quarter" idx="11"/>
          </p:nvPr>
        </p:nvSpPr>
        <p:spPr/>
        <p:txBody>
          <a:bodyPr/>
          <a:lstStyle/>
          <a:p>
            <a:r>
              <a:rPr lang="en-US" dirty="0"/>
              <a:t>jirastrategy.com</a:t>
            </a:r>
          </a:p>
        </p:txBody>
      </p:sp>
      <p:pic>
        <p:nvPicPr>
          <p:cNvPr id="8" name="Picture 7" descr="A close up of an animal&#10;&#10;Description generated with high confidence">
            <a:extLst>
              <a:ext uri="{FF2B5EF4-FFF2-40B4-BE49-F238E27FC236}">
                <a16:creationId xmlns:a16="http://schemas.microsoft.com/office/drawing/2014/main" id="{F620782F-936A-4CBC-8FBF-1FA801634D47}"/>
              </a:ext>
            </a:extLst>
          </p:cNvPr>
          <p:cNvPicPr>
            <a:picLocks noChangeAspect="1"/>
          </p:cNvPicPr>
          <p:nvPr/>
        </p:nvPicPr>
        <p:blipFill rotWithShape="1">
          <a:blip r:embed="rId3">
            <a:extLst>
              <a:ext uri="{28A0092B-C50C-407E-A947-70E740481C1C}">
                <a14:useLocalDpi xmlns:a14="http://schemas.microsoft.com/office/drawing/2010/main" val="0"/>
              </a:ext>
            </a:extLst>
          </a:blip>
          <a:srcRect r="63773" b="50000"/>
          <a:stretch/>
        </p:blipFill>
        <p:spPr>
          <a:xfrm>
            <a:off x="9722934" y="4921197"/>
            <a:ext cx="2469066" cy="1936804"/>
          </a:xfrm>
          <a:prstGeom prst="rect">
            <a:avLst/>
          </a:prstGeom>
        </p:spPr>
      </p:pic>
      <p:sp>
        <p:nvSpPr>
          <p:cNvPr id="10" name="Content Placeholder 2">
            <a:extLst>
              <a:ext uri="{FF2B5EF4-FFF2-40B4-BE49-F238E27FC236}">
                <a16:creationId xmlns:a16="http://schemas.microsoft.com/office/drawing/2014/main" id="{FE91FD67-82AC-43B9-8E3D-8DFBB43FBE7C}"/>
              </a:ext>
            </a:extLst>
          </p:cNvPr>
          <p:cNvSpPr>
            <a:spLocks noGrp="1"/>
          </p:cNvSpPr>
          <p:nvPr>
            <p:ph idx="1"/>
          </p:nvPr>
        </p:nvSpPr>
        <p:spPr>
          <a:xfrm>
            <a:off x="838200" y="1825625"/>
            <a:ext cx="10515600" cy="4351338"/>
          </a:xfrm>
        </p:spPr>
        <p:txBody>
          <a:bodyPr>
            <a:normAutofit/>
          </a:bodyPr>
          <a:lstStyle/>
          <a:p>
            <a:pPr marL="0" indent="0">
              <a:lnSpc>
                <a:spcPct val="150000"/>
              </a:lnSpc>
              <a:spcBef>
                <a:spcPts val="1200"/>
              </a:spcBef>
              <a:buNone/>
            </a:pPr>
            <a:r>
              <a:rPr lang="en-US" sz="1800" dirty="0">
                <a:solidFill>
                  <a:schemeClr val="accent6">
                    <a:lumMod val="75000"/>
                  </a:schemeClr>
                </a:solidFill>
              </a:rPr>
              <a:t>This implementation is one of many possible solutions. </a:t>
            </a:r>
          </a:p>
          <a:p>
            <a:pPr marL="0" indent="0">
              <a:lnSpc>
                <a:spcPct val="150000"/>
              </a:lnSpc>
              <a:spcBef>
                <a:spcPts val="1200"/>
              </a:spcBef>
              <a:buNone/>
            </a:pPr>
            <a:r>
              <a:rPr lang="en-US" sz="1800" dirty="0">
                <a:solidFill>
                  <a:schemeClr val="accent6">
                    <a:lumMod val="75000"/>
                  </a:schemeClr>
                </a:solidFill>
              </a:rPr>
              <a:t>Always do what’s best for your users without cluttering up your Jira application.</a:t>
            </a:r>
          </a:p>
        </p:txBody>
      </p:sp>
    </p:spTree>
    <p:extLst>
      <p:ext uri="{BB962C8B-B14F-4D97-AF65-F5344CB8AC3E}">
        <p14:creationId xmlns:p14="http://schemas.microsoft.com/office/powerpoint/2010/main" val="14092888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A7E40E8-62EB-409C-946C-879B351F127B}"/>
              </a:ext>
            </a:extLst>
          </p:cNvPr>
          <p:cNvSpPr>
            <a:spLocks noGrp="1"/>
          </p:cNvSpPr>
          <p:nvPr>
            <p:ph type="ctrTitle"/>
          </p:nvPr>
        </p:nvSpPr>
        <p:spPr>
          <a:xfrm>
            <a:off x="1524000" y="2922051"/>
            <a:ext cx="9144000" cy="1013898"/>
          </a:xfrm>
        </p:spPr>
        <p:txBody>
          <a:bodyPr anchor="ctr">
            <a:normAutofit/>
          </a:bodyPr>
          <a:lstStyle/>
          <a:p>
            <a:r>
              <a:rPr lang="en-US" sz="4400" dirty="0">
                <a:solidFill>
                  <a:schemeClr val="bg1"/>
                </a:solidFill>
              </a:rPr>
              <a:t>Example 2</a:t>
            </a:r>
          </a:p>
        </p:txBody>
      </p:sp>
    </p:spTree>
    <p:extLst>
      <p:ext uri="{BB962C8B-B14F-4D97-AF65-F5344CB8AC3E}">
        <p14:creationId xmlns:p14="http://schemas.microsoft.com/office/powerpoint/2010/main" val="13142216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07A6A-77B4-4196-8003-5B4FAB7504D6}"/>
              </a:ext>
            </a:extLst>
          </p:cNvPr>
          <p:cNvSpPr>
            <a:spLocks noGrp="1"/>
          </p:cNvSpPr>
          <p:nvPr>
            <p:ph type="title"/>
          </p:nvPr>
        </p:nvSpPr>
        <p:spPr/>
        <p:txBody>
          <a:bodyPr/>
          <a:lstStyle/>
          <a:p>
            <a:r>
              <a:rPr lang="en-US" dirty="0"/>
              <a:t>Instructions</a:t>
            </a:r>
          </a:p>
        </p:txBody>
      </p:sp>
      <p:sp>
        <p:nvSpPr>
          <p:cNvPr id="3" name="Content Placeholder 2">
            <a:extLst>
              <a:ext uri="{FF2B5EF4-FFF2-40B4-BE49-F238E27FC236}">
                <a16:creationId xmlns:a16="http://schemas.microsoft.com/office/drawing/2014/main" id="{123E7016-D4D9-4ED2-B0D0-54158CC73465}"/>
              </a:ext>
            </a:extLst>
          </p:cNvPr>
          <p:cNvSpPr>
            <a:spLocks noGrp="1"/>
          </p:cNvSpPr>
          <p:nvPr>
            <p:ph idx="1"/>
          </p:nvPr>
        </p:nvSpPr>
        <p:spPr/>
        <p:txBody>
          <a:bodyPr>
            <a:normAutofit/>
          </a:bodyPr>
          <a:lstStyle/>
          <a:p>
            <a:pPr marL="0" indent="0">
              <a:lnSpc>
                <a:spcPct val="140000"/>
              </a:lnSpc>
              <a:spcBef>
                <a:spcPts val="1200"/>
              </a:spcBef>
              <a:buNone/>
            </a:pPr>
            <a:r>
              <a:rPr lang="en-US" sz="1700" dirty="0">
                <a:solidFill>
                  <a:schemeClr val="accent6">
                    <a:lumMod val="75000"/>
                  </a:schemeClr>
                </a:solidFill>
              </a:rPr>
              <a:t>Use these slides to design and document a custom workflow. Use the two examples to help determine the statuses, transitions, and transition behaviors for your custom process.</a:t>
            </a:r>
          </a:p>
          <a:p>
            <a:pPr marL="0" indent="0">
              <a:buNone/>
            </a:pPr>
            <a:endParaRPr lang="en-US" sz="1500" dirty="0">
              <a:solidFill>
                <a:schemeClr val="accent6">
                  <a:lumMod val="75000"/>
                </a:schemeClr>
              </a:solidFill>
            </a:endParaRPr>
          </a:p>
          <a:p>
            <a:pPr lvl="1"/>
            <a:r>
              <a:rPr lang="en-US" sz="1700" dirty="0"/>
              <a:t>Slides 03 – 10: Example 1</a:t>
            </a:r>
          </a:p>
          <a:p>
            <a:pPr lvl="1"/>
            <a:r>
              <a:rPr lang="en-US" sz="1700" dirty="0"/>
              <a:t>Slides 11 – 16: Example 2</a:t>
            </a:r>
          </a:p>
          <a:p>
            <a:pPr lvl="1"/>
            <a:r>
              <a:rPr lang="en-US" sz="1700" dirty="0"/>
              <a:t>Slides 17 – 22: Create Your Workflow (Blank slides)</a:t>
            </a:r>
          </a:p>
          <a:p>
            <a:pPr lvl="1"/>
            <a:r>
              <a:rPr lang="en-US" sz="1700" dirty="0"/>
              <a:t>Slides 23 – 24: Resources</a:t>
            </a:r>
          </a:p>
        </p:txBody>
      </p:sp>
      <p:sp>
        <p:nvSpPr>
          <p:cNvPr id="4" name="Footer Placeholder 3">
            <a:extLst>
              <a:ext uri="{FF2B5EF4-FFF2-40B4-BE49-F238E27FC236}">
                <a16:creationId xmlns:a16="http://schemas.microsoft.com/office/drawing/2014/main" id="{7AC15946-B8F6-4659-8328-68FEE208BDC0}"/>
              </a:ext>
            </a:extLst>
          </p:cNvPr>
          <p:cNvSpPr>
            <a:spLocks noGrp="1"/>
          </p:cNvSpPr>
          <p:nvPr>
            <p:ph type="ftr" sz="quarter" idx="11"/>
          </p:nvPr>
        </p:nvSpPr>
        <p:spPr/>
        <p:txBody>
          <a:bodyPr/>
          <a:lstStyle/>
          <a:p>
            <a:r>
              <a:rPr lang="en-US" dirty="0"/>
              <a:t>jirastrategy.com</a:t>
            </a:r>
          </a:p>
        </p:txBody>
      </p:sp>
      <p:pic>
        <p:nvPicPr>
          <p:cNvPr id="8" name="Picture 7" descr="A close up of an animal&#10;&#10;Description generated with high confidence">
            <a:extLst>
              <a:ext uri="{FF2B5EF4-FFF2-40B4-BE49-F238E27FC236}">
                <a16:creationId xmlns:a16="http://schemas.microsoft.com/office/drawing/2014/main" id="{F620782F-936A-4CBC-8FBF-1FA801634D47}"/>
              </a:ext>
            </a:extLst>
          </p:cNvPr>
          <p:cNvPicPr>
            <a:picLocks noChangeAspect="1"/>
          </p:cNvPicPr>
          <p:nvPr/>
        </p:nvPicPr>
        <p:blipFill rotWithShape="1">
          <a:blip r:embed="rId3">
            <a:extLst>
              <a:ext uri="{28A0092B-C50C-407E-A947-70E740481C1C}">
                <a14:useLocalDpi xmlns:a14="http://schemas.microsoft.com/office/drawing/2010/main" val="0"/>
              </a:ext>
            </a:extLst>
          </a:blip>
          <a:srcRect r="63773" b="50000"/>
          <a:stretch/>
        </p:blipFill>
        <p:spPr>
          <a:xfrm>
            <a:off x="9722934" y="4921197"/>
            <a:ext cx="2469066" cy="1936804"/>
          </a:xfrm>
          <a:prstGeom prst="rect">
            <a:avLst/>
          </a:prstGeom>
        </p:spPr>
      </p:pic>
    </p:spTree>
    <p:extLst>
      <p:ext uri="{BB962C8B-B14F-4D97-AF65-F5344CB8AC3E}">
        <p14:creationId xmlns:p14="http://schemas.microsoft.com/office/powerpoint/2010/main" val="15335116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07A6A-77B4-4196-8003-5B4FAB7504D6}"/>
              </a:ext>
            </a:extLst>
          </p:cNvPr>
          <p:cNvSpPr>
            <a:spLocks noGrp="1"/>
          </p:cNvSpPr>
          <p:nvPr>
            <p:ph type="title"/>
          </p:nvPr>
        </p:nvSpPr>
        <p:spPr/>
        <p:txBody>
          <a:bodyPr/>
          <a:lstStyle/>
          <a:p>
            <a:r>
              <a:rPr lang="en-US" dirty="0"/>
              <a:t>Narrative</a:t>
            </a:r>
          </a:p>
        </p:txBody>
      </p:sp>
      <p:sp>
        <p:nvSpPr>
          <p:cNvPr id="3" name="Content Placeholder 2">
            <a:extLst>
              <a:ext uri="{FF2B5EF4-FFF2-40B4-BE49-F238E27FC236}">
                <a16:creationId xmlns:a16="http://schemas.microsoft.com/office/drawing/2014/main" id="{123E7016-D4D9-4ED2-B0D0-54158CC73465}"/>
              </a:ext>
            </a:extLst>
          </p:cNvPr>
          <p:cNvSpPr>
            <a:spLocks noGrp="1"/>
          </p:cNvSpPr>
          <p:nvPr>
            <p:ph idx="1"/>
          </p:nvPr>
        </p:nvSpPr>
        <p:spPr/>
        <p:txBody>
          <a:bodyPr>
            <a:normAutofit/>
          </a:bodyPr>
          <a:lstStyle/>
          <a:p>
            <a:pPr marL="0" indent="0">
              <a:lnSpc>
                <a:spcPct val="140000"/>
              </a:lnSpc>
              <a:spcBef>
                <a:spcPts val="1200"/>
              </a:spcBef>
              <a:buNone/>
            </a:pPr>
            <a:r>
              <a:rPr lang="en-US" sz="1700" i="1" dirty="0"/>
              <a:t>We start off with a search for candidates and identify ideal clients we’d like to work with. We acquire a lead through various lead generation methods. We do company research prior to meeting with the candidate. We book a meeting. At the meeting, we use our “Fact Finding Template” and “Performance Checklist.”  After the meeting we develop a solution, plan, or resources for how the consultant can help the company. For ongoing contracts, we’ll have weekly, quarterly, semi-annual, and annual meetings for their quarterly and long-term goals.</a:t>
            </a:r>
          </a:p>
        </p:txBody>
      </p:sp>
      <p:sp>
        <p:nvSpPr>
          <p:cNvPr id="4" name="Footer Placeholder 3">
            <a:extLst>
              <a:ext uri="{FF2B5EF4-FFF2-40B4-BE49-F238E27FC236}">
                <a16:creationId xmlns:a16="http://schemas.microsoft.com/office/drawing/2014/main" id="{7AC15946-B8F6-4659-8328-68FEE208BDC0}"/>
              </a:ext>
            </a:extLst>
          </p:cNvPr>
          <p:cNvSpPr>
            <a:spLocks noGrp="1"/>
          </p:cNvSpPr>
          <p:nvPr>
            <p:ph type="ftr" sz="quarter" idx="11"/>
          </p:nvPr>
        </p:nvSpPr>
        <p:spPr/>
        <p:txBody>
          <a:bodyPr/>
          <a:lstStyle/>
          <a:p>
            <a:r>
              <a:rPr lang="en-US" dirty="0"/>
              <a:t>jirastrategy.com</a:t>
            </a:r>
          </a:p>
        </p:txBody>
      </p:sp>
      <p:pic>
        <p:nvPicPr>
          <p:cNvPr id="8" name="Picture 7" descr="A close up of an animal&#10;&#10;Description generated with high confidence">
            <a:extLst>
              <a:ext uri="{FF2B5EF4-FFF2-40B4-BE49-F238E27FC236}">
                <a16:creationId xmlns:a16="http://schemas.microsoft.com/office/drawing/2014/main" id="{F620782F-936A-4CBC-8FBF-1FA801634D47}"/>
              </a:ext>
            </a:extLst>
          </p:cNvPr>
          <p:cNvPicPr>
            <a:picLocks noChangeAspect="1"/>
          </p:cNvPicPr>
          <p:nvPr/>
        </p:nvPicPr>
        <p:blipFill rotWithShape="1">
          <a:blip r:embed="rId3">
            <a:extLst>
              <a:ext uri="{28A0092B-C50C-407E-A947-70E740481C1C}">
                <a14:useLocalDpi xmlns:a14="http://schemas.microsoft.com/office/drawing/2010/main" val="0"/>
              </a:ext>
            </a:extLst>
          </a:blip>
          <a:srcRect r="63773" b="50000"/>
          <a:stretch/>
        </p:blipFill>
        <p:spPr>
          <a:xfrm>
            <a:off x="9722934" y="4921197"/>
            <a:ext cx="2469066" cy="1936804"/>
          </a:xfrm>
          <a:prstGeom prst="rect">
            <a:avLst/>
          </a:prstGeom>
        </p:spPr>
      </p:pic>
      <p:sp>
        <p:nvSpPr>
          <p:cNvPr id="7" name="TextBox 6">
            <a:extLst>
              <a:ext uri="{FF2B5EF4-FFF2-40B4-BE49-F238E27FC236}">
                <a16:creationId xmlns:a16="http://schemas.microsoft.com/office/drawing/2014/main" id="{8E32B9B8-929A-DDDD-3F69-4A498EE9F598}"/>
              </a:ext>
            </a:extLst>
          </p:cNvPr>
          <p:cNvSpPr txBox="1"/>
          <p:nvPr/>
        </p:nvSpPr>
        <p:spPr>
          <a:xfrm>
            <a:off x="338137" y="1690688"/>
            <a:ext cx="657225" cy="1631216"/>
          </a:xfrm>
          <a:prstGeom prst="rect">
            <a:avLst/>
          </a:prstGeom>
          <a:noFill/>
        </p:spPr>
        <p:txBody>
          <a:bodyPr wrap="square" rtlCol="0">
            <a:spAutoFit/>
          </a:bodyPr>
          <a:lstStyle/>
          <a:p>
            <a:r>
              <a:rPr lang="en-US" sz="10000" dirty="0">
                <a:solidFill>
                  <a:schemeClr val="bg1">
                    <a:lumMod val="85000"/>
                  </a:schemeClr>
                </a:solidFill>
                <a:latin typeface="Adobe Caslon Pro" panose="0205050205050A020403" pitchFamily="18" charset="0"/>
              </a:rPr>
              <a:t>“</a:t>
            </a:r>
          </a:p>
        </p:txBody>
      </p:sp>
      <p:sp>
        <p:nvSpPr>
          <p:cNvPr id="9" name="TextBox 8">
            <a:extLst>
              <a:ext uri="{FF2B5EF4-FFF2-40B4-BE49-F238E27FC236}">
                <a16:creationId xmlns:a16="http://schemas.microsoft.com/office/drawing/2014/main" id="{FB6A4783-CB1D-35B1-04F1-081A126BB147}"/>
              </a:ext>
            </a:extLst>
          </p:cNvPr>
          <p:cNvSpPr txBox="1"/>
          <p:nvPr/>
        </p:nvSpPr>
        <p:spPr>
          <a:xfrm>
            <a:off x="11034712" y="3762683"/>
            <a:ext cx="657225" cy="1631216"/>
          </a:xfrm>
          <a:prstGeom prst="rect">
            <a:avLst/>
          </a:prstGeom>
          <a:noFill/>
        </p:spPr>
        <p:txBody>
          <a:bodyPr wrap="square" rtlCol="0">
            <a:spAutoFit/>
          </a:bodyPr>
          <a:lstStyle/>
          <a:p>
            <a:r>
              <a:rPr lang="en-US" sz="10000" dirty="0">
                <a:solidFill>
                  <a:schemeClr val="bg1">
                    <a:lumMod val="85000"/>
                  </a:schemeClr>
                </a:solidFill>
                <a:latin typeface="Adobe Caslon Pro" panose="0205050205050A020403" pitchFamily="18" charset="0"/>
              </a:rPr>
              <a:t>”</a:t>
            </a:r>
          </a:p>
        </p:txBody>
      </p:sp>
    </p:spTree>
    <p:extLst>
      <p:ext uri="{BB962C8B-B14F-4D97-AF65-F5344CB8AC3E}">
        <p14:creationId xmlns:p14="http://schemas.microsoft.com/office/powerpoint/2010/main" val="138627826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07A6A-77B4-4196-8003-5B4FAB7504D6}"/>
              </a:ext>
            </a:extLst>
          </p:cNvPr>
          <p:cNvSpPr>
            <a:spLocks noGrp="1"/>
          </p:cNvSpPr>
          <p:nvPr>
            <p:ph type="title"/>
          </p:nvPr>
        </p:nvSpPr>
        <p:spPr/>
        <p:txBody>
          <a:bodyPr/>
          <a:lstStyle/>
          <a:p>
            <a:r>
              <a:rPr lang="en-US" dirty="0"/>
              <a:t>Narrative Phases</a:t>
            </a:r>
          </a:p>
        </p:txBody>
      </p:sp>
      <p:sp>
        <p:nvSpPr>
          <p:cNvPr id="3" name="Content Placeholder 2">
            <a:extLst>
              <a:ext uri="{FF2B5EF4-FFF2-40B4-BE49-F238E27FC236}">
                <a16:creationId xmlns:a16="http://schemas.microsoft.com/office/drawing/2014/main" id="{123E7016-D4D9-4ED2-B0D0-54158CC73465}"/>
              </a:ext>
            </a:extLst>
          </p:cNvPr>
          <p:cNvSpPr>
            <a:spLocks noGrp="1"/>
          </p:cNvSpPr>
          <p:nvPr>
            <p:ph idx="1"/>
          </p:nvPr>
        </p:nvSpPr>
        <p:spPr/>
        <p:txBody>
          <a:bodyPr>
            <a:noAutofit/>
          </a:bodyPr>
          <a:lstStyle/>
          <a:p>
            <a:pPr marL="0" indent="0">
              <a:buNone/>
            </a:pPr>
            <a:r>
              <a:rPr lang="en-US" sz="1600" i="1" dirty="0"/>
              <a:t>“We start off with a search for candidates and identify ideal clients we’d like to work with. We acquire a lead through various lead generation methods.”</a:t>
            </a:r>
          </a:p>
          <a:p>
            <a:pPr lvl="1">
              <a:lnSpc>
                <a:spcPct val="150000"/>
              </a:lnSpc>
              <a:spcBef>
                <a:spcPts val="200"/>
              </a:spcBef>
              <a:buFont typeface="Wingdings" panose="05000000000000000000" pitchFamily="2" charset="2"/>
              <a:buChar char="§"/>
            </a:pPr>
            <a:r>
              <a:rPr lang="en-US" sz="1400" dirty="0">
                <a:solidFill>
                  <a:schemeClr val="accent6">
                    <a:lumMod val="75000"/>
                  </a:schemeClr>
                </a:solidFill>
              </a:rPr>
              <a:t>Related statuses: Open</a:t>
            </a:r>
            <a:endParaRPr lang="en-US" sz="1500" dirty="0"/>
          </a:p>
          <a:p>
            <a:pPr marL="0" indent="0">
              <a:buNone/>
            </a:pPr>
            <a:endParaRPr lang="en-US" sz="1000" i="1" dirty="0"/>
          </a:p>
          <a:p>
            <a:pPr marL="0" indent="0">
              <a:buNone/>
            </a:pPr>
            <a:r>
              <a:rPr lang="en-US" sz="1600" i="1" dirty="0"/>
              <a:t>“We do company research prior to meeting with the candidate. We book a meeting. At the meeting, we use our “Fact Finding Template” and “Performance Checklist.”” </a:t>
            </a:r>
          </a:p>
          <a:p>
            <a:pPr lvl="1">
              <a:lnSpc>
                <a:spcPct val="150000"/>
              </a:lnSpc>
              <a:spcBef>
                <a:spcPts val="200"/>
              </a:spcBef>
              <a:buFont typeface="Wingdings" panose="05000000000000000000" pitchFamily="2" charset="2"/>
              <a:buChar char="§"/>
            </a:pPr>
            <a:r>
              <a:rPr lang="en-US" sz="1400" dirty="0">
                <a:solidFill>
                  <a:schemeClr val="accent6">
                    <a:lumMod val="75000"/>
                  </a:schemeClr>
                </a:solidFill>
              </a:rPr>
              <a:t>Related statuses: Planning</a:t>
            </a:r>
            <a:endParaRPr lang="en-US" sz="1500" dirty="0"/>
          </a:p>
          <a:p>
            <a:pPr marL="0" indent="0">
              <a:buNone/>
            </a:pPr>
            <a:endParaRPr lang="en-US" sz="1000" i="1" dirty="0"/>
          </a:p>
          <a:p>
            <a:pPr marL="0" indent="0">
              <a:buNone/>
            </a:pPr>
            <a:r>
              <a:rPr lang="en-US" sz="1600" i="1" dirty="0"/>
              <a:t>“After the meeting we develop a solution, plan, or resources for how the consultant </a:t>
            </a:r>
            <a:br>
              <a:rPr lang="en-US" sz="1600" i="1" dirty="0"/>
            </a:br>
            <a:r>
              <a:rPr lang="en-US" sz="1600" i="1" dirty="0"/>
              <a:t>can help the company.”</a:t>
            </a:r>
          </a:p>
          <a:p>
            <a:pPr lvl="1">
              <a:lnSpc>
                <a:spcPct val="150000"/>
              </a:lnSpc>
              <a:spcBef>
                <a:spcPts val="200"/>
              </a:spcBef>
              <a:buFont typeface="Wingdings" panose="05000000000000000000" pitchFamily="2" charset="2"/>
              <a:buChar char="§"/>
            </a:pPr>
            <a:r>
              <a:rPr lang="en-US" sz="1400" dirty="0">
                <a:solidFill>
                  <a:schemeClr val="accent6">
                    <a:lumMod val="75000"/>
                  </a:schemeClr>
                </a:solidFill>
              </a:rPr>
              <a:t>Related statuses: Proposal</a:t>
            </a:r>
            <a:endParaRPr lang="en-US" sz="1500" i="1" dirty="0"/>
          </a:p>
          <a:p>
            <a:pPr marL="0" indent="0">
              <a:buNone/>
            </a:pPr>
            <a:endParaRPr lang="en-US" sz="1000" i="1" dirty="0"/>
          </a:p>
          <a:p>
            <a:pPr marL="0" indent="0">
              <a:buNone/>
            </a:pPr>
            <a:r>
              <a:rPr lang="en-US" sz="1600" i="1" dirty="0"/>
              <a:t>“For ongoing contracts, we’ll have weekly, quarterly, semi-annual, and annual </a:t>
            </a:r>
            <a:br>
              <a:rPr lang="en-US" sz="1600" i="1" dirty="0"/>
            </a:br>
            <a:r>
              <a:rPr lang="en-US" sz="1600" i="1" dirty="0"/>
              <a:t>meetings for their quarterly and long-term goals.”</a:t>
            </a:r>
          </a:p>
          <a:p>
            <a:pPr lvl="1">
              <a:lnSpc>
                <a:spcPct val="150000"/>
              </a:lnSpc>
              <a:spcBef>
                <a:spcPts val="200"/>
              </a:spcBef>
              <a:buFont typeface="Wingdings" panose="05000000000000000000" pitchFamily="2" charset="2"/>
              <a:buChar char="§"/>
            </a:pPr>
            <a:r>
              <a:rPr lang="en-US" sz="1400" dirty="0">
                <a:solidFill>
                  <a:schemeClr val="accent6">
                    <a:lumMod val="75000"/>
                  </a:schemeClr>
                </a:solidFill>
              </a:rPr>
              <a:t>Related statuses: Active or Closed</a:t>
            </a:r>
          </a:p>
        </p:txBody>
      </p:sp>
      <p:sp>
        <p:nvSpPr>
          <p:cNvPr id="4" name="Footer Placeholder 3">
            <a:extLst>
              <a:ext uri="{FF2B5EF4-FFF2-40B4-BE49-F238E27FC236}">
                <a16:creationId xmlns:a16="http://schemas.microsoft.com/office/drawing/2014/main" id="{7AC15946-B8F6-4659-8328-68FEE208BDC0}"/>
              </a:ext>
            </a:extLst>
          </p:cNvPr>
          <p:cNvSpPr>
            <a:spLocks noGrp="1"/>
          </p:cNvSpPr>
          <p:nvPr>
            <p:ph type="ftr" sz="quarter" idx="11"/>
          </p:nvPr>
        </p:nvSpPr>
        <p:spPr/>
        <p:txBody>
          <a:bodyPr/>
          <a:lstStyle/>
          <a:p>
            <a:r>
              <a:rPr lang="en-US" dirty="0"/>
              <a:t>jirastrategy.com</a:t>
            </a:r>
          </a:p>
        </p:txBody>
      </p:sp>
      <p:pic>
        <p:nvPicPr>
          <p:cNvPr id="8" name="Picture 7" descr="A close up of an animal&#10;&#10;Description generated with high confidence">
            <a:extLst>
              <a:ext uri="{FF2B5EF4-FFF2-40B4-BE49-F238E27FC236}">
                <a16:creationId xmlns:a16="http://schemas.microsoft.com/office/drawing/2014/main" id="{F620782F-936A-4CBC-8FBF-1FA801634D47}"/>
              </a:ext>
            </a:extLst>
          </p:cNvPr>
          <p:cNvPicPr>
            <a:picLocks noChangeAspect="1"/>
          </p:cNvPicPr>
          <p:nvPr/>
        </p:nvPicPr>
        <p:blipFill rotWithShape="1">
          <a:blip r:embed="rId3">
            <a:extLst>
              <a:ext uri="{28A0092B-C50C-407E-A947-70E740481C1C}">
                <a14:useLocalDpi xmlns:a14="http://schemas.microsoft.com/office/drawing/2010/main" val="0"/>
              </a:ext>
            </a:extLst>
          </a:blip>
          <a:srcRect r="63773" b="50000"/>
          <a:stretch/>
        </p:blipFill>
        <p:spPr>
          <a:xfrm>
            <a:off x="9722934" y="4921197"/>
            <a:ext cx="2469066" cy="1936804"/>
          </a:xfrm>
          <a:prstGeom prst="rect">
            <a:avLst/>
          </a:prstGeom>
        </p:spPr>
      </p:pic>
    </p:spTree>
    <p:extLst>
      <p:ext uri="{BB962C8B-B14F-4D97-AF65-F5344CB8AC3E}">
        <p14:creationId xmlns:p14="http://schemas.microsoft.com/office/powerpoint/2010/main" val="2776540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07A6A-77B4-4196-8003-5B4FAB7504D6}"/>
              </a:ext>
            </a:extLst>
          </p:cNvPr>
          <p:cNvSpPr>
            <a:spLocks noGrp="1"/>
          </p:cNvSpPr>
          <p:nvPr>
            <p:ph type="title"/>
          </p:nvPr>
        </p:nvSpPr>
        <p:spPr/>
        <p:txBody>
          <a:bodyPr/>
          <a:lstStyle/>
          <a:p>
            <a:r>
              <a:rPr lang="en-US" dirty="0"/>
              <a:t>Statuses</a:t>
            </a:r>
          </a:p>
        </p:txBody>
      </p:sp>
      <p:sp>
        <p:nvSpPr>
          <p:cNvPr id="4" name="Footer Placeholder 3">
            <a:extLst>
              <a:ext uri="{FF2B5EF4-FFF2-40B4-BE49-F238E27FC236}">
                <a16:creationId xmlns:a16="http://schemas.microsoft.com/office/drawing/2014/main" id="{7AC15946-B8F6-4659-8328-68FEE208BDC0}"/>
              </a:ext>
            </a:extLst>
          </p:cNvPr>
          <p:cNvSpPr>
            <a:spLocks noGrp="1"/>
          </p:cNvSpPr>
          <p:nvPr>
            <p:ph type="ftr" sz="quarter" idx="11"/>
          </p:nvPr>
        </p:nvSpPr>
        <p:spPr/>
        <p:txBody>
          <a:bodyPr/>
          <a:lstStyle/>
          <a:p>
            <a:r>
              <a:rPr lang="en-US" dirty="0"/>
              <a:t>jirastrategy.com</a:t>
            </a:r>
          </a:p>
        </p:txBody>
      </p:sp>
      <p:sp>
        <p:nvSpPr>
          <p:cNvPr id="6" name="Content Placeholder 5">
            <a:extLst>
              <a:ext uri="{FF2B5EF4-FFF2-40B4-BE49-F238E27FC236}">
                <a16:creationId xmlns:a16="http://schemas.microsoft.com/office/drawing/2014/main" id="{9C97B8AA-7446-4BDD-87D5-2C320F4104DE}"/>
              </a:ext>
            </a:extLst>
          </p:cNvPr>
          <p:cNvSpPr>
            <a:spLocks noGrp="1"/>
          </p:cNvSpPr>
          <p:nvPr>
            <p:ph idx="1"/>
          </p:nvPr>
        </p:nvSpPr>
        <p:spPr/>
        <p:txBody>
          <a:bodyPr/>
          <a:lstStyle/>
          <a:p>
            <a:pPr marL="0" indent="0">
              <a:buNone/>
            </a:pPr>
            <a:r>
              <a:rPr lang="en-US" sz="1400" dirty="0">
                <a:solidFill>
                  <a:schemeClr val="bg1">
                    <a:lumMod val="65000"/>
                  </a:schemeClr>
                </a:solidFill>
              </a:rPr>
              <a:t>Key: Status =              </a:t>
            </a:r>
          </a:p>
        </p:txBody>
      </p:sp>
      <p:sp>
        <p:nvSpPr>
          <p:cNvPr id="12" name="TextBox 11">
            <a:extLst>
              <a:ext uri="{FF2B5EF4-FFF2-40B4-BE49-F238E27FC236}">
                <a16:creationId xmlns:a16="http://schemas.microsoft.com/office/drawing/2014/main" id="{CD6DC563-1BCB-48C7-A187-A4EA95928CEF}"/>
              </a:ext>
            </a:extLst>
          </p:cNvPr>
          <p:cNvSpPr txBox="1"/>
          <p:nvPr/>
        </p:nvSpPr>
        <p:spPr>
          <a:xfrm>
            <a:off x="3242372" y="2471190"/>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Planning</a:t>
            </a:r>
          </a:p>
        </p:txBody>
      </p:sp>
      <p:sp>
        <p:nvSpPr>
          <p:cNvPr id="13" name="TextBox 12">
            <a:extLst>
              <a:ext uri="{FF2B5EF4-FFF2-40B4-BE49-F238E27FC236}">
                <a16:creationId xmlns:a16="http://schemas.microsoft.com/office/drawing/2014/main" id="{D143048D-2B4D-4BC6-B8EC-27A1D2210EBD}"/>
              </a:ext>
            </a:extLst>
          </p:cNvPr>
          <p:cNvSpPr txBox="1"/>
          <p:nvPr/>
        </p:nvSpPr>
        <p:spPr>
          <a:xfrm>
            <a:off x="10132889" y="2470268"/>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Closed</a:t>
            </a:r>
          </a:p>
        </p:txBody>
      </p:sp>
      <p:sp>
        <p:nvSpPr>
          <p:cNvPr id="14" name="TextBox 13">
            <a:extLst>
              <a:ext uri="{FF2B5EF4-FFF2-40B4-BE49-F238E27FC236}">
                <a16:creationId xmlns:a16="http://schemas.microsoft.com/office/drawing/2014/main" id="{FC2A38DE-CED4-46EE-9DF2-30685435D812}"/>
              </a:ext>
            </a:extLst>
          </p:cNvPr>
          <p:cNvSpPr txBox="1"/>
          <p:nvPr/>
        </p:nvSpPr>
        <p:spPr>
          <a:xfrm>
            <a:off x="945533" y="2469131"/>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Open</a:t>
            </a:r>
          </a:p>
        </p:txBody>
      </p:sp>
      <p:sp>
        <p:nvSpPr>
          <p:cNvPr id="15" name="TextBox 14">
            <a:extLst>
              <a:ext uri="{FF2B5EF4-FFF2-40B4-BE49-F238E27FC236}">
                <a16:creationId xmlns:a16="http://schemas.microsoft.com/office/drawing/2014/main" id="{9EE8FCFC-3739-484B-91CF-9F08D00B7341}"/>
              </a:ext>
            </a:extLst>
          </p:cNvPr>
          <p:cNvSpPr txBox="1"/>
          <p:nvPr/>
        </p:nvSpPr>
        <p:spPr>
          <a:xfrm>
            <a:off x="5539211" y="2469130"/>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Proposal</a:t>
            </a:r>
          </a:p>
        </p:txBody>
      </p:sp>
      <p:sp>
        <p:nvSpPr>
          <p:cNvPr id="16" name="TextBox 15">
            <a:extLst>
              <a:ext uri="{FF2B5EF4-FFF2-40B4-BE49-F238E27FC236}">
                <a16:creationId xmlns:a16="http://schemas.microsoft.com/office/drawing/2014/main" id="{5AB5E8A1-1EB3-4C84-842E-1898EBBA6356}"/>
              </a:ext>
            </a:extLst>
          </p:cNvPr>
          <p:cNvSpPr txBox="1"/>
          <p:nvPr/>
        </p:nvSpPr>
        <p:spPr>
          <a:xfrm>
            <a:off x="7889716" y="2471190"/>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Active</a:t>
            </a:r>
          </a:p>
        </p:txBody>
      </p:sp>
      <p:cxnSp>
        <p:nvCxnSpPr>
          <p:cNvPr id="17" name="Elbow Connector 22">
            <a:extLst>
              <a:ext uri="{FF2B5EF4-FFF2-40B4-BE49-F238E27FC236}">
                <a16:creationId xmlns:a16="http://schemas.microsoft.com/office/drawing/2014/main" id="{8C9B5524-FF40-4EDA-BBF7-306BFD9C6A83}"/>
              </a:ext>
            </a:extLst>
          </p:cNvPr>
          <p:cNvCxnSpPr>
            <a:cxnSpLocks/>
            <a:stCxn id="14" idx="3"/>
            <a:endCxn id="12" idx="1"/>
          </p:cNvCxnSpPr>
          <p:nvPr/>
        </p:nvCxnSpPr>
        <p:spPr>
          <a:xfrm>
            <a:off x="2059111" y="2623020"/>
            <a:ext cx="1183261" cy="2059"/>
          </a:xfrm>
          <a:prstGeom prst="bentConnector3">
            <a:avLst>
              <a:gd name="adj1" fmla="val 50000"/>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18" name="Elbow Connector 22">
            <a:extLst>
              <a:ext uri="{FF2B5EF4-FFF2-40B4-BE49-F238E27FC236}">
                <a16:creationId xmlns:a16="http://schemas.microsoft.com/office/drawing/2014/main" id="{70D3B810-1682-455D-A543-D34DF95D1298}"/>
              </a:ext>
            </a:extLst>
          </p:cNvPr>
          <p:cNvCxnSpPr>
            <a:cxnSpLocks/>
            <a:stCxn id="15" idx="3"/>
            <a:endCxn id="16" idx="1"/>
          </p:cNvCxnSpPr>
          <p:nvPr/>
        </p:nvCxnSpPr>
        <p:spPr>
          <a:xfrm>
            <a:off x="6652789" y="2623019"/>
            <a:ext cx="1236927" cy="2060"/>
          </a:xfrm>
          <a:prstGeom prst="bentConnector3">
            <a:avLst>
              <a:gd name="adj1" fmla="val 50000"/>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19" name="Elbow Connector 22">
            <a:extLst>
              <a:ext uri="{FF2B5EF4-FFF2-40B4-BE49-F238E27FC236}">
                <a16:creationId xmlns:a16="http://schemas.microsoft.com/office/drawing/2014/main" id="{100D5A68-5D02-4E2D-874D-C8D58F70E67F}"/>
              </a:ext>
            </a:extLst>
          </p:cNvPr>
          <p:cNvCxnSpPr>
            <a:cxnSpLocks/>
            <a:stCxn id="16" idx="3"/>
            <a:endCxn id="13" idx="1"/>
          </p:cNvCxnSpPr>
          <p:nvPr/>
        </p:nvCxnSpPr>
        <p:spPr>
          <a:xfrm flipV="1">
            <a:off x="9003294" y="2624157"/>
            <a:ext cx="1129595" cy="922"/>
          </a:xfrm>
          <a:prstGeom prst="bentConnector3">
            <a:avLst>
              <a:gd name="adj1" fmla="val 50000"/>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20" name="Elbow Connector 22">
            <a:extLst>
              <a:ext uri="{FF2B5EF4-FFF2-40B4-BE49-F238E27FC236}">
                <a16:creationId xmlns:a16="http://schemas.microsoft.com/office/drawing/2014/main" id="{A5EAF56F-9BC1-43E8-BFDB-9A8F9F90B80E}"/>
              </a:ext>
            </a:extLst>
          </p:cNvPr>
          <p:cNvCxnSpPr>
            <a:cxnSpLocks/>
            <a:stCxn id="12" idx="3"/>
            <a:endCxn id="15" idx="1"/>
          </p:cNvCxnSpPr>
          <p:nvPr/>
        </p:nvCxnSpPr>
        <p:spPr>
          <a:xfrm flipV="1">
            <a:off x="4355950" y="2623019"/>
            <a:ext cx="1183261" cy="2060"/>
          </a:xfrm>
          <a:prstGeom prst="bentConnector3">
            <a:avLst>
              <a:gd name="adj1" fmla="val 50000"/>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sp>
        <p:nvSpPr>
          <p:cNvPr id="31" name="TextBox 30">
            <a:extLst>
              <a:ext uri="{FF2B5EF4-FFF2-40B4-BE49-F238E27FC236}">
                <a16:creationId xmlns:a16="http://schemas.microsoft.com/office/drawing/2014/main" id="{A8D87F3A-A677-4D95-9691-8C752D0F99C9}"/>
              </a:ext>
            </a:extLst>
          </p:cNvPr>
          <p:cNvSpPr txBox="1"/>
          <p:nvPr/>
        </p:nvSpPr>
        <p:spPr>
          <a:xfrm>
            <a:off x="945533" y="4994094"/>
            <a:ext cx="10300934" cy="830997"/>
          </a:xfrm>
          <a:prstGeom prst="rect">
            <a:avLst/>
          </a:prstGeom>
          <a:noFill/>
        </p:spPr>
        <p:txBody>
          <a:bodyPr wrap="square" rtlCol="0">
            <a:spAutoFit/>
          </a:bodyPr>
          <a:lstStyle/>
          <a:p>
            <a:r>
              <a:rPr lang="en-US" sz="1200" b="1" dirty="0">
                <a:solidFill>
                  <a:schemeClr val="tx1">
                    <a:lumMod val="50000"/>
                    <a:lumOff val="50000"/>
                  </a:schemeClr>
                </a:solidFill>
                <a:latin typeface="Verdana" panose="020B0604030504040204" pitchFamily="34" charset="0"/>
                <a:ea typeface="Verdana" panose="020B0604030504040204" pitchFamily="34" charset="0"/>
              </a:rPr>
              <a:t>In words: </a:t>
            </a:r>
            <a:r>
              <a:rPr lang="en-U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 lead is acquired and on creation is in the “Open” status. Research and meetings occur in the “Planning” status. Solutions are determined and pitched in the “Proposal” status. If the proposal is accepted, the issue moves to the “Active” status where all ongoing consulting occurs. When consulting is complete, the issues moves to the final “Closed” status.    </a:t>
            </a:r>
          </a:p>
          <a:p>
            <a:endParaRPr lang="en-U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 name="TextBox 2">
            <a:extLst>
              <a:ext uri="{FF2B5EF4-FFF2-40B4-BE49-F238E27FC236}">
                <a16:creationId xmlns:a16="http://schemas.microsoft.com/office/drawing/2014/main" id="{0EE16292-9ABC-500F-433A-79D4106D597B}"/>
              </a:ext>
            </a:extLst>
          </p:cNvPr>
          <p:cNvSpPr txBox="1"/>
          <p:nvPr/>
        </p:nvSpPr>
        <p:spPr>
          <a:xfrm>
            <a:off x="2300714" y="1844287"/>
            <a:ext cx="713716" cy="2308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900" dirty="0">
                <a:solidFill>
                  <a:schemeClr val="accent6">
                    <a:lumMod val="50000"/>
                  </a:schemeClr>
                </a:solidFill>
              </a:rPr>
              <a:t>[label]</a:t>
            </a:r>
          </a:p>
        </p:txBody>
      </p:sp>
    </p:spTree>
    <p:extLst>
      <p:ext uri="{BB962C8B-B14F-4D97-AF65-F5344CB8AC3E}">
        <p14:creationId xmlns:p14="http://schemas.microsoft.com/office/powerpoint/2010/main" val="2490394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07A6A-77B4-4196-8003-5B4FAB7504D6}"/>
              </a:ext>
            </a:extLst>
          </p:cNvPr>
          <p:cNvSpPr>
            <a:spLocks noGrp="1"/>
          </p:cNvSpPr>
          <p:nvPr>
            <p:ph type="title"/>
          </p:nvPr>
        </p:nvSpPr>
        <p:spPr/>
        <p:txBody>
          <a:bodyPr/>
          <a:lstStyle/>
          <a:p>
            <a:r>
              <a:rPr lang="en-US" dirty="0"/>
              <a:t>Statuses + Forward Transitions</a:t>
            </a:r>
          </a:p>
        </p:txBody>
      </p:sp>
      <p:sp>
        <p:nvSpPr>
          <p:cNvPr id="4" name="Footer Placeholder 3">
            <a:extLst>
              <a:ext uri="{FF2B5EF4-FFF2-40B4-BE49-F238E27FC236}">
                <a16:creationId xmlns:a16="http://schemas.microsoft.com/office/drawing/2014/main" id="{7AC15946-B8F6-4659-8328-68FEE208BDC0}"/>
              </a:ext>
            </a:extLst>
          </p:cNvPr>
          <p:cNvSpPr>
            <a:spLocks noGrp="1"/>
          </p:cNvSpPr>
          <p:nvPr>
            <p:ph type="ftr" sz="quarter" idx="11"/>
          </p:nvPr>
        </p:nvSpPr>
        <p:spPr/>
        <p:txBody>
          <a:bodyPr/>
          <a:lstStyle/>
          <a:p>
            <a:r>
              <a:rPr lang="en-US" dirty="0"/>
              <a:t>jirastrategy.com</a:t>
            </a:r>
          </a:p>
        </p:txBody>
      </p:sp>
      <p:sp>
        <p:nvSpPr>
          <p:cNvPr id="6" name="Content Placeholder 5">
            <a:extLst>
              <a:ext uri="{FF2B5EF4-FFF2-40B4-BE49-F238E27FC236}">
                <a16:creationId xmlns:a16="http://schemas.microsoft.com/office/drawing/2014/main" id="{C645370F-CD67-4812-9101-24384B24C782}"/>
              </a:ext>
            </a:extLst>
          </p:cNvPr>
          <p:cNvSpPr>
            <a:spLocks noGrp="1"/>
          </p:cNvSpPr>
          <p:nvPr>
            <p:ph idx="1"/>
          </p:nvPr>
        </p:nvSpPr>
        <p:spPr>
          <a:xfrm>
            <a:off x="838200" y="1825625"/>
            <a:ext cx="10515600" cy="4351338"/>
          </a:xfrm>
        </p:spPr>
        <p:txBody>
          <a:bodyPr/>
          <a:lstStyle/>
          <a:p>
            <a:pPr marL="0" indent="0">
              <a:buNone/>
            </a:pPr>
            <a:r>
              <a:rPr lang="en-US" sz="1400" dirty="0">
                <a:solidFill>
                  <a:schemeClr val="bg1">
                    <a:lumMod val="65000"/>
                  </a:schemeClr>
                </a:solidFill>
              </a:rPr>
              <a:t>Key: Status =              , Transition Button =              , Happy Path =        </a:t>
            </a:r>
            <a:endParaRPr lang="en-US" dirty="0"/>
          </a:p>
        </p:txBody>
      </p:sp>
      <p:sp>
        <p:nvSpPr>
          <p:cNvPr id="23" name="TextBox 22">
            <a:extLst>
              <a:ext uri="{FF2B5EF4-FFF2-40B4-BE49-F238E27FC236}">
                <a16:creationId xmlns:a16="http://schemas.microsoft.com/office/drawing/2014/main" id="{CBA3C895-A4A2-404F-A5AF-04B9FA6CDA4F}"/>
              </a:ext>
            </a:extLst>
          </p:cNvPr>
          <p:cNvSpPr txBox="1"/>
          <p:nvPr/>
        </p:nvSpPr>
        <p:spPr>
          <a:xfrm>
            <a:off x="2084906" y="3080320"/>
            <a:ext cx="1097280"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Start Planning</a:t>
            </a:r>
          </a:p>
        </p:txBody>
      </p:sp>
      <p:sp>
        <p:nvSpPr>
          <p:cNvPr id="46" name="TextBox 45">
            <a:extLst>
              <a:ext uri="{FF2B5EF4-FFF2-40B4-BE49-F238E27FC236}">
                <a16:creationId xmlns:a16="http://schemas.microsoft.com/office/drawing/2014/main" id="{B9E467B1-09A7-4BB4-A7EA-EC1CD04F28A9}"/>
              </a:ext>
            </a:extLst>
          </p:cNvPr>
          <p:cNvSpPr txBox="1"/>
          <p:nvPr/>
        </p:nvSpPr>
        <p:spPr>
          <a:xfrm>
            <a:off x="3242372" y="2471190"/>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Planning</a:t>
            </a:r>
          </a:p>
        </p:txBody>
      </p:sp>
      <p:sp>
        <p:nvSpPr>
          <p:cNvPr id="47" name="TextBox 46">
            <a:extLst>
              <a:ext uri="{FF2B5EF4-FFF2-40B4-BE49-F238E27FC236}">
                <a16:creationId xmlns:a16="http://schemas.microsoft.com/office/drawing/2014/main" id="{CDB446CD-1D75-4E82-846C-E3063C4A638B}"/>
              </a:ext>
            </a:extLst>
          </p:cNvPr>
          <p:cNvSpPr txBox="1"/>
          <p:nvPr/>
        </p:nvSpPr>
        <p:spPr>
          <a:xfrm>
            <a:off x="10132889" y="2470268"/>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Closed</a:t>
            </a:r>
          </a:p>
        </p:txBody>
      </p:sp>
      <p:sp>
        <p:nvSpPr>
          <p:cNvPr id="48" name="TextBox 47">
            <a:extLst>
              <a:ext uri="{FF2B5EF4-FFF2-40B4-BE49-F238E27FC236}">
                <a16:creationId xmlns:a16="http://schemas.microsoft.com/office/drawing/2014/main" id="{FEA4451A-C48B-4341-849E-2099FD9A1E86}"/>
              </a:ext>
            </a:extLst>
          </p:cNvPr>
          <p:cNvSpPr txBox="1"/>
          <p:nvPr/>
        </p:nvSpPr>
        <p:spPr>
          <a:xfrm>
            <a:off x="945533" y="2469131"/>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Open</a:t>
            </a:r>
          </a:p>
        </p:txBody>
      </p:sp>
      <p:sp>
        <p:nvSpPr>
          <p:cNvPr id="49" name="TextBox 48">
            <a:extLst>
              <a:ext uri="{FF2B5EF4-FFF2-40B4-BE49-F238E27FC236}">
                <a16:creationId xmlns:a16="http://schemas.microsoft.com/office/drawing/2014/main" id="{4A4DC8D7-97F7-4F91-83FB-33507076B83D}"/>
              </a:ext>
            </a:extLst>
          </p:cNvPr>
          <p:cNvSpPr txBox="1"/>
          <p:nvPr/>
        </p:nvSpPr>
        <p:spPr>
          <a:xfrm>
            <a:off x="5539211" y="2469130"/>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Proposal</a:t>
            </a:r>
          </a:p>
        </p:txBody>
      </p:sp>
      <p:sp>
        <p:nvSpPr>
          <p:cNvPr id="50" name="TextBox 49">
            <a:extLst>
              <a:ext uri="{FF2B5EF4-FFF2-40B4-BE49-F238E27FC236}">
                <a16:creationId xmlns:a16="http://schemas.microsoft.com/office/drawing/2014/main" id="{79810637-318B-4D1C-A8B8-6E7319698134}"/>
              </a:ext>
            </a:extLst>
          </p:cNvPr>
          <p:cNvSpPr txBox="1"/>
          <p:nvPr/>
        </p:nvSpPr>
        <p:spPr>
          <a:xfrm>
            <a:off x="7889716" y="2471190"/>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Active</a:t>
            </a:r>
          </a:p>
        </p:txBody>
      </p:sp>
      <p:cxnSp>
        <p:nvCxnSpPr>
          <p:cNvPr id="51" name="Elbow Connector 22">
            <a:extLst>
              <a:ext uri="{FF2B5EF4-FFF2-40B4-BE49-F238E27FC236}">
                <a16:creationId xmlns:a16="http://schemas.microsoft.com/office/drawing/2014/main" id="{B03475B1-C46C-464E-BA3C-710C4C5CFCFB}"/>
              </a:ext>
            </a:extLst>
          </p:cNvPr>
          <p:cNvCxnSpPr>
            <a:cxnSpLocks/>
            <a:stCxn id="48" idx="2"/>
            <a:endCxn id="23" idx="1"/>
          </p:cNvCxnSpPr>
          <p:nvPr/>
        </p:nvCxnSpPr>
        <p:spPr>
          <a:xfrm rot="16200000" flipH="1">
            <a:off x="1576506" y="2702724"/>
            <a:ext cx="434217" cy="582584"/>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52" name="Elbow Connector 22">
            <a:extLst>
              <a:ext uri="{FF2B5EF4-FFF2-40B4-BE49-F238E27FC236}">
                <a16:creationId xmlns:a16="http://schemas.microsoft.com/office/drawing/2014/main" id="{C9A9AEC6-6AEE-4350-BA4F-E86DD155A80B}"/>
              </a:ext>
            </a:extLst>
          </p:cNvPr>
          <p:cNvCxnSpPr>
            <a:cxnSpLocks/>
            <a:stCxn id="57" idx="0"/>
            <a:endCxn id="50" idx="1"/>
          </p:cNvCxnSpPr>
          <p:nvPr/>
        </p:nvCxnSpPr>
        <p:spPr>
          <a:xfrm rot="5400000" flipH="1" flipV="1">
            <a:off x="7367455" y="2564165"/>
            <a:ext cx="461346" cy="583175"/>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53" name="Elbow Connector 22">
            <a:extLst>
              <a:ext uri="{FF2B5EF4-FFF2-40B4-BE49-F238E27FC236}">
                <a16:creationId xmlns:a16="http://schemas.microsoft.com/office/drawing/2014/main" id="{1DE1AA2D-5191-4204-A964-1AEB77FC0552}"/>
              </a:ext>
            </a:extLst>
          </p:cNvPr>
          <p:cNvCxnSpPr>
            <a:cxnSpLocks/>
            <a:stCxn id="58" idx="0"/>
            <a:endCxn id="47" idx="1"/>
          </p:cNvCxnSpPr>
          <p:nvPr/>
        </p:nvCxnSpPr>
        <p:spPr>
          <a:xfrm rot="5400000" flipH="1" flipV="1">
            <a:off x="9598447" y="2539774"/>
            <a:ext cx="450058" cy="618825"/>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54" name="Elbow Connector 22">
            <a:extLst>
              <a:ext uri="{FF2B5EF4-FFF2-40B4-BE49-F238E27FC236}">
                <a16:creationId xmlns:a16="http://schemas.microsoft.com/office/drawing/2014/main" id="{532CC9AC-E36D-4A57-84B0-0448510981C3}"/>
              </a:ext>
            </a:extLst>
          </p:cNvPr>
          <p:cNvCxnSpPr>
            <a:cxnSpLocks/>
            <a:stCxn id="55" idx="0"/>
            <a:endCxn id="49" idx="1"/>
          </p:cNvCxnSpPr>
          <p:nvPr/>
        </p:nvCxnSpPr>
        <p:spPr>
          <a:xfrm rot="5400000" flipH="1" flipV="1">
            <a:off x="5011692" y="2558907"/>
            <a:ext cx="463406" cy="591631"/>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sp>
        <p:nvSpPr>
          <p:cNvPr id="55" name="TextBox 54">
            <a:extLst>
              <a:ext uri="{FF2B5EF4-FFF2-40B4-BE49-F238E27FC236}">
                <a16:creationId xmlns:a16="http://schemas.microsoft.com/office/drawing/2014/main" id="{AF26C72A-B956-4483-8FFD-68D9694E2F53}"/>
              </a:ext>
            </a:extLst>
          </p:cNvPr>
          <p:cNvSpPr txBox="1"/>
          <p:nvPr/>
        </p:nvSpPr>
        <p:spPr>
          <a:xfrm>
            <a:off x="4398940" y="3086425"/>
            <a:ext cx="1097280"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Start Proposal</a:t>
            </a:r>
          </a:p>
        </p:txBody>
      </p:sp>
      <p:sp>
        <p:nvSpPr>
          <p:cNvPr id="57" name="TextBox 56">
            <a:extLst>
              <a:ext uri="{FF2B5EF4-FFF2-40B4-BE49-F238E27FC236}">
                <a16:creationId xmlns:a16="http://schemas.microsoft.com/office/drawing/2014/main" id="{A6A73373-E86D-40FC-BCF9-6A4CC43D1A76}"/>
              </a:ext>
            </a:extLst>
          </p:cNvPr>
          <p:cNvSpPr txBox="1"/>
          <p:nvPr/>
        </p:nvSpPr>
        <p:spPr>
          <a:xfrm>
            <a:off x="6601304" y="3086425"/>
            <a:ext cx="1410474"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Start Consulting</a:t>
            </a:r>
          </a:p>
        </p:txBody>
      </p:sp>
      <p:sp>
        <p:nvSpPr>
          <p:cNvPr id="58" name="TextBox 57">
            <a:extLst>
              <a:ext uri="{FF2B5EF4-FFF2-40B4-BE49-F238E27FC236}">
                <a16:creationId xmlns:a16="http://schemas.microsoft.com/office/drawing/2014/main" id="{CE220A77-1E90-4937-BA87-20F7F45F9D7D}"/>
              </a:ext>
            </a:extLst>
          </p:cNvPr>
          <p:cNvSpPr txBox="1"/>
          <p:nvPr/>
        </p:nvSpPr>
        <p:spPr>
          <a:xfrm>
            <a:off x="8919704" y="3074215"/>
            <a:ext cx="1188720"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Close</a:t>
            </a:r>
          </a:p>
        </p:txBody>
      </p:sp>
      <p:cxnSp>
        <p:nvCxnSpPr>
          <p:cNvPr id="59" name="Elbow Connector 22">
            <a:extLst>
              <a:ext uri="{FF2B5EF4-FFF2-40B4-BE49-F238E27FC236}">
                <a16:creationId xmlns:a16="http://schemas.microsoft.com/office/drawing/2014/main" id="{1C794052-F1A6-4589-A9EE-4349B934145B}"/>
              </a:ext>
            </a:extLst>
          </p:cNvPr>
          <p:cNvCxnSpPr>
            <a:cxnSpLocks/>
            <a:stCxn id="46" idx="2"/>
            <a:endCxn id="55" idx="1"/>
          </p:cNvCxnSpPr>
          <p:nvPr/>
        </p:nvCxnSpPr>
        <p:spPr>
          <a:xfrm rot="16200000" flipH="1">
            <a:off x="3879919" y="2698208"/>
            <a:ext cx="438263" cy="599779"/>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62" name="Elbow Connector 22">
            <a:extLst>
              <a:ext uri="{FF2B5EF4-FFF2-40B4-BE49-F238E27FC236}">
                <a16:creationId xmlns:a16="http://schemas.microsoft.com/office/drawing/2014/main" id="{A32D553C-2E31-4A54-9485-3DC2998869D0}"/>
              </a:ext>
            </a:extLst>
          </p:cNvPr>
          <p:cNvCxnSpPr>
            <a:cxnSpLocks/>
            <a:stCxn id="49" idx="2"/>
            <a:endCxn id="57" idx="1"/>
          </p:cNvCxnSpPr>
          <p:nvPr/>
        </p:nvCxnSpPr>
        <p:spPr>
          <a:xfrm rot="16200000" flipH="1">
            <a:off x="6128491" y="2744416"/>
            <a:ext cx="440323" cy="505304"/>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65" name="Elbow Connector 22">
            <a:extLst>
              <a:ext uri="{FF2B5EF4-FFF2-40B4-BE49-F238E27FC236}">
                <a16:creationId xmlns:a16="http://schemas.microsoft.com/office/drawing/2014/main" id="{1DA194A9-7DF1-41CE-B996-10FBE0A4B738}"/>
              </a:ext>
            </a:extLst>
          </p:cNvPr>
          <p:cNvCxnSpPr>
            <a:cxnSpLocks/>
            <a:stCxn id="50" idx="2"/>
            <a:endCxn id="58" idx="1"/>
          </p:cNvCxnSpPr>
          <p:nvPr/>
        </p:nvCxnSpPr>
        <p:spPr>
          <a:xfrm rot="16200000" flipH="1">
            <a:off x="8470078" y="2755393"/>
            <a:ext cx="426053" cy="473199"/>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70" name="Elbow Connector 22">
            <a:extLst>
              <a:ext uri="{FF2B5EF4-FFF2-40B4-BE49-F238E27FC236}">
                <a16:creationId xmlns:a16="http://schemas.microsoft.com/office/drawing/2014/main" id="{EE5A42DF-80E5-4667-A9AA-19F36C4C7F46}"/>
              </a:ext>
            </a:extLst>
          </p:cNvPr>
          <p:cNvCxnSpPr>
            <a:cxnSpLocks/>
            <a:stCxn id="23" idx="0"/>
            <a:endCxn id="46" idx="1"/>
          </p:cNvCxnSpPr>
          <p:nvPr/>
        </p:nvCxnSpPr>
        <p:spPr>
          <a:xfrm rot="5400000" flipH="1" flipV="1">
            <a:off x="2710339" y="2548287"/>
            <a:ext cx="455241" cy="608826"/>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sp>
        <p:nvSpPr>
          <p:cNvPr id="78" name="TextBox 77">
            <a:extLst>
              <a:ext uri="{FF2B5EF4-FFF2-40B4-BE49-F238E27FC236}">
                <a16:creationId xmlns:a16="http://schemas.microsoft.com/office/drawing/2014/main" id="{6D2ECA41-207B-43F1-A882-4A7B6CA0A249}"/>
              </a:ext>
            </a:extLst>
          </p:cNvPr>
          <p:cNvSpPr txBox="1"/>
          <p:nvPr/>
        </p:nvSpPr>
        <p:spPr>
          <a:xfrm>
            <a:off x="945533" y="4993079"/>
            <a:ext cx="10300934" cy="1200329"/>
          </a:xfrm>
          <a:prstGeom prst="rect">
            <a:avLst/>
          </a:prstGeom>
          <a:noFill/>
        </p:spPr>
        <p:txBody>
          <a:bodyPr wrap="square" rtlCol="0">
            <a:spAutoFit/>
          </a:bodyPr>
          <a:lstStyle/>
          <a:p>
            <a:r>
              <a:rPr lang="en-US" sz="1200" b="1" dirty="0">
                <a:solidFill>
                  <a:schemeClr val="tx1">
                    <a:lumMod val="50000"/>
                    <a:lumOff val="50000"/>
                  </a:schemeClr>
                </a:solidFill>
                <a:latin typeface="Verdana" panose="020B0604030504040204" pitchFamily="34" charset="0"/>
                <a:ea typeface="Verdana" panose="020B0604030504040204" pitchFamily="34" charset="0"/>
              </a:rPr>
              <a:t>In words: </a:t>
            </a:r>
            <a:r>
              <a:rPr lang="en-U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 lead is acquired and on creation is in the “Open” status. The user clicks the “Start Planning” transition button to move to the “Planning” status where all research and meetings occur. The user clicks the “Start Proposal” button to determine solutions and pitch them to the customer. If the proposal is accepted, the user clicks the “Start Consulting” button to move to the “Active” status where all ongoing consulting occurs. When consulting is complete, the user clicks the “Close” button to move to the final “Closed” status.    </a:t>
            </a:r>
          </a:p>
          <a:p>
            <a:endParaRPr lang="en-U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 name="TextBox 2">
            <a:extLst>
              <a:ext uri="{FF2B5EF4-FFF2-40B4-BE49-F238E27FC236}">
                <a16:creationId xmlns:a16="http://schemas.microsoft.com/office/drawing/2014/main" id="{6F6ABA03-9A66-8528-CF36-246F99EA9D4B}"/>
              </a:ext>
            </a:extLst>
          </p:cNvPr>
          <p:cNvSpPr txBox="1"/>
          <p:nvPr/>
        </p:nvSpPr>
        <p:spPr>
          <a:xfrm>
            <a:off x="2300714" y="1844287"/>
            <a:ext cx="713716" cy="2308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900" dirty="0">
                <a:solidFill>
                  <a:schemeClr val="accent6">
                    <a:lumMod val="50000"/>
                  </a:schemeClr>
                </a:solidFill>
              </a:rPr>
              <a:t>[label]</a:t>
            </a:r>
          </a:p>
        </p:txBody>
      </p:sp>
      <p:sp>
        <p:nvSpPr>
          <p:cNvPr id="5" name="TextBox 4">
            <a:extLst>
              <a:ext uri="{FF2B5EF4-FFF2-40B4-BE49-F238E27FC236}">
                <a16:creationId xmlns:a16="http://schemas.microsoft.com/office/drawing/2014/main" id="{D5325F69-6A8F-1082-3E17-6A34C335926F}"/>
              </a:ext>
            </a:extLst>
          </p:cNvPr>
          <p:cNvSpPr txBox="1"/>
          <p:nvPr/>
        </p:nvSpPr>
        <p:spPr>
          <a:xfrm>
            <a:off x="5027589" y="1844287"/>
            <a:ext cx="713716" cy="2308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900" dirty="0">
                <a:solidFill>
                  <a:schemeClr val="bg1"/>
                </a:solidFill>
              </a:rPr>
              <a:t>[label]</a:t>
            </a:r>
          </a:p>
        </p:txBody>
      </p:sp>
      <p:cxnSp>
        <p:nvCxnSpPr>
          <p:cNvPr id="7" name="Straight Arrow Connector 6">
            <a:extLst>
              <a:ext uri="{FF2B5EF4-FFF2-40B4-BE49-F238E27FC236}">
                <a16:creationId xmlns:a16="http://schemas.microsoft.com/office/drawing/2014/main" id="{970339F1-9765-122C-8054-EF245F3BC7A0}"/>
              </a:ext>
            </a:extLst>
          </p:cNvPr>
          <p:cNvCxnSpPr/>
          <p:nvPr/>
        </p:nvCxnSpPr>
        <p:spPr>
          <a:xfrm>
            <a:off x="7211722" y="1969034"/>
            <a:ext cx="416460" cy="0"/>
          </a:xfrm>
          <a:prstGeom prst="straightConnector1">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35836727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9" name="Elbow Connector 38">
            <a:extLst>
              <a:ext uri="{FF2B5EF4-FFF2-40B4-BE49-F238E27FC236}">
                <a16:creationId xmlns:a16="http://schemas.microsoft.com/office/drawing/2014/main" id="{9433E73F-4222-4E81-AE88-EEAC03238170}"/>
              </a:ext>
            </a:extLst>
          </p:cNvPr>
          <p:cNvCxnSpPr>
            <a:cxnSpLocks/>
            <a:stCxn id="66" idx="2"/>
            <a:endCxn id="46" idx="2"/>
          </p:cNvCxnSpPr>
          <p:nvPr/>
        </p:nvCxnSpPr>
        <p:spPr>
          <a:xfrm rot="5400000" flipH="1" flipV="1">
            <a:off x="6989709" y="714278"/>
            <a:ext cx="1636201" cy="5763736"/>
          </a:xfrm>
          <a:prstGeom prst="bentConnector3">
            <a:avLst>
              <a:gd name="adj1" fmla="val -18111"/>
            </a:avLst>
          </a:prstGeom>
          <a:ln w="19050">
            <a:solidFill>
              <a:srgbClr val="93B64E"/>
            </a:solidFill>
            <a:prstDash val="dash"/>
            <a:tailEnd type="arrow"/>
          </a:ln>
        </p:spPr>
        <p:style>
          <a:lnRef idx="1">
            <a:schemeClr val="accent3"/>
          </a:lnRef>
          <a:fillRef idx="0">
            <a:schemeClr val="accent3"/>
          </a:fillRef>
          <a:effectRef idx="0">
            <a:schemeClr val="accent3"/>
          </a:effectRef>
          <a:fontRef idx="minor">
            <a:schemeClr val="tx1"/>
          </a:fontRef>
        </p:style>
      </p:cxnSp>
      <p:cxnSp>
        <p:nvCxnSpPr>
          <p:cNvPr id="113" name="Elbow Connector 38">
            <a:extLst>
              <a:ext uri="{FF2B5EF4-FFF2-40B4-BE49-F238E27FC236}">
                <a16:creationId xmlns:a16="http://schemas.microsoft.com/office/drawing/2014/main" id="{6B473EF3-6FA2-40C1-89AA-07AD1E6DF780}"/>
              </a:ext>
            </a:extLst>
          </p:cNvPr>
          <p:cNvCxnSpPr>
            <a:cxnSpLocks/>
            <a:stCxn id="65" idx="2"/>
            <a:endCxn id="46" idx="2"/>
          </p:cNvCxnSpPr>
          <p:nvPr/>
        </p:nvCxnSpPr>
        <p:spPr>
          <a:xfrm rot="5400000" flipH="1" flipV="1">
            <a:off x="5840636" y="-454841"/>
            <a:ext cx="1616155" cy="8081927"/>
          </a:xfrm>
          <a:prstGeom prst="bentConnector3">
            <a:avLst>
              <a:gd name="adj1" fmla="val -28813"/>
            </a:avLst>
          </a:prstGeom>
          <a:ln w="19050">
            <a:solidFill>
              <a:srgbClr val="93B64E"/>
            </a:solidFill>
            <a:prstDash val="dash"/>
            <a:tailEnd type="arrow"/>
          </a:ln>
        </p:spPr>
        <p:style>
          <a:lnRef idx="1">
            <a:schemeClr val="accent3"/>
          </a:lnRef>
          <a:fillRef idx="0">
            <a:schemeClr val="accent3"/>
          </a:fillRef>
          <a:effectRef idx="0">
            <a:schemeClr val="accent3"/>
          </a:effectRef>
          <a:fontRef idx="minor">
            <a:schemeClr val="tx1"/>
          </a:fontRef>
        </p:style>
      </p:cxnSp>
      <p:cxnSp>
        <p:nvCxnSpPr>
          <p:cNvPr id="89" name="Elbow Connector 38">
            <a:extLst>
              <a:ext uri="{FF2B5EF4-FFF2-40B4-BE49-F238E27FC236}">
                <a16:creationId xmlns:a16="http://schemas.microsoft.com/office/drawing/2014/main" id="{88FA666A-09FE-490C-B8E7-73B0798B3DE0}"/>
              </a:ext>
            </a:extLst>
          </p:cNvPr>
          <p:cNvCxnSpPr>
            <a:cxnSpLocks/>
            <a:stCxn id="68" idx="2"/>
            <a:endCxn id="48" idx="1"/>
          </p:cNvCxnSpPr>
          <p:nvPr/>
        </p:nvCxnSpPr>
        <p:spPr>
          <a:xfrm rot="5400000" flipH="1">
            <a:off x="6913768" y="1248462"/>
            <a:ext cx="1250204" cy="3999318"/>
          </a:xfrm>
          <a:prstGeom prst="bentConnector4">
            <a:avLst>
              <a:gd name="adj1" fmla="val -16931"/>
              <a:gd name="adj2" fmla="val 117149"/>
            </a:avLst>
          </a:prstGeom>
          <a:ln w="19050">
            <a:solidFill>
              <a:srgbClr val="93B64E"/>
            </a:solidFill>
            <a:prstDash val="dash"/>
            <a:tailEnd type="arrow"/>
          </a:ln>
        </p:spPr>
        <p:style>
          <a:lnRef idx="1">
            <a:schemeClr val="accent3"/>
          </a:lnRef>
          <a:fillRef idx="0">
            <a:schemeClr val="accent3"/>
          </a:fillRef>
          <a:effectRef idx="0">
            <a:schemeClr val="accent3"/>
          </a:effectRef>
          <a:fontRef idx="minor">
            <a:schemeClr val="tx1"/>
          </a:fontRef>
        </p:style>
      </p:cxnSp>
      <p:cxnSp>
        <p:nvCxnSpPr>
          <p:cNvPr id="75" name="Elbow Connector 38">
            <a:extLst>
              <a:ext uri="{FF2B5EF4-FFF2-40B4-BE49-F238E27FC236}">
                <a16:creationId xmlns:a16="http://schemas.microsoft.com/office/drawing/2014/main" id="{3B8D5AA7-8DBE-4551-B17C-ACF760ABDE53}"/>
              </a:ext>
            </a:extLst>
          </p:cNvPr>
          <p:cNvCxnSpPr>
            <a:cxnSpLocks/>
            <a:stCxn id="63" idx="2"/>
            <a:endCxn id="47" idx="1"/>
          </p:cNvCxnSpPr>
          <p:nvPr/>
        </p:nvCxnSpPr>
        <p:spPr>
          <a:xfrm rot="5400000" flipH="1">
            <a:off x="2314832" y="1253721"/>
            <a:ext cx="1244698" cy="3983296"/>
          </a:xfrm>
          <a:prstGeom prst="bentConnector4">
            <a:avLst>
              <a:gd name="adj1" fmla="val -18366"/>
              <a:gd name="adj2" fmla="val 105739"/>
            </a:avLst>
          </a:prstGeom>
          <a:ln w="19050">
            <a:solidFill>
              <a:srgbClr val="93B64E"/>
            </a:solidFill>
            <a:prstDash val="dash"/>
            <a:tailEnd type="arrow"/>
          </a:ln>
        </p:spPr>
        <p:style>
          <a:lnRef idx="1">
            <a:schemeClr val="accent3"/>
          </a:lnRef>
          <a:fillRef idx="0">
            <a:schemeClr val="accent3"/>
          </a:fillRef>
          <a:effectRef idx="0">
            <a:schemeClr val="accent3"/>
          </a:effectRef>
          <a:fontRef idx="minor">
            <a:schemeClr val="tx1"/>
          </a:fontRef>
        </p:style>
      </p:cxnSp>
      <p:cxnSp>
        <p:nvCxnSpPr>
          <p:cNvPr id="80" name="Elbow Connector 38">
            <a:extLst>
              <a:ext uri="{FF2B5EF4-FFF2-40B4-BE49-F238E27FC236}">
                <a16:creationId xmlns:a16="http://schemas.microsoft.com/office/drawing/2014/main" id="{EDD9F9F8-7B00-4DF4-BFF9-80BDF6C43508}"/>
              </a:ext>
            </a:extLst>
          </p:cNvPr>
          <p:cNvCxnSpPr>
            <a:cxnSpLocks/>
            <a:stCxn id="64" idx="2"/>
            <a:endCxn id="45" idx="1"/>
          </p:cNvCxnSpPr>
          <p:nvPr/>
        </p:nvCxnSpPr>
        <p:spPr>
          <a:xfrm rot="5400000" flipH="1">
            <a:off x="4653711" y="1213740"/>
            <a:ext cx="1242639" cy="4065318"/>
          </a:xfrm>
          <a:prstGeom prst="bentConnector4">
            <a:avLst>
              <a:gd name="adj1" fmla="val -6134"/>
              <a:gd name="adj2" fmla="val 117286"/>
            </a:avLst>
          </a:prstGeom>
          <a:ln w="19050">
            <a:solidFill>
              <a:srgbClr val="93B64E"/>
            </a:solidFill>
            <a:prstDash val="dash"/>
            <a:tailEnd type="arrow"/>
          </a:ln>
        </p:spPr>
        <p:style>
          <a:lnRef idx="1">
            <a:schemeClr val="accent3"/>
          </a:lnRef>
          <a:fillRef idx="0">
            <a:schemeClr val="accent3"/>
          </a:fillRef>
          <a:effectRef idx="0">
            <a:schemeClr val="accent3"/>
          </a:effectRef>
          <a:fontRef idx="minor">
            <a:schemeClr val="tx1"/>
          </a:fontRef>
        </p:style>
      </p:cxnSp>
      <p:sp>
        <p:nvSpPr>
          <p:cNvPr id="2" name="Title 1">
            <a:extLst>
              <a:ext uri="{FF2B5EF4-FFF2-40B4-BE49-F238E27FC236}">
                <a16:creationId xmlns:a16="http://schemas.microsoft.com/office/drawing/2014/main" id="{9E707A6A-77B4-4196-8003-5B4FAB7504D6}"/>
              </a:ext>
            </a:extLst>
          </p:cNvPr>
          <p:cNvSpPr>
            <a:spLocks noGrp="1"/>
          </p:cNvSpPr>
          <p:nvPr>
            <p:ph type="title"/>
          </p:nvPr>
        </p:nvSpPr>
        <p:spPr/>
        <p:txBody>
          <a:bodyPr/>
          <a:lstStyle/>
          <a:p>
            <a:r>
              <a:rPr lang="en-US" dirty="0"/>
              <a:t>Statuses + Alternate Transitions</a:t>
            </a:r>
          </a:p>
        </p:txBody>
      </p:sp>
      <p:sp>
        <p:nvSpPr>
          <p:cNvPr id="3" name="Content Placeholder 2">
            <a:extLst>
              <a:ext uri="{FF2B5EF4-FFF2-40B4-BE49-F238E27FC236}">
                <a16:creationId xmlns:a16="http://schemas.microsoft.com/office/drawing/2014/main" id="{123E7016-D4D9-4ED2-B0D0-54158CC73465}"/>
              </a:ext>
            </a:extLst>
          </p:cNvPr>
          <p:cNvSpPr>
            <a:spLocks noGrp="1"/>
          </p:cNvSpPr>
          <p:nvPr>
            <p:ph idx="1"/>
          </p:nvPr>
        </p:nvSpPr>
        <p:spPr/>
        <p:txBody>
          <a:bodyPr>
            <a:normAutofit/>
          </a:bodyPr>
          <a:lstStyle/>
          <a:p>
            <a:pPr marL="0" indent="0">
              <a:buNone/>
            </a:pPr>
            <a:r>
              <a:rPr lang="en-US" sz="1400" dirty="0">
                <a:solidFill>
                  <a:schemeClr val="bg1">
                    <a:lumMod val="65000"/>
                  </a:schemeClr>
                </a:solidFill>
              </a:rPr>
              <a:t>Key: Status =              , Transition Button =              , Happy Path =         , Alternate Path = </a:t>
            </a:r>
          </a:p>
          <a:p>
            <a:pPr marL="0" indent="0">
              <a:buNone/>
            </a:pPr>
            <a:endParaRPr lang="en-US" sz="1400" dirty="0"/>
          </a:p>
        </p:txBody>
      </p:sp>
      <p:sp>
        <p:nvSpPr>
          <p:cNvPr id="4" name="Footer Placeholder 3">
            <a:extLst>
              <a:ext uri="{FF2B5EF4-FFF2-40B4-BE49-F238E27FC236}">
                <a16:creationId xmlns:a16="http://schemas.microsoft.com/office/drawing/2014/main" id="{7AC15946-B8F6-4659-8328-68FEE208BDC0}"/>
              </a:ext>
            </a:extLst>
          </p:cNvPr>
          <p:cNvSpPr>
            <a:spLocks noGrp="1"/>
          </p:cNvSpPr>
          <p:nvPr>
            <p:ph type="ftr" sz="quarter" idx="11"/>
          </p:nvPr>
        </p:nvSpPr>
        <p:spPr/>
        <p:txBody>
          <a:bodyPr/>
          <a:lstStyle/>
          <a:p>
            <a:r>
              <a:rPr lang="en-US" dirty="0"/>
              <a:t>jirastrategy.com</a:t>
            </a:r>
          </a:p>
        </p:txBody>
      </p:sp>
      <p:cxnSp>
        <p:nvCxnSpPr>
          <p:cNvPr id="11" name="Elbow Connector 38">
            <a:extLst>
              <a:ext uri="{FF2B5EF4-FFF2-40B4-BE49-F238E27FC236}">
                <a16:creationId xmlns:a16="http://schemas.microsoft.com/office/drawing/2014/main" id="{15B55277-E1B9-4612-A102-AAE50D3AD77C}"/>
              </a:ext>
            </a:extLst>
          </p:cNvPr>
          <p:cNvCxnSpPr>
            <a:cxnSpLocks/>
            <a:stCxn id="62" idx="0"/>
            <a:endCxn id="48" idx="0"/>
          </p:cNvCxnSpPr>
          <p:nvPr/>
        </p:nvCxnSpPr>
        <p:spPr>
          <a:xfrm rot="5400000" flipH="1" flipV="1">
            <a:off x="3796284" y="1306392"/>
            <a:ext cx="1136978" cy="3462454"/>
          </a:xfrm>
          <a:prstGeom prst="bentConnector3">
            <a:avLst>
              <a:gd name="adj1" fmla="val 120106"/>
            </a:avLst>
          </a:prstGeom>
          <a:ln w="19050">
            <a:solidFill>
              <a:srgbClr val="93B64E"/>
            </a:solidFill>
            <a:prstDash val="dash"/>
            <a:tailEnd type="arrow"/>
          </a:ln>
        </p:spPr>
        <p:style>
          <a:lnRef idx="1">
            <a:schemeClr val="accent3"/>
          </a:lnRef>
          <a:fillRef idx="0">
            <a:schemeClr val="accent3"/>
          </a:fillRef>
          <a:effectRef idx="0">
            <a:schemeClr val="accent3"/>
          </a:effectRef>
          <a:fontRef idx="minor">
            <a:schemeClr val="tx1"/>
          </a:fontRef>
        </p:style>
      </p:cxnSp>
      <p:sp>
        <p:nvSpPr>
          <p:cNvPr id="44" name="TextBox 43">
            <a:extLst>
              <a:ext uri="{FF2B5EF4-FFF2-40B4-BE49-F238E27FC236}">
                <a16:creationId xmlns:a16="http://schemas.microsoft.com/office/drawing/2014/main" id="{169B825E-FA33-4CC0-9F10-99054674D945}"/>
              </a:ext>
            </a:extLst>
          </p:cNvPr>
          <p:cNvSpPr txBox="1"/>
          <p:nvPr/>
        </p:nvSpPr>
        <p:spPr>
          <a:xfrm>
            <a:off x="2084906" y="3080320"/>
            <a:ext cx="1097280"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Start Planning</a:t>
            </a:r>
          </a:p>
        </p:txBody>
      </p:sp>
      <p:sp>
        <p:nvSpPr>
          <p:cNvPr id="45" name="TextBox 44">
            <a:extLst>
              <a:ext uri="{FF2B5EF4-FFF2-40B4-BE49-F238E27FC236}">
                <a16:creationId xmlns:a16="http://schemas.microsoft.com/office/drawing/2014/main" id="{D58F0447-538D-4BB3-8137-D50A92B7FBA8}"/>
              </a:ext>
            </a:extLst>
          </p:cNvPr>
          <p:cNvSpPr txBox="1"/>
          <p:nvPr/>
        </p:nvSpPr>
        <p:spPr>
          <a:xfrm>
            <a:off x="3242372" y="2471190"/>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Planning</a:t>
            </a:r>
          </a:p>
        </p:txBody>
      </p:sp>
      <p:sp>
        <p:nvSpPr>
          <p:cNvPr id="46" name="TextBox 45">
            <a:extLst>
              <a:ext uri="{FF2B5EF4-FFF2-40B4-BE49-F238E27FC236}">
                <a16:creationId xmlns:a16="http://schemas.microsoft.com/office/drawing/2014/main" id="{52EF3EDE-170E-4B4B-BE32-FD6D037FC9D1}"/>
              </a:ext>
            </a:extLst>
          </p:cNvPr>
          <p:cNvSpPr txBox="1"/>
          <p:nvPr/>
        </p:nvSpPr>
        <p:spPr>
          <a:xfrm>
            <a:off x="10132889" y="2470268"/>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Closed</a:t>
            </a:r>
          </a:p>
        </p:txBody>
      </p:sp>
      <p:sp>
        <p:nvSpPr>
          <p:cNvPr id="47" name="TextBox 46">
            <a:extLst>
              <a:ext uri="{FF2B5EF4-FFF2-40B4-BE49-F238E27FC236}">
                <a16:creationId xmlns:a16="http://schemas.microsoft.com/office/drawing/2014/main" id="{12E2868D-3AA6-43D8-BA66-019DD72C97DA}"/>
              </a:ext>
            </a:extLst>
          </p:cNvPr>
          <p:cNvSpPr txBox="1"/>
          <p:nvPr/>
        </p:nvSpPr>
        <p:spPr>
          <a:xfrm>
            <a:off x="945533" y="2469131"/>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Open</a:t>
            </a:r>
          </a:p>
        </p:txBody>
      </p:sp>
      <p:sp>
        <p:nvSpPr>
          <p:cNvPr id="48" name="TextBox 47">
            <a:extLst>
              <a:ext uri="{FF2B5EF4-FFF2-40B4-BE49-F238E27FC236}">
                <a16:creationId xmlns:a16="http://schemas.microsoft.com/office/drawing/2014/main" id="{DD0C4928-0BC6-4813-86F1-DBE69A7D8216}"/>
              </a:ext>
            </a:extLst>
          </p:cNvPr>
          <p:cNvSpPr txBox="1"/>
          <p:nvPr/>
        </p:nvSpPr>
        <p:spPr>
          <a:xfrm>
            <a:off x="5539211" y="2469130"/>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Proposal</a:t>
            </a:r>
          </a:p>
        </p:txBody>
      </p:sp>
      <p:sp>
        <p:nvSpPr>
          <p:cNvPr id="49" name="TextBox 48">
            <a:extLst>
              <a:ext uri="{FF2B5EF4-FFF2-40B4-BE49-F238E27FC236}">
                <a16:creationId xmlns:a16="http://schemas.microsoft.com/office/drawing/2014/main" id="{EFBE42D4-FE42-4079-8A1E-C2D2459DA21D}"/>
              </a:ext>
            </a:extLst>
          </p:cNvPr>
          <p:cNvSpPr txBox="1"/>
          <p:nvPr/>
        </p:nvSpPr>
        <p:spPr>
          <a:xfrm>
            <a:off x="7889716" y="2471190"/>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Active</a:t>
            </a:r>
          </a:p>
        </p:txBody>
      </p:sp>
      <p:cxnSp>
        <p:nvCxnSpPr>
          <p:cNvPr id="50" name="Elbow Connector 22">
            <a:extLst>
              <a:ext uri="{FF2B5EF4-FFF2-40B4-BE49-F238E27FC236}">
                <a16:creationId xmlns:a16="http://schemas.microsoft.com/office/drawing/2014/main" id="{75BDD477-FA00-4F20-8FD8-854A86C55661}"/>
              </a:ext>
            </a:extLst>
          </p:cNvPr>
          <p:cNvCxnSpPr>
            <a:cxnSpLocks/>
            <a:stCxn id="47" idx="2"/>
            <a:endCxn id="44" idx="1"/>
          </p:cNvCxnSpPr>
          <p:nvPr/>
        </p:nvCxnSpPr>
        <p:spPr>
          <a:xfrm rot="16200000" flipH="1">
            <a:off x="1576506" y="2702724"/>
            <a:ext cx="434217" cy="582584"/>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51" name="Elbow Connector 22">
            <a:extLst>
              <a:ext uri="{FF2B5EF4-FFF2-40B4-BE49-F238E27FC236}">
                <a16:creationId xmlns:a16="http://schemas.microsoft.com/office/drawing/2014/main" id="{9725F148-C9D3-4FD7-8997-F36F51B858B1}"/>
              </a:ext>
            </a:extLst>
          </p:cNvPr>
          <p:cNvCxnSpPr>
            <a:cxnSpLocks/>
            <a:stCxn id="55" idx="0"/>
            <a:endCxn id="49" idx="1"/>
          </p:cNvCxnSpPr>
          <p:nvPr/>
        </p:nvCxnSpPr>
        <p:spPr>
          <a:xfrm rot="5400000" flipH="1" flipV="1">
            <a:off x="7367455" y="2564165"/>
            <a:ext cx="461346" cy="583175"/>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52" name="Elbow Connector 22">
            <a:extLst>
              <a:ext uri="{FF2B5EF4-FFF2-40B4-BE49-F238E27FC236}">
                <a16:creationId xmlns:a16="http://schemas.microsoft.com/office/drawing/2014/main" id="{CA44156B-66EC-44B4-BF6F-FD55C23DE247}"/>
              </a:ext>
            </a:extLst>
          </p:cNvPr>
          <p:cNvCxnSpPr>
            <a:cxnSpLocks/>
            <a:stCxn id="56" idx="0"/>
            <a:endCxn id="46" idx="1"/>
          </p:cNvCxnSpPr>
          <p:nvPr/>
        </p:nvCxnSpPr>
        <p:spPr>
          <a:xfrm rot="5400000" flipH="1" flipV="1">
            <a:off x="9597782" y="2539109"/>
            <a:ext cx="450058" cy="620155"/>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53" name="Elbow Connector 22">
            <a:extLst>
              <a:ext uri="{FF2B5EF4-FFF2-40B4-BE49-F238E27FC236}">
                <a16:creationId xmlns:a16="http://schemas.microsoft.com/office/drawing/2014/main" id="{2A499280-3CEE-462A-B09B-E46063624964}"/>
              </a:ext>
            </a:extLst>
          </p:cNvPr>
          <p:cNvCxnSpPr>
            <a:cxnSpLocks/>
            <a:stCxn id="54" idx="0"/>
            <a:endCxn id="48" idx="1"/>
          </p:cNvCxnSpPr>
          <p:nvPr/>
        </p:nvCxnSpPr>
        <p:spPr>
          <a:xfrm rot="5400000" flipH="1" flipV="1">
            <a:off x="5011692" y="2558907"/>
            <a:ext cx="463406" cy="591631"/>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sp>
        <p:nvSpPr>
          <p:cNvPr id="54" name="TextBox 53">
            <a:extLst>
              <a:ext uri="{FF2B5EF4-FFF2-40B4-BE49-F238E27FC236}">
                <a16:creationId xmlns:a16="http://schemas.microsoft.com/office/drawing/2014/main" id="{AE2FF901-C6BE-4272-ADCF-20B3941E12F4}"/>
              </a:ext>
            </a:extLst>
          </p:cNvPr>
          <p:cNvSpPr txBox="1"/>
          <p:nvPr/>
        </p:nvSpPr>
        <p:spPr>
          <a:xfrm>
            <a:off x="4398940" y="3086425"/>
            <a:ext cx="1097280"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Start Proposal</a:t>
            </a:r>
          </a:p>
        </p:txBody>
      </p:sp>
      <p:sp>
        <p:nvSpPr>
          <p:cNvPr id="55" name="TextBox 54">
            <a:extLst>
              <a:ext uri="{FF2B5EF4-FFF2-40B4-BE49-F238E27FC236}">
                <a16:creationId xmlns:a16="http://schemas.microsoft.com/office/drawing/2014/main" id="{665A23F2-D4E9-4FAE-A004-FB79C3D6FA01}"/>
              </a:ext>
            </a:extLst>
          </p:cNvPr>
          <p:cNvSpPr txBox="1"/>
          <p:nvPr/>
        </p:nvSpPr>
        <p:spPr>
          <a:xfrm>
            <a:off x="6601304" y="3086425"/>
            <a:ext cx="1410474"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Start Consulting</a:t>
            </a:r>
          </a:p>
        </p:txBody>
      </p:sp>
      <p:sp>
        <p:nvSpPr>
          <p:cNvPr id="56" name="TextBox 55">
            <a:extLst>
              <a:ext uri="{FF2B5EF4-FFF2-40B4-BE49-F238E27FC236}">
                <a16:creationId xmlns:a16="http://schemas.microsoft.com/office/drawing/2014/main" id="{3D75E201-B351-49C4-936C-319E9ABE34DF}"/>
              </a:ext>
            </a:extLst>
          </p:cNvPr>
          <p:cNvSpPr txBox="1"/>
          <p:nvPr/>
        </p:nvSpPr>
        <p:spPr>
          <a:xfrm>
            <a:off x="8918374" y="3074215"/>
            <a:ext cx="1188720"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Close*</a:t>
            </a:r>
          </a:p>
        </p:txBody>
      </p:sp>
      <p:cxnSp>
        <p:nvCxnSpPr>
          <p:cNvPr id="57" name="Elbow Connector 22">
            <a:extLst>
              <a:ext uri="{FF2B5EF4-FFF2-40B4-BE49-F238E27FC236}">
                <a16:creationId xmlns:a16="http://schemas.microsoft.com/office/drawing/2014/main" id="{3A53FDCF-491F-4CD3-B322-BAC58AA070C4}"/>
              </a:ext>
            </a:extLst>
          </p:cNvPr>
          <p:cNvCxnSpPr>
            <a:cxnSpLocks/>
            <a:stCxn id="45" idx="2"/>
            <a:endCxn id="54" idx="1"/>
          </p:cNvCxnSpPr>
          <p:nvPr/>
        </p:nvCxnSpPr>
        <p:spPr>
          <a:xfrm rot="16200000" flipH="1">
            <a:off x="3879919" y="2698208"/>
            <a:ext cx="438263" cy="599779"/>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58" name="Elbow Connector 22">
            <a:extLst>
              <a:ext uri="{FF2B5EF4-FFF2-40B4-BE49-F238E27FC236}">
                <a16:creationId xmlns:a16="http://schemas.microsoft.com/office/drawing/2014/main" id="{9600F050-D22C-466A-B8C8-F641FBF88E54}"/>
              </a:ext>
            </a:extLst>
          </p:cNvPr>
          <p:cNvCxnSpPr>
            <a:cxnSpLocks/>
            <a:stCxn id="48" idx="2"/>
            <a:endCxn id="55" idx="1"/>
          </p:cNvCxnSpPr>
          <p:nvPr/>
        </p:nvCxnSpPr>
        <p:spPr>
          <a:xfrm rot="16200000" flipH="1">
            <a:off x="6128491" y="2744416"/>
            <a:ext cx="440323" cy="505304"/>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59" name="Elbow Connector 22">
            <a:extLst>
              <a:ext uri="{FF2B5EF4-FFF2-40B4-BE49-F238E27FC236}">
                <a16:creationId xmlns:a16="http://schemas.microsoft.com/office/drawing/2014/main" id="{4944419D-0DD6-4B8B-B0FC-C06FCE598E56}"/>
              </a:ext>
            </a:extLst>
          </p:cNvPr>
          <p:cNvCxnSpPr>
            <a:cxnSpLocks/>
            <a:stCxn id="49" idx="2"/>
            <a:endCxn id="56" idx="1"/>
          </p:cNvCxnSpPr>
          <p:nvPr/>
        </p:nvCxnSpPr>
        <p:spPr>
          <a:xfrm rot="16200000" flipH="1">
            <a:off x="8469413" y="2756058"/>
            <a:ext cx="426053" cy="471869"/>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60" name="Elbow Connector 22">
            <a:extLst>
              <a:ext uri="{FF2B5EF4-FFF2-40B4-BE49-F238E27FC236}">
                <a16:creationId xmlns:a16="http://schemas.microsoft.com/office/drawing/2014/main" id="{4A681E54-8A50-4C6F-B79C-A9C34C83956D}"/>
              </a:ext>
            </a:extLst>
          </p:cNvPr>
          <p:cNvCxnSpPr>
            <a:cxnSpLocks/>
            <a:stCxn id="44" idx="0"/>
            <a:endCxn id="45" idx="1"/>
          </p:cNvCxnSpPr>
          <p:nvPr/>
        </p:nvCxnSpPr>
        <p:spPr>
          <a:xfrm rot="5400000" flipH="1" flipV="1">
            <a:off x="2710339" y="2548287"/>
            <a:ext cx="455241" cy="608826"/>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sp>
        <p:nvSpPr>
          <p:cNvPr id="62" name="TextBox 61">
            <a:extLst>
              <a:ext uri="{FF2B5EF4-FFF2-40B4-BE49-F238E27FC236}">
                <a16:creationId xmlns:a16="http://schemas.microsoft.com/office/drawing/2014/main" id="{397FFF1E-E818-4F2B-AAEF-5121F251B5F1}"/>
              </a:ext>
            </a:extLst>
          </p:cNvPr>
          <p:cNvSpPr txBox="1"/>
          <p:nvPr/>
        </p:nvSpPr>
        <p:spPr>
          <a:xfrm>
            <a:off x="2084906" y="3606108"/>
            <a:ext cx="1097280"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Skip to Proposal</a:t>
            </a:r>
          </a:p>
        </p:txBody>
      </p:sp>
      <p:sp>
        <p:nvSpPr>
          <p:cNvPr id="63" name="TextBox 62">
            <a:extLst>
              <a:ext uri="{FF2B5EF4-FFF2-40B4-BE49-F238E27FC236}">
                <a16:creationId xmlns:a16="http://schemas.microsoft.com/office/drawing/2014/main" id="{69783374-F850-4642-A0CB-BC1B4D3E7293}"/>
              </a:ext>
            </a:extLst>
          </p:cNvPr>
          <p:cNvSpPr txBox="1"/>
          <p:nvPr/>
        </p:nvSpPr>
        <p:spPr>
          <a:xfrm>
            <a:off x="4380189" y="3606108"/>
            <a:ext cx="1097280"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Back to Open</a:t>
            </a:r>
          </a:p>
        </p:txBody>
      </p:sp>
      <p:sp>
        <p:nvSpPr>
          <p:cNvPr id="64" name="TextBox 63">
            <a:extLst>
              <a:ext uri="{FF2B5EF4-FFF2-40B4-BE49-F238E27FC236}">
                <a16:creationId xmlns:a16="http://schemas.microsoft.com/office/drawing/2014/main" id="{0091FF1A-47EA-42F5-83CE-C4CE37D340F1}"/>
              </a:ext>
            </a:extLst>
          </p:cNvPr>
          <p:cNvSpPr txBox="1"/>
          <p:nvPr/>
        </p:nvSpPr>
        <p:spPr>
          <a:xfrm>
            <a:off x="6603602" y="3606108"/>
            <a:ext cx="1408176"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 Back to Planning</a:t>
            </a:r>
          </a:p>
        </p:txBody>
      </p:sp>
      <p:sp>
        <p:nvSpPr>
          <p:cNvPr id="65" name="TextBox 64">
            <a:extLst>
              <a:ext uri="{FF2B5EF4-FFF2-40B4-BE49-F238E27FC236}">
                <a16:creationId xmlns:a16="http://schemas.microsoft.com/office/drawing/2014/main" id="{52A4C36F-8529-4EDC-A6DB-0951CAC44E59}"/>
              </a:ext>
            </a:extLst>
          </p:cNvPr>
          <p:cNvSpPr txBox="1"/>
          <p:nvPr/>
        </p:nvSpPr>
        <p:spPr>
          <a:xfrm>
            <a:off x="2059111" y="4132590"/>
            <a:ext cx="1097280"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Close*</a:t>
            </a:r>
          </a:p>
        </p:txBody>
      </p:sp>
      <p:sp>
        <p:nvSpPr>
          <p:cNvPr id="66" name="TextBox 65">
            <a:extLst>
              <a:ext uri="{FF2B5EF4-FFF2-40B4-BE49-F238E27FC236}">
                <a16:creationId xmlns:a16="http://schemas.microsoft.com/office/drawing/2014/main" id="{FC6DE238-4220-4465-939E-56FD4702F9E6}"/>
              </a:ext>
            </a:extLst>
          </p:cNvPr>
          <p:cNvSpPr txBox="1"/>
          <p:nvPr/>
        </p:nvSpPr>
        <p:spPr>
          <a:xfrm>
            <a:off x="4377302" y="4152636"/>
            <a:ext cx="1097280"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Close*</a:t>
            </a:r>
          </a:p>
        </p:txBody>
      </p:sp>
      <p:sp>
        <p:nvSpPr>
          <p:cNvPr id="67" name="TextBox 66">
            <a:extLst>
              <a:ext uri="{FF2B5EF4-FFF2-40B4-BE49-F238E27FC236}">
                <a16:creationId xmlns:a16="http://schemas.microsoft.com/office/drawing/2014/main" id="{3A989C68-C3E6-4969-9897-F86A861EDF95}"/>
              </a:ext>
            </a:extLst>
          </p:cNvPr>
          <p:cNvSpPr txBox="1"/>
          <p:nvPr/>
        </p:nvSpPr>
        <p:spPr>
          <a:xfrm>
            <a:off x="6601304" y="4132189"/>
            <a:ext cx="1408176"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Close*</a:t>
            </a:r>
          </a:p>
        </p:txBody>
      </p:sp>
      <p:sp>
        <p:nvSpPr>
          <p:cNvPr id="68" name="TextBox 67">
            <a:extLst>
              <a:ext uri="{FF2B5EF4-FFF2-40B4-BE49-F238E27FC236}">
                <a16:creationId xmlns:a16="http://schemas.microsoft.com/office/drawing/2014/main" id="{0D1AB21D-356A-4BDE-9FBC-81921BBB33B0}"/>
              </a:ext>
            </a:extLst>
          </p:cNvPr>
          <p:cNvSpPr txBox="1"/>
          <p:nvPr/>
        </p:nvSpPr>
        <p:spPr>
          <a:xfrm>
            <a:off x="8944169" y="3611613"/>
            <a:ext cx="1188720"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Back to Proposal</a:t>
            </a:r>
          </a:p>
        </p:txBody>
      </p:sp>
      <p:cxnSp>
        <p:nvCxnSpPr>
          <p:cNvPr id="99" name="Elbow Connector 38">
            <a:extLst>
              <a:ext uri="{FF2B5EF4-FFF2-40B4-BE49-F238E27FC236}">
                <a16:creationId xmlns:a16="http://schemas.microsoft.com/office/drawing/2014/main" id="{225FD0C7-DD16-4884-9280-A69DFBA86B27}"/>
              </a:ext>
            </a:extLst>
          </p:cNvPr>
          <p:cNvCxnSpPr>
            <a:cxnSpLocks/>
            <a:stCxn id="61" idx="2"/>
            <a:endCxn id="47" idx="1"/>
          </p:cNvCxnSpPr>
          <p:nvPr/>
        </p:nvCxnSpPr>
        <p:spPr>
          <a:xfrm rot="5400000" flipH="1">
            <a:off x="5663717" y="-2095163"/>
            <a:ext cx="706956" cy="10143323"/>
          </a:xfrm>
          <a:prstGeom prst="bentConnector4">
            <a:avLst>
              <a:gd name="adj1" fmla="val -235932"/>
              <a:gd name="adj2" fmla="val 103589"/>
            </a:avLst>
          </a:prstGeom>
          <a:ln w="19050">
            <a:solidFill>
              <a:srgbClr val="93B64E"/>
            </a:solidFill>
            <a:prstDash val="dash"/>
            <a:tailEnd type="arrow"/>
          </a:ln>
        </p:spPr>
        <p:style>
          <a:lnRef idx="1">
            <a:schemeClr val="accent3"/>
          </a:lnRef>
          <a:fillRef idx="0">
            <a:schemeClr val="accent3"/>
          </a:fillRef>
          <a:effectRef idx="0">
            <a:schemeClr val="accent3"/>
          </a:effectRef>
          <a:fontRef idx="minor">
            <a:schemeClr val="tx1"/>
          </a:fontRef>
        </p:style>
      </p:cxnSp>
      <p:cxnSp>
        <p:nvCxnSpPr>
          <p:cNvPr id="103" name="Elbow Connector 38">
            <a:extLst>
              <a:ext uri="{FF2B5EF4-FFF2-40B4-BE49-F238E27FC236}">
                <a16:creationId xmlns:a16="http://schemas.microsoft.com/office/drawing/2014/main" id="{15734415-AC33-4750-96A1-36820E523156}"/>
              </a:ext>
            </a:extLst>
          </p:cNvPr>
          <p:cNvCxnSpPr>
            <a:cxnSpLocks/>
            <a:stCxn id="67" idx="2"/>
            <a:endCxn id="46" idx="2"/>
          </p:cNvCxnSpPr>
          <p:nvPr/>
        </p:nvCxnSpPr>
        <p:spPr>
          <a:xfrm rot="5400000" flipH="1" flipV="1">
            <a:off x="8189658" y="1893779"/>
            <a:ext cx="1615754" cy="3384286"/>
          </a:xfrm>
          <a:prstGeom prst="bentConnector3">
            <a:avLst>
              <a:gd name="adj1" fmla="val -10480"/>
            </a:avLst>
          </a:prstGeom>
          <a:ln w="19050">
            <a:solidFill>
              <a:srgbClr val="93B64E"/>
            </a:solidFill>
            <a:prstDash val="dash"/>
            <a:tailEnd type="arrow"/>
          </a:ln>
        </p:spPr>
        <p:style>
          <a:lnRef idx="1">
            <a:schemeClr val="accent3"/>
          </a:lnRef>
          <a:fillRef idx="0">
            <a:schemeClr val="accent3"/>
          </a:fillRef>
          <a:effectRef idx="0">
            <a:schemeClr val="accent3"/>
          </a:effectRef>
          <a:fontRef idx="minor">
            <a:schemeClr val="tx1"/>
          </a:fontRef>
        </p:style>
      </p:cxnSp>
      <p:sp>
        <p:nvSpPr>
          <p:cNvPr id="61" name="TextBox 60">
            <a:extLst>
              <a:ext uri="{FF2B5EF4-FFF2-40B4-BE49-F238E27FC236}">
                <a16:creationId xmlns:a16="http://schemas.microsoft.com/office/drawing/2014/main" id="{7F2C5D40-9326-4BDF-A06A-1DE24DDD9822}"/>
              </a:ext>
            </a:extLst>
          </p:cNvPr>
          <p:cNvSpPr txBox="1"/>
          <p:nvPr/>
        </p:nvSpPr>
        <p:spPr>
          <a:xfrm>
            <a:off x="10540216" y="3068366"/>
            <a:ext cx="1097280"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Reopen</a:t>
            </a:r>
          </a:p>
        </p:txBody>
      </p:sp>
      <p:sp>
        <p:nvSpPr>
          <p:cNvPr id="132" name="TextBox 131">
            <a:extLst>
              <a:ext uri="{FF2B5EF4-FFF2-40B4-BE49-F238E27FC236}">
                <a16:creationId xmlns:a16="http://schemas.microsoft.com/office/drawing/2014/main" id="{A6AA6917-3091-475C-A64F-81E8F609DC4F}"/>
              </a:ext>
            </a:extLst>
          </p:cNvPr>
          <p:cNvSpPr txBox="1"/>
          <p:nvPr/>
        </p:nvSpPr>
        <p:spPr>
          <a:xfrm>
            <a:off x="945533" y="4997198"/>
            <a:ext cx="10300934" cy="1569660"/>
          </a:xfrm>
          <a:prstGeom prst="rect">
            <a:avLst/>
          </a:prstGeom>
          <a:noFill/>
        </p:spPr>
        <p:txBody>
          <a:bodyPr wrap="square" rtlCol="0">
            <a:spAutoFit/>
          </a:bodyPr>
          <a:lstStyle/>
          <a:p>
            <a:r>
              <a:rPr lang="en-US" sz="1200" b="1" dirty="0">
                <a:solidFill>
                  <a:schemeClr val="tx1">
                    <a:lumMod val="50000"/>
                    <a:lumOff val="50000"/>
                  </a:schemeClr>
                </a:solidFill>
                <a:latin typeface="Verdana" panose="020B0604030504040204" pitchFamily="34" charset="0"/>
                <a:ea typeface="Verdana" panose="020B0604030504040204" pitchFamily="34" charset="0"/>
              </a:rPr>
              <a:t>In words: </a:t>
            </a:r>
            <a:r>
              <a:rPr lang="en-U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 lead is acquired and on creation is in the “Open” status. The user clicks the “Start Planning” transition button to move to the “Planning” status. If no planning is needed, the user clicks “Skip to Proposal” to skip to the “Proposal” status. In the “Planning” status, the user clicks “Start Proposal” to move forward to the “Proposal” status or clicks “Back to Open” to move backwards to the “Open” status. In the “Proposal” status, the user clicks “Start Consulting” if the proposal is accepted. If the proposal is declined, the user clicks the “Close” button to move to the final “Closed” status. In the “Active” status, the user clicks the “Close” button when consulting is complete. In the “Closed” status, a user clicks the “Reopen” button to reopen the issue.</a:t>
            </a:r>
            <a:br>
              <a:rPr lang="en-U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br>
            <a:endParaRPr lang="en-U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r>
              <a:rPr lang="en-U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The “Close” transition is global.</a:t>
            </a:r>
          </a:p>
        </p:txBody>
      </p:sp>
      <p:sp>
        <p:nvSpPr>
          <p:cNvPr id="5" name="TextBox 4">
            <a:extLst>
              <a:ext uri="{FF2B5EF4-FFF2-40B4-BE49-F238E27FC236}">
                <a16:creationId xmlns:a16="http://schemas.microsoft.com/office/drawing/2014/main" id="{9A0AB4A4-4B66-BB5F-632A-4B930A82F850}"/>
              </a:ext>
            </a:extLst>
          </p:cNvPr>
          <p:cNvSpPr txBox="1"/>
          <p:nvPr/>
        </p:nvSpPr>
        <p:spPr>
          <a:xfrm>
            <a:off x="2300714" y="1844287"/>
            <a:ext cx="713716" cy="2308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900" dirty="0">
                <a:solidFill>
                  <a:schemeClr val="accent6">
                    <a:lumMod val="50000"/>
                  </a:schemeClr>
                </a:solidFill>
              </a:rPr>
              <a:t>[label]</a:t>
            </a:r>
          </a:p>
        </p:txBody>
      </p:sp>
      <p:sp>
        <p:nvSpPr>
          <p:cNvPr id="10" name="TextBox 9">
            <a:extLst>
              <a:ext uri="{FF2B5EF4-FFF2-40B4-BE49-F238E27FC236}">
                <a16:creationId xmlns:a16="http://schemas.microsoft.com/office/drawing/2014/main" id="{7A81AC0D-C013-E553-C915-C24DA94C169E}"/>
              </a:ext>
            </a:extLst>
          </p:cNvPr>
          <p:cNvSpPr txBox="1"/>
          <p:nvPr/>
        </p:nvSpPr>
        <p:spPr>
          <a:xfrm>
            <a:off x="5027589" y="1844287"/>
            <a:ext cx="713716" cy="2308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900" dirty="0">
                <a:solidFill>
                  <a:schemeClr val="bg1"/>
                </a:solidFill>
              </a:rPr>
              <a:t>[label]</a:t>
            </a:r>
          </a:p>
        </p:txBody>
      </p:sp>
      <p:cxnSp>
        <p:nvCxnSpPr>
          <p:cNvPr id="12" name="Straight Arrow Connector 11">
            <a:extLst>
              <a:ext uri="{FF2B5EF4-FFF2-40B4-BE49-F238E27FC236}">
                <a16:creationId xmlns:a16="http://schemas.microsoft.com/office/drawing/2014/main" id="{BC70E5B3-C22C-B956-0C03-35F01F50567A}"/>
              </a:ext>
            </a:extLst>
          </p:cNvPr>
          <p:cNvCxnSpPr/>
          <p:nvPr/>
        </p:nvCxnSpPr>
        <p:spPr>
          <a:xfrm>
            <a:off x="7211722" y="1969034"/>
            <a:ext cx="416460" cy="0"/>
          </a:xfrm>
          <a:prstGeom prst="straightConnector1">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13" name="Straight Arrow Connector 12">
            <a:extLst>
              <a:ext uri="{FF2B5EF4-FFF2-40B4-BE49-F238E27FC236}">
                <a16:creationId xmlns:a16="http://schemas.microsoft.com/office/drawing/2014/main" id="{8CB9E3AD-F8C2-166E-5607-A4B10E8EB73A}"/>
              </a:ext>
            </a:extLst>
          </p:cNvPr>
          <p:cNvCxnSpPr/>
          <p:nvPr/>
        </p:nvCxnSpPr>
        <p:spPr>
          <a:xfrm>
            <a:off x="9364056" y="1969034"/>
            <a:ext cx="416460" cy="0"/>
          </a:xfrm>
          <a:prstGeom prst="straightConnector1">
            <a:avLst/>
          </a:prstGeom>
          <a:ln w="19050">
            <a:solidFill>
              <a:schemeClr val="accent3">
                <a:lumMod val="75000"/>
              </a:schemeClr>
            </a:solidFill>
            <a:prstDash val="dash"/>
            <a:tailEnd type="arrow"/>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4388848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07A6A-77B4-4196-8003-5B4FAB7504D6}"/>
              </a:ext>
            </a:extLst>
          </p:cNvPr>
          <p:cNvSpPr>
            <a:spLocks noGrp="1"/>
          </p:cNvSpPr>
          <p:nvPr>
            <p:ph type="title"/>
          </p:nvPr>
        </p:nvSpPr>
        <p:spPr/>
        <p:txBody>
          <a:bodyPr/>
          <a:lstStyle/>
          <a:p>
            <a:r>
              <a:rPr lang="en-US" dirty="0"/>
              <a:t>Transition Behaviors</a:t>
            </a:r>
          </a:p>
        </p:txBody>
      </p:sp>
      <p:sp>
        <p:nvSpPr>
          <p:cNvPr id="4" name="Footer Placeholder 3">
            <a:extLst>
              <a:ext uri="{FF2B5EF4-FFF2-40B4-BE49-F238E27FC236}">
                <a16:creationId xmlns:a16="http://schemas.microsoft.com/office/drawing/2014/main" id="{7AC15946-B8F6-4659-8328-68FEE208BDC0}"/>
              </a:ext>
            </a:extLst>
          </p:cNvPr>
          <p:cNvSpPr>
            <a:spLocks noGrp="1"/>
          </p:cNvSpPr>
          <p:nvPr>
            <p:ph type="ftr" sz="quarter" idx="11"/>
          </p:nvPr>
        </p:nvSpPr>
        <p:spPr/>
        <p:txBody>
          <a:bodyPr/>
          <a:lstStyle/>
          <a:p>
            <a:r>
              <a:rPr lang="en-US" dirty="0"/>
              <a:t>jirastrategy.com</a:t>
            </a:r>
          </a:p>
        </p:txBody>
      </p:sp>
      <p:graphicFrame>
        <p:nvGraphicFramePr>
          <p:cNvPr id="9" name="Table 8">
            <a:extLst>
              <a:ext uri="{FF2B5EF4-FFF2-40B4-BE49-F238E27FC236}">
                <a16:creationId xmlns:a16="http://schemas.microsoft.com/office/drawing/2014/main" id="{D36836F7-FB6C-4FEE-B915-DE665457F406}"/>
              </a:ext>
            </a:extLst>
          </p:cNvPr>
          <p:cNvGraphicFramePr>
            <a:graphicFrameLocks noGrp="1"/>
          </p:cNvGraphicFramePr>
          <p:nvPr>
            <p:extLst>
              <p:ext uri="{D42A27DB-BD31-4B8C-83A1-F6EECF244321}">
                <p14:modId xmlns:p14="http://schemas.microsoft.com/office/powerpoint/2010/main" val="840373007"/>
              </p:ext>
            </p:extLst>
          </p:nvPr>
        </p:nvGraphicFramePr>
        <p:xfrm>
          <a:off x="937212" y="1690688"/>
          <a:ext cx="10416589" cy="2321560"/>
        </p:xfrm>
        <a:graphic>
          <a:graphicData uri="http://schemas.openxmlformats.org/drawingml/2006/table">
            <a:tbl>
              <a:tblPr firstRow="1" bandRow="1">
                <a:tableStyleId>{C083E6E3-FA7D-4D7B-A595-EF9225AFEA82}</a:tableStyleId>
              </a:tblPr>
              <a:tblGrid>
                <a:gridCol w="1377363">
                  <a:extLst>
                    <a:ext uri="{9D8B030D-6E8A-4147-A177-3AD203B41FA5}">
                      <a16:colId xmlns:a16="http://schemas.microsoft.com/office/drawing/2014/main" val="3634814718"/>
                    </a:ext>
                  </a:extLst>
                </a:gridCol>
                <a:gridCol w="3830180">
                  <a:extLst>
                    <a:ext uri="{9D8B030D-6E8A-4147-A177-3AD203B41FA5}">
                      <a16:colId xmlns:a16="http://schemas.microsoft.com/office/drawing/2014/main" val="773785180"/>
                    </a:ext>
                  </a:extLst>
                </a:gridCol>
                <a:gridCol w="5209046">
                  <a:extLst>
                    <a:ext uri="{9D8B030D-6E8A-4147-A177-3AD203B41FA5}">
                      <a16:colId xmlns:a16="http://schemas.microsoft.com/office/drawing/2014/main" val="860140075"/>
                    </a:ext>
                  </a:extLst>
                </a:gridCol>
              </a:tblGrid>
              <a:tr h="370840">
                <a:tc>
                  <a:txBody>
                    <a:bodyPr/>
                    <a:lstStyle/>
                    <a:p>
                      <a:r>
                        <a:rPr lang="en-US" sz="1600" dirty="0">
                          <a:latin typeface="Verdana" panose="020B0604030504040204" pitchFamily="34" charset="0"/>
                          <a:ea typeface="Verdana" panose="020B0604030504040204" pitchFamily="34" charset="0"/>
                        </a:rPr>
                        <a:t>Status</a:t>
                      </a:r>
                    </a:p>
                  </a:txBody>
                  <a:tcPr/>
                </a:tc>
                <a:tc>
                  <a:txBody>
                    <a:bodyPr/>
                    <a:lstStyle/>
                    <a:p>
                      <a:r>
                        <a:rPr lang="en-US" sz="1600" dirty="0">
                          <a:latin typeface="Verdana" panose="020B0604030504040204" pitchFamily="34" charset="0"/>
                          <a:ea typeface="Verdana" panose="020B0604030504040204" pitchFamily="34" charset="0"/>
                        </a:rPr>
                        <a:t>Transition &gt; Destination</a:t>
                      </a:r>
                    </a:p>
                  </a:txBody>
                  <a:tcPr/>
                </a:tc>
                <a:tc>
                  <a:txBody>
                    <a:bodyPr/>
                    <a:lstStyle/>
                    <a:p>
                      <a:r>
                        <a:rPr lang="en-US" sz="1600" dirty="0">
                          <a:latin typeface="Verdana" panose="020B0604030504040204" pitchFamily="34" charset="0"/>
                          <a:ea typeface="Verdana" panose="020B0604030504040204" pitchFamily="34" charset="0"/>
                        </a:rPr>
                        <a:t>Behaviors</a:t>
                      </a:r>
                    </a:p>
                  </a:txBody>
                  <a:tcPr/>
                </a:tc>
                <a:extLst>
                  <a:ext uri="{0D108BD9-81ED-4DB2-BD59-A6C34878D82A}">
                    <a16:rowId xmlns:a16="http://schemas.microsoft.com/office/drawing/2014/main" val="35231991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65000"/>
                              <a:lumOff val="35000"/>
                            </a:schemeClr>
                          </a:solidFill>
                          <a:latin typeface="Verdana" panose="020B0604030504040204" pitchFamily="34" charset="0"/>
                          <a:ea typeface="Verdana" panose="020B0604030504040204" pitchFamily="34" charset="0"/>
                        </a:rPr>
                        <a:t>All</a:t>
                      </a:r>
                    </a:p>
                  </a:txBody>
                  <a:tcPr/>
                </a:tc>
                <a:tc>
                  <a:txBody>
                    <a:bodyPr/>
                    <a:lstStyle/>
                    <a:p>
                      <a:r>
                        <a:rPr lang="en-US" sz="1400" dirty="0">
                          <a:solidFill>
                            <a:schemeClr val="tx1">
                              <a:lumMod val="65000"/>
                              <a:lumOff val="35000"/>
                            </a:schemeClr>
                          </a:solidFill>
                          <a:latin typeface="Verdana" panose="020B0604030504040204" pitchFamily="34" charset="0"/>
                          <a:ea typeface="Verdana" panose="020B0604030504040204" pitchFamily="34" charset="0"/>
                        </a:rPr>
                        <a:t>Close &gt; Closed</a:t>
                      </a:r>
                    </a:p>
                  </a:txBody>
                  <a:tcPr/>
                </a:tc>
                <a:tc>
                  <a:txBody>
                    <a:bodyPr/>
                    <a:lstStyle/>
                    <a:p>
                      <a:pPr marL="285750" indent="-285750">
                        <a:spcBef>
                          <a:spcPts val="600"/>
                        </a:spcBef>
                        <a:spcAft>
                          <a:spcPts val="600"/>
                        </a:spcAft>
                        <a:buFont typeface="Arial" panose="020B0604020202020204" pitchFamily="34" charset="0"/>
                        <a:buChar char="•"/>
                      </a:pPr>
                      <a:r>
                        <a:rPr lang="en-US" sz="1400" b="1" dirty="0">
                          <a:solidFill>
                            <a:schemeClr val="tx1">
                              <a:lumMod val="65000"/>
                              <a:lumOff val="35000"/>
                            </a:schemeClr>
                          </a:solidFill>
                          <a:latin typeface="Verdana" panose="020B0604030504040204" pitchFamily="34" charset="0"/>
                          <a:ea typeface="Verdana" panose="020B0604030504040204" pitchFamily="34" charset="0"/>
                        </a:rPr>
                        <a:t>Screen: </a:t>
                      </a:r>
                      <a:r>
                        <a:rPr lang="en-US" sz="1400" dirty="0">
                          <a:solidFill>
                            <a:schemeClr val="tx1">
                              <a:lumMod val="65000"/>
                              <a:lumOff val="35000"/>
                            </a:schemeClr>
                          </a:solidFill>
                          <a:latin typeface="Verdana" panose="020B0604030504040204" pitchFamily="34" charset="0"/>
                          <a:ea typeface="Verdana" panose="020B0604030504040204" pitchFamily="34" charset="0"/>
                        </a:rPr>
                        <a:t>Resolution</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Field(s): Resolution (required)</a:t>
                      </a:r>
                      <a:endParaRPr lang="en-US" sz="1200" dirty="0">
                        <a:solidFill>
                          <a:schemeClr val="tx1">
                            <a:lumMod val="65000"/>
                            <a:lumOff val="35000"/>
                          </a:schemeClr>
                        </a:solidFill>
                        <a:latin typeface="Verdana" panose="020B0604030504040204" pitchFamily="34" charset="0"/>
                        <a:ea typeface="Verdana" panose="020B0604030504040204" pitchFamily="34" charset="0"/>
                      </a:endParaRPr>
                    </a:p>
                    <a:p>
                      <a:pPr marL="285750" indent="-285750">
                        <a:spcBef>
                          <a:spcPts val="600"/>
                        </a:spcBef>
                        <a:spcAft>
                          <a:spcPts val="600"/>
                        </a:spcAft>
                        <a:buFont typeface="Arial" panose="020B0604020202020204" pitchFamily="34" charset="0"/>
                        <a:buChar char="•"/>
                      </a:pPr>
                      <a:r>
                        <a:rPr lang="en-US" sz="1400" b="1"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Post Function: </a:t>
                      </a:r>
                      <a:r>
                        <a:rPr lang="en-US" sz="1400" b="0"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Assign the issue to the reporter.</a:t>
                      </a:r>
                    </a:p>
                    <a:p>
                      <a:pPr marL="285750" indent="-285750">
                        <a:spcBef>
                          <a:spcPts val="600"/>
                        </a:spcBef>
                        <a:spcAft>
                          <a:spcPts val="600"/>
                        </a:spcAft>
                        <a:buFont typeface="Arial" panose="020B0604020202020204" pitchFamily="34" charset="0"/>
                        <a:buChar char="•"/>
                      </a:pPr>
                      <a:r>
                        <a:rPr lang="en-US" sz="1400" b="1"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Post Function: </a:t>
                      </a:r>
                      <a:r>
                        <a:rPr lang="en-US" sz="1400" b="0"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Fire a Issue Closed event that can be processed by the listeners.</a:t>
                      </a:r>
                      <a:endParaRPr lang="en-US" sz="1400" dirty="0">
                        <a:solidFill>
                          <a:schemeClr val="tx1">
                            <a:lumMod val="65000"/>
                            <a:lumOff val="35000"/>
                          </a:schemeClr>
                        </a:solidFill>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36939894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65000"/>
                              <a:lumOff val="35000"/>
                            </a:schemeClr>
                          </a:solidFill>
                          <a:latin typeface="Verdana" panose="020B0604030504040204" pitchFamily="34" charset="0"/>
                          <a:ea typeface="Verdana" panose="020B0604030504040204" pitchFamily="34" charset="0"/>
                        </a:rPr>
                        <a:t>Closed</a:t>
                      </a:r>
                    </a:p>
                  </a:txBody>
                  <a:tcPr/>
                </a:tc>
                <a:tc>
                  <a:txBody>
                    <a:bodyPr/>
                    <a:lstStyle/>
                    <a:p>
                      <a:r>
                        <a:rPr lang="en-US" sz="1400" dirty="0">
                          <a:solidFill>
                            <a:schemeClr val="tx1">
                              <a:lumMod val="65000"/>
                              <a:lumOff val="35000"/>
                            </a:schemeClr>
                          </a:solidFill>
                          <a:latin typeface="Verdana" panose="020B0604030504040204" pitchFamily="34" charset="0"/>
                          <a:ea typeface="Verdana" panose="020B0604030504040204" pitchFamily="34" charset="0"/>
                        </a:rPr>
                        <a:t>Reopen &gt; Open</a:t>
                      </a:r>
                    </a:p>
                  </a:txBody>
                  <a:tcPr/>
                </a:tc>
                <a:tc>
                  <a:txBody>
                    <a:bodyPr/>
                    <a:lstStyle/>
                    <a:p>
                      <a:pPr marL="285750" indent="-285750">
                        <a:spcBef>
                          <a:spcPts val="600"/>
                        </a:spcBef>
                        <a:spcAft>
                          <a:spcPts val="600"/>
                        </a:spcAft>
                        <a:buFont typeface="Arial" panose="020B0604020202020204" pitchFamily="34" charset="0"/>
                        <a:buChar char="•"/>
                      </a:pPr>
                      <a:r>
                        <a:rPr lang="en-US" sz="1400" b="1"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Post Function: </a:t>
                      </a:r>
                      <a:r>
                        <a:rPr lang="en-US" sz="1400" b="0" i="0" kern="1200" dirty="0">
                          <a:solidFill>
                            <a:schemeClr val="tx1">
                              <a:lumMod val="65000"/>
                              <a:lumOff val="35000"/>
                            </a:schemeClr>
                          </a:solidFill>
                          <a:effectLst/>
                          <a:latin typeface="Verdana" panose="020B0604030504040204" pitchFamily="34" charset="0"/>
                          <a:ea typeface="Verdana" panose="020B0604030504040204" pitchFamily="34" charset="0"/>
                          <a:cs typeface="+mn-cs"/>
                        </a:rPr>
                        <a:t>The value of field Resolution will be cleared.</a:t>
                      </a:r>
                      <a:endParaRPr lang="en-US" sz="1400" dirty="0">
                        <a:solidFill>
                          <a:schemeClr val="tx1">
                            <a:lumMod val="65000"/>
                            <a:lumOff val="35000"/>
                          </a:schemeClr>
                        </a:solidFill>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2258182523"/>
                  </a:ext>
                </a:extLst>
              </a:tr>
            </a:tbl>
          </a:graphicData>
        </a:graphic>
      </p:graphicFrame>
    </p:spTree>
    <p:extLst>
      <p:ext uri="{BB962C8B-B14F-4D97-AF65-F5344CB8AC3E}">
        <p14:creationId xmlns:p14="http://schemas.microsoft.com/office/powerpoint/2010/main" val="22725538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07A6A-77B4-4196-8003-5B4FAB7504D6}"/>
              </a:ext>
            </a:extLst>
          </p:cNvPr>
          <p:cNvSpPr>
            <a:spLocks noGrp="1"/>
          </p:cNvSpPr>
          <p:nvPr>
            <p:ph type="title"/>
          </p:nvPr>
        </p:nvSpPr>
        <p:spPr/>
        <p:txBody>
          <a:bodyPr/>
          <a:lstStyle/>
          <a:p>
            <a:r>
              <a:rPr lang="en-US" dirty="0"/>
              <a:t>Narrative</a:t>
            </a:r>
          </a:p>
        </p:txBody>
      </p:sp>
      <p:sp>
        <p:nvSpPr>
          <p:cNvPr id="3" name="Content Placeholder 2">
            <a:extLst>
              <a:ext uri="{FF2B5EF4-FFF2-40B4-BE49-F238E27FC236}">
                <a16:creationId xmlns:a16="http://schemas.microsoft.com/office/drawing/2014/main" id="{123E7016-D4D9-4ED2-B0D0-54158CC73465}"/>
              </a:ext>
            </a:extLst>
          </p:cNvPr>
          <p:cNvSpPr>
            <a:spLocks noGrp="1"/>
          </p:cNvSpPr>
          <p:nvPr>
            <p:ph idx="1"/>
          </p:nvPr>
        </p:nvSpPr>
        <p:spPr/>
        <p:txBody>
          <a:bodyPr>
            <a:normAutofit/>
          </a:bodyPr>
          <a:lstStyle/>
          <a:p>
            <a:pPr marL="0" indent="0">
              <a:buNone/>
            </a:pPr>
            <a:r>
              <a:rPr lang="en-US" sz="1700" i="1" dirty="0"/>
              <a:t>[insert]</a:t>
            </a:r>
          </a:p>
        </p:txBody>
      </p:sp>
      <p:sp>
        <p:nvSpPr>
          <p:cNvPr id="4" name="Footer Placeholder 3">
            <a:extLst>
              <a:ext uri="{FF2B5EF4-FFF2-40B4-BE49-F238E27FC236}">
                <a16:creationId xmlns:a16="http://schemas.microsoft.com/office/drawing/2014/main" id="{7AC15946-B8F6-4659-8328-68FEE208BDC0}"/>
              </a:ext>
            </a:extLst>
          </p:cNvPr>
          <p:cNvSpPr>
            <a:spLocks noGrp="1"/>
          </p:cNvSpPr>
          <p:nvPr>
            <p:ph type="ftr" sz="quarter" idx="11"/>
          </p:nvPr>
        </p:nvSpPr>
        <p:spPr/>
        <p:txBody>
          <a:bodyPr/>
          <a:lstStyle/>
          <a:p>
            <a:r>
              <a:rPr lang="en-US" dirty="0"/>
              <a:t>jirastrategy.com</a:t>
            </a:r>
          </a:p>
        </p:txBody>
      </p:sp>
      <p:pic>
        <p:nvPicPr>
          <p:cNvPr id="8" name="Picture 7" descr="A close up of an animal&#10;&#10;Description generated with high confidence">
            <a:extLst>
              <a:ext uri="{FF2B5EF4-FFF2-40B4-BE49-F238E27FC236}">
                <a16:creationId xmlns:a16="http://schemas.microsoft.com/office/drawing/2014/main" id="{F620782F-936A-4CBC-8FBF-1FA801634D47}"/>
              </a:ext>
            </a:extLst>
          </p:cNvPr>
          <p:cNvPicPr>
            <a:picLocks noChangeAspect="1"/>
          </p:cNvPicPr>
          <p:nvPr/>
        </p:nvPicPr>
        <p:blipFill rotWithShape="1">
          <a:blip r:embed="rId3">
            <a:extLst>
              <a:ext uri="{28A0092B-C50C-407E-A947-70E740481C1C}">
                <a14:useLocalDpi xmlns:a14="http://schemas.microsoft.com/office/drawing/2010/main" val="0"/>
              </a:ext>
            </a:extLst>
          </a:blip>
          <a:srcRect r="63773" b="50000"/>
          <a:stretch/>
        </p:blipFill>
        <p:spPr>
          <a:xfrm>
            <a:off x="9722934" y="4921197"/>
            <a:ext cx="2469066" cy="1936804"/>
          </a:xfrm>
          <a:prstGeom prst="rect">
            <a:avLst/>
          </a:prstGeom>
        </p:spPr>
      </p:pic>
    </p:spTree>
    <p:extLst>
      <p:ext uri="{BB962C8B-B14F-4D97-AF65-F5344CB8AC3E}">
        <p14:creationId xmlns:p14="http://schemas.microsoft.com/office/powerpoint/2010/main" val="10378158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07A6A-77B4-4196-8003-5B4FAB7504D6}"/>
              </a:ext>
            </a:extLst>
          </p:cNvPr>
          <p:cNvSpPr>
            <a:spLocks noGrp="1"/>
          </p:cNvSpPr>
          <p:nvPr>
            <p:ph type="title"/>
          </p:nvPr>
        </p:nvSpPr>
        <p:spPr/>
        <p:txBody>
          <a:bodyPr/>
          <a:lstStyle/>
          <a:p>
            <a:r>
              <a:rPr lang="en-US" dirty="0"/>
              <a:t>Narrative</a:t>
            </a:r>
          </a:p>
        </p:txBody>
      </p:sp>
      <p:sp>
        <p:nvSpPr>
          <p:cNvPr id="3" name="Content Placeholder 2">
            <a:extLst>
              <a:ext uri="{FF2B5EF4-FFF2-40B4-BE49-F238E27FC236}">
                <a16:creationId xmlns:a16="http://schemas.microsoft.com/office/drawing/2014/main" id="{123E7016-D4D9-4ED2-B0D0-54158CC73465}"/>
              </a:ext>
            </a:extLst>
          </p:cNvPr>
          <p:cNvSpPr>
            <a:spLocks noGrp="1"/>
          </p:cNvSpPr>
          <p:nvPr>
            <p:ph idx="1"/>
          </p:nvPr>
        </p:nvSpPr>
        <p:spPr/>
        <p:txBody>
          <a:bodyPr>
            <a:noAutofit/>
          </a:bodyPr>
          <a:lstStyle/>
          <a:p>
            <a:pPr marL="0" indent="0">
              <a:buNone/>
            </a:pPr>
            <a:r>
              <a:rPr lang="en-US" sz="1600" i="1" dirty="0"/>
              <a:t>“[elements of this phase]”</a:t>
            </a:r>
          </a:p>
          <a:p>
            <a:pPr lvl="1">
              <a:lnSpc>
                <a:spcPct val="150000"/>
              </a:lnSpc>
              <a:spcBef>
                <a:spcPts val="200"/>
              </a:spcBef>
              <a:buFont typeface="Wingdings" panose="05000000000000000000" pitchFamily="2" charset="2"/>
              <a:buChar char="§"/>
            </a:pPr>
            <a:r>
              <a:rPr lang="en-US" sz="1400" dirty="0">
                <a:solidFill>
                  <a:schemeClr val="accent6">
                    <a:lumMod val="75000"/>
                  </a:schemeClr>
                </a:solidFill>
              </a:rPr>
              <a:t>Related statuses: [insert]</a:t>
            </a:r>
          </a:p>
          <a:p>
            <a:endParaRPr lang="en-US" sz="1500" dirty="0"/>
          </a:p>
          <a:p>
            <a:pPr marL="0" indent="0">
              <a:buNone/>
            </a:pPr>
            <a:r>
              <a:rPr lang="en-US" sz="1600" i="1" dirty="0"/>
              <a:t>“[elements of this phase]”</a:t>
            </a:r>
          </a:p>
          <a:p>
            <a:pPr lvl="1">
              <a:lnSpc>
                <a:spcPct val="150000"/>
              </a:lnSpc>
              <a:spcBef>
                <a:spcPts val="200"/>
              </a:spcBef>
              <a:buFont typeface="Wingdings" panose="05000000000000000000" pitchFamily="2" charset="2"/>
              <a:buChar char="§"/>
            </a:pPr>
            <a:r>
              <a:rPr lang="en-US" sz="1400" dirty="0">
                <a:solidFill>
                  <a:schemeClr val="accent6">
                    <a:lumMod val="75000"/>
                  </a:schemeClr>
                </a:solidFill>
              </a:rPr>
              <a:t>Related statuses: [insert]</a:t>
            </a:r>
          </a:p>
          <a:p>
            <a:endParaRPr lang="en-US" sz="1500" dirty="0"/>
          </a:p>
          <a:p>
            <a:pPr marL="0" indent="0">
              <a:buNone/>
            </a:pPr>
            <a:r>
              <a:rPr lang="en-US" sz="1600" i="1" dirty="0"/>
              <a:t>“[elements of this phase]”</a:t>
            </a:r>
          </a:p>
          <a:p>
            <a:pPr lvl="1">
              <a:lnSpc>
                <a:spcPct val="150000"/>
              </a:lnSpc>
              <a:spcBef>
                <a:spcPts val="200"/>
              </a:spcBef>
              <a:buFont typeface="Wingdings" panose="05000000000000000000" pitchFamily="2" charset="2"/>
              <a:buChar char="§"/>
            </a:pPr>
            <a:r>
              <a:rPr lang="en-US" sz="1400" dirty="0">
                <a:solidFill>
                  <a:schemeClr val="accent6">
                    <a:lumMod val="75000"/>
                  </a:schemeClr>
                </a:solidFill>
              </a:rPr>
              <a:t>Related statuses: [insert]</a:t>
            </a:r>
          </a:p>
          <a:p>
            <a:endParaRPr lang="en-US" sz="1500" dirty="0"/>
          </a:p>
          <a:p>
            <a:pPr marL="0" indent="0">
              <a:buNone/>
            </a:pPr>
            <a:r>
              <a:rPr lang="en-US" sz="1600" i="1" dirty="0"/>
              <a:t>“[elements of this phase]”</a:t>
            </a:r>
          </a:p>
          <a:p>
            <a:pPr lvl="1">
              <a:lnSpc>
                <a:spcPct val="150000"/>
              </a:lnSpc>
              <a:spcBef>
                <a:spcPts val="200"/>
              </a:spcBef>
              <a:buFont typeface="Wingdings" panose="05000000000000000000" pitchFamily="2" charset="2"/>
              <a:buChar char="§"/>
            </a:pPr>
            <a:r>
              <a:rPr lang="en-US" sz="1400" dirty="0">
                <a:solidFill>
                  <a:schemeClr val="accent6">
                    <a:lumMod val="75000"/>
                  </a:schemeClr>
                </a:solidFill>
              </a:rPr>
              <a:t>Related statuses: [insert]</a:t>
            </a:r>
          </a:p>
          <a:p>
            <a:endParaRPr lang="en-US" sz="1500" dirty="0"/>
          </a:p>
        </p:txBody>
      </p:sp>
      <p:sp>
        <p:nvSpPr>
          <p:cNvPr id="4" name="Footer Placeholder 3">
            <a:extLst>
              <a:ext uri="{FF2B5EF4-FFF2-40B4-BE49-F238E27FC236}">
                <a16:creationId xmlns:a16="http://schemas.microsoft.com/office/drawing/2014/main" id="{7AC15946-B8F6-4659-8328-68FEE208BDC0}"/>
              </a:ext>
            </a:extLst>
          </p:cNvPr>
          <p:cNvSpPr>
            <a:spLocks noGrp="1"/>
          </p:cNvSpPr>
          <p:nvPr>
            <p:ph type="ftr" sz="quarter" idx="11"/>
          </p:nvPr>
        </p:nvSpPr>
        <p:spPr/>
        <p:txBody>
          <a:bodyPr/>
          <a:lstStyle/>
          <a:p>
            <a:r>
              <a:rPr lang="en-US" dirty="0"/>
              <a:t>jirastrategy.com</a:t>
            </a:r>
          </a:p>
        </p:txBody>
      </p:sp>
      <p:pic>
        <p:nvPicPr>
          <p:cNvPr id="8" name="Picture 7" descr="A close up of an animal&#10;&#10;Description generated with high confidence">
            <a:extLst>
              <a:ext uri="{FF2B5EF4-FFF2-40B4-BE49-F238E27FC236}">
                <a16:creationId xmlns:a16="http://schemas.microsoft.com/office/drawing/2014/main" id="{F620782F-936A-4CBC-8FBF-1FA801634D47}"/>
              </a:ext>
            </a:extLst>
          </p:cNvPr>
          <p:cNvPicPr>
            <a:picLocks noChangeAspect="1"/>
          </p:cNvPicPr>
          <p:nvPr/>
        </p:nvPicPr>
        <p:blipFill rotWithShape="1">
          <a:blip r:embed="rId3">
            <a:extLst>
              <a:ext uri="{28A0092B-C50C-407E-A947-70E740481C1C}">
                <a14:useLocalDpi xmlns:a14="http://schemas.microsoft.com/office/drawing/2010/main" val="0"/>
              </a:ext>
            </a:extLst>
          </a:blip>
          <a:srcRect r="63773" b="50000"/>
          <a:stretch/>
        </p:blipFill>
        <p:spPr>
          <a:xfrm>
            <a:off x="9722934" y="4921197"/>
            <a:ext cx="2469066" cy="1936804"/>
          </a:xfrm>
          <a:prstGeom prst="rect">
            <a:avLst/>
          </a:prstGeom>
        </p:spPr>
      </p:pic>
    </p:spTree>
    <p:extLst>
      <p:ext uri="{BB962C8B-B14F-4D97-AF65-F5344CB8AC3E}">
        <p14:creationId xmlns:p14="http://schemas.microsoft.com/office/powerpoint/2010/main" val="5833090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07A6A-77B4-4196-8003-5B4FAB7504D6}"/>
              </a:ext>
            </a:extLst>
          </p:cNvPr>
          <p:cNvSpPr>
            <a:spLocks noGrp="1"/>
          </p:cNvSpPr>
          <p:nvPr>
            <p:ph type="title"/>
          </p:nvPr>
        </p:nvSpPr>
        <p:spPr/>
        <p:txBody>
          <a:bodyPr/>
          <a:lstStyle/>
          <a:p>
            <a:r>
              <a:rPr lang="en-US" dirty="0"/>
              <a:t>Statuses</a:t>
            </a:r>
          </a:p>
        </p:txBody>
      </p:sp>
      <p:sp>
        <p:nvSpPr>
          <p:cNvPr id="4" name="Footer Placeholder 3">
            <a:extLst>
              <a:ext uri="{FF2B5EF4-FFF2-40B4-BE49-F238E27FC236}">
                <a16:creationId xmlns:a16="http://schemas.microsoft.com/office/drawing/2014/main" id="{7AC15946-B8F6-4659-8328-68FEE208BDC0}"/>
              </a:ext>
            </a:extLst>
          </p:cNvPr>
          <p:cNvSpPr>
            <a:spLocks noGrp="1"/>
          </p:cNvSpPr>
          <p:nvPr>
            <p:ph type="ftr" sz="quarter" idx="11"/>
          </p:nvPr>
        </p:nvSpPr>
        <p:spPr/>
        <p:txBody>
          <a:bodyPr/>
          <a:lstStyle/>
          <a:p>
            <a:r>
              <a:rPr lang="en-US" dirty="0"/>
              <a:t>jirastrategy.com</a:t>
            </a:r>
          </a:p>
        </p:txBody>
      </p:sp>
      <p:sp>
        <p:nvSpPr>
          <p:cNvPr id="6" name="Content Placeholder 5">
            <a:extLst>
              <a:ext uri="{FF2B5EF4-FFF2-40B4-BE49-F238E27FC236}">
                <a16:creationId xmlns:a16="http://schemas.microsoft.com/office/drawing/2014/main" id="{9C97B8AA-7446-4BDD-87D5-2C320F4104DE}"/>
              </a:ext>
            </a:extLst>
          </p:cNvPr>
          <p:cNvSpPr>
            <a:spLocks noGrp="1"/>
          </p:cNvSpPr>
          <p:nvPr>
            <p:ph idx="1"/>
          </p:nvPr>
        </p:nvSpPr>
        <p:spPr/>
        <p:txBody>
          <a:bodyPr/>
          <a:lstStyle/>
          <a:p>
            <a:pPr marL="0" indent="0">
              <a:buNone/>
            </a:pPr>
            <a:r>
              <a:rPr lang="en-US" sz="1400" dirty="0">
                <a:solidFill>
                  <a:schemeClr val="bg1">
                    <a:lumMod val="65000"/>
                  </a:schemeClr>
                </a:solidFill>
              </a:rPr>
              <a:t>Key: Status =              </a:t>
            </a:r>
          </a:p>
        </p:txBody>
      </p:sp>
      <p:sp>
        <p:nvSpPr>
          <p:cNvPr id="12" name="TextBox 11">
            <a:extLst>
              <a:ext uri="{FF2B5EF4-FFF2-40B4-BE49-F238E27FC236}">
                <a16:creationId xmlns:a16="http://schemas.microsoft.com/office/drawing/2014/main" id="{CD6DC563-1BCB-48C7-A187-A4EA95928CEF}"/>
              </a:ext>
            </a:extLst>
          </p:cNvPr>
          <p:cNvSpPr txBox="1"/>
          <p:nvPr/>
        </p:nvSpPr>
        <p:spPr>
          <a:xfrm>
            <a:off x="3242372" y="2471190"/>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[status]</a:t>
            </a:r>
          </a:p>
        </p:txBody>
      </p:sp>
      <p:sp>
        <p:nvSpPr>
          <p:cNvPr id="14" name="TextBox 13">
            <a:extLst>
              <a:ext uri="{FF2B5EF4-FFF2-40B4-BE49-F238E27FC236}">
                <a16:creationId xmlns:a16="http://schemas.microsoft.com/office/drawing/2014/main" id="{FC2A38DE-CED4-46EE-9DF2-30685435D812}"/>
              </a:ext>
            </a:extLst>
          </p:cNvPr>
          <p:cNvSpPr txBox="1"/>
          <p:nvPr/>
        </p:nvSpPr>
        <p:spPr>
          <a:xfrm>
            <a:off x="945533" y="2469131"/>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[status]</a:t>
            </a:r>
          </a:p>
        </p:txBody>
      </p:sp>
      <p:cxnSp>
        <p:nvCxnSpPr>
          <p:cNvPr id="17" name="Elbow Connector 22">
            <a:extLst>
              <a:ext uri="{FF2B5EF4-FFF2-40B4-BE49-F238E27FC236}">
                <a16:creationId xmlns:a16="http://schemas.microsoft.com/office/drawing/2014/main" id="{8C9B5524-FF40-4EDA-BBF7-306BFD9C6A83}"/>
              </a:ext>
            </a:extLst>
          </p:cNvPr>
          <p:cNvCxnSpPr>
            <a:cxnSpLocks/>
            <a:stCxn id="14" idx="3"/>
            <a:endCxn id="12" idx="1"/>
          </p:cNvCxnSpPr>
          <p:nvPr/>
        </p:nvCxnSpPr>
        <p:spPr>
          <a:xfrm>
            <a:off x="2059111" y="2623020"/>
            <a:ext cx="1183261" cy="2059"/>
          </a:xfrm>
          <a:prstGeom prst="bentConnector3">
            <a:avLst>
              <a:gd name="adj1" fmla="val 50000"/>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sp>
        <p:nvSpPr>
          <p:cNvPr id="31" name="TextBox 30">
            <a:extLst>
              <a:ext uri="{FF2B5EF4-FFF2-40B4-BE49-F238E27FC236}">
                <a16:creationId xmlns:a16="http://schemas.microsoft.com/office/drawing/2014/main" id="{A8D87F3A-A677-4D95-9691-8C752D0F99C9}"/>
              </a:ext>
            </a:extLst>
          </p:cNvPr>
          <p:cNvSpPr txBox="1"/>
          <p:nvPr/>
        </p:nvSpPr>
        <p:spPr>
          <a:xfrm>
            <a:off x="945533" y="4994094"/>
            <a:ext cx="10300934" cy="276999"/>
          </a:xfrm>
          <a:prstGeom prst="rect">
            <a:avLst/>
          </a:prstGeom>
          <a:noFill/>
        </p:spPr>
        <p:txBody>
          <a:bodyPr wrap="square" rtlCol="0">
            <a:spAutoFit/>
          </a:bodyPr>
          <a:lstStyle/>
          <a:p>
            <a:r>
              <a:rPr lang="en-US" sz="1200"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In words: </a:t>
            </a:r>
            <a:r>
              <a:rPr lang="en-U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[insert explanation]</a:t>
            </a:r>
          </a:p>
        </p:txBody>
      </p:sp>
      <p:sp>
        <p:nvSpPr>
          <p:cNvPr id="3" name="TextBox 2">
            <a:extLst>
              <a:ext uri="{FF2B5EF4-FFF2-40B4-BE49-F238E27FC236}">
                <a16:creationId xmlns:a16="http://schemas.microsoft.com/office/drawing/2014/main" id="{B7BEDD70-7DA3-59DD-B71A-2D8439D29ECB}"/>
              </a:ext>
            </a:extLst>
          </p:cNvPr>
          <p:cNvSpPr txBox="1"/>
          <p:nvPr/>
        </p:nvSpPr>
        <p:spPr>
          <a:xfrm>
            <a:off x="2300714" y="1844287"/>
            <a:ext cx="713716" cy="2308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900" dirty="0">
                <a:solidFill>
                  <a:schemeClr val="accent6">
                    <a:lumMod val="50000"/>
                  </a:schemeClr>
                </a:solidFill>
              </a:rPr>
              <a:t>[label]</a:t>
            </a:r>
          </a:p>
        </p:txBody>
      </p:sp>
    </p:spTree>
    <p:extLst>
      <p:ext uri="{BB962C8B-B14F-4D97-AF65-F5344CB8AC3E}">
        <p14:creationId xmlns:p14="http://schemas.microsoft.com/office/powerpoint/2010/main" val="25040255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07A6A-77B4-4196-8003-5B4FAB7504D6}"/>
              </a:ext>
            </a:extLst>
          </p:cNvPr>
          <p:cNvSpPr>
            <a:spLocks noGrp="1"/>
          </p:cNvSpPr>
          <p:nvPr>
            <p:ph type="title"/>
          </p:nvPr>
        </p:nvSpPr>
        <p:spPr/>
        <p:txBody>
          <a:bodyPr/>
          <a:lstStyle/>
          <a:p>
            <a:r>
              <a:rPr lang="en-US" dirty="0"/>
              <a:t>Statuses + Forward Transitions</a:t>
            </a:r>
          </a:p>
        </p:txBody>
      </p:sp>
      <p:sp>
        <p:nvSpPr>
          <p:cNvPr id="4" name="Footer Placeholder 3">
            <a:extLst>
              <a:ext uri="{FF2B5EF4-FFF2-40B4-BE49-F238E27FC236}">
                <a16:creationId xmlns:a16="http://schemas.microsoft.com/office/drawing/2014/main" id="{7AC15946-B8F6-4659-8328-68FEE208BDC0}"/>
              </a:ext>
            </a:extLst>
          </p:cNvPr>
          <p:cNvSpPr>
            <a:spLocks noGrp="1"/>
          </p:cNvSpPr>
          <p:nvPr>
            <p:ph type="ftr" sz="quarter" idx="11"/>
          </p:nvPr>
        </p:nvSpPr>
        <p:spPr/>
        <p:txBody>
          <a:bodyPr/>
          <a:lstStyle/>
          <a:p>
            <a:r>
              <a:rPr lang="en-US" dirty="0"/>
              <a:t>jirastrategy.com</a:t>
            </a:r>
          </a:p>
        </p:txBody>
      </p:sp>
      <p:sp>
        <p:nvSpPr>
          <p:cNvPr id="6" name="Content Placeholder 5">
            <a:extLst>
              <a:ext uri="{FF2B5EF4-FFF2-40B4-BE49-F238E27FC236}">
                <a16:creationId xmlns:a16="http://schemas.microsoft.com/office/drawing/2014/main" id="{C645370F-CD67-4812-9101-24384B24C782}"/>
              </a:ext>
            </a:extLst>
          </p:cNvPr>
          <p:cNvSpPr>
            <a:spLocks noGrp="1"/>
          </p:cNvSpPr>
          <p:nvPr>
            <p:ph idx="1"/>
          </p:nvPr>
        </p:nvSpPr>
        <p:spPr>
          <a:xfrm>
            <a:off x="838200" y="1825625"/>
            <a:ext cx="10515600" cy="4351338"/>
          </a:xfrm>
        </p:spPr>
        <p:txBody>
          <a:bodyPr/>
          <a:lstStyle/>
          <a:p>
            <a:pPr marL="0" indent="0">
              <a:buNone/>
            </a:pPr>
            <a:r>
              <a:rPr lang="en-US" sz="1400" dirty="0">
                <a:solidFill>
                  <a:schemeClr val="bg1">
                    <a:lumMod val="65000"/>
                  </a:schemeClr>
                </a:solidFill>
              </a:rPr>
              <a:t>Key: Status =              , Transition Button =              , Happy Path =         </a:t>
            </a:r>
          </a:p>
        </p:txBody>
      </p:sp>
      <p:sp>
        <p:nvSpPr>
          <p:cNvPr id="23" name="TextBox 22">
            <a:extLst>
              <a:ext uri="{FF2B5EF4-FFF2-40B4-BE49-F238E27FC236}">
                <a16:creationId xmlns:a16="http://schemas.microsoft.com/office/drawing/2014/main" id="{CBA3C895-A4A2-404F-A5AF-04B9FA6CDA4F}"/>
              </a:ext>
            </a:extLst>
          </p:cNvPr>
          <p:cNvSpPr txBox="1"/>
          <p:nvPr/>
        </p:nvSpPr>
        <p:spPr>
          <a:xfrm>
            <a:off x="2084906" y="3080320"/>
            <a:ext cx="1097280"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[transition]</a:t>
            </a:r>
          </a:p>
        </p:txBody>
      </p:sp>
      <p:sp>
        <p:nvSpPr>
          <p:cNvPr id="46" name="TextBox 45">
            <a:extLst>
              <a:ext uri="{FF2B5EF4-FFF2-40B4-BE49-F238E27FC236}">
                <a16:creationId xmlns:a16="http://schemas.microsoft.com/office/drawing/2014/main" id="{B9E467B1-09A7-4BB4-A7EA-EC1CD04F28A9}"/>
              </a:ext>
            </a:extLst>
          </p:cNvPr>
          <p:cNvSpPr txBox="1"/>
          <p:nvPr/>
        </p:nvSpPr>
        <p:spPr>
          <a:xfrm>
            <a:off x="3242372" y="2471190"/>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[status]</a:t>
            </a:r>
          </a:p>
        </p:txBody>
      </p:sp>
      <p:sp>
        <p:nvSpPr>
          <p:cNvPr id="48" name="TextBox 47">
            <a:extLst>
              <a:ext uri="{FF2B5EF4-FFF2-40B4-BE49-F238E27FC236}">
                <a16:creationId xmlns:a16="http://schemas.microsoft.com/office/drawing/2014/main" id="{FEA4451A-C48B-4341-849E-2099FD9A1E86}"/>
              </a:ext>
            </a:extLst>
          </p:cNvPr>
          <p:cNvSpPr txBox="1"/>
          <p:nvPr/>
        </p:nvSpPr>
        <p:spPr>
          <a:xfrm>
            <a:off x="945533" y="2469131"/>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[status]</a:t>
            </a:r>
          </a:p>
        </p:txBody>
      </p:sp>
      <p:cxnSp>
        <p:nvCxnSpPr>
          <p:cNvPr id="51" name="Elbow Connector 22">
            <a:extLst>
              <a:ext uri="{FF2B5EF4-FFF2-40B4-BE49-F238E27FC236}">
                <a16:creationId xmlns:a16="http://schemas.microsoft.com/office/drawing/2014/main" id="{B03475B1-C46C-464E-BA3C-710C4C5CFCFB}"/>
              </a:ext>
            </a:extLst>
          </p:cNvPr>
          <p:cNvCxnSpPr>
            <a:cxnSpLocks/>
            <a:stCxn id="48" idx="2"/>
            <a:endCxn id="23" idx="1"/>
          </p:cNvCxnSpPr>
          <p:nvPr/>
        </p:nvCxnSpPr>
        <p:spPr>
          <a:xfrm rot="16200000" flipH="1">
            <a:off x="1576506" y="2702724"/>
            <a:ext cx="434217" cy="582584"/>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70" name="Elbow Connector 22">
            <a:extLst>
              <a:ext uri="{FF2B5EF4-FFF2-40B4-BE49-F238E27FC236}">
                <a16:creationId xmlns:a16="http://schemas.microsoft.com/office/drawing/2014/main" id="{EE5A42DF-80E5-4667-A9AA-19F36C4C7F46}"/>
              </a:ext>
            </a:extLst>
          </p:cNvPr>
          <p:cNvCxnSpPr>
            <a:cxnSpLocks/>
            <a:stCxn id="23" idx="0"/>
            <a:endCxn id="46" idx="1"/>
          </p:cNvCxnSpPr>
          <p:nvPr/>
        </p:nvCxnSpPr>
        <p:spPr>
          <a:xfrm rot="5400000" flipH="1" flipV="1">
            <a:off x="2710339" y="2548287"/>
            <a:ext cx="455241" cy="608826"/>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sp>
        <p:nvSpPr>
          <p:cNvPr id="3" name="TextBox 2">
            <a:extLst>
              <a:ext uri="{FF2B5EF4-FFF2-40B4-BE49-F238E27FC236}">
                <a16:creationId xmlns:a16="http://schemas.microsoft.com/office/drawing/2014/main" id="{DD7C4229-93C1-2279-C317-C1078A3247DA}"/>
              </a:ext>
            </a:extLst>
          </p:cNvPr>
          <p:cNvSpPr txBox="1"/>
          <p:nvPr/>
        </p:nvSpPr>
        <p:spPr>
          <a:xfrm>
            <a:off x="945533" y="4994094"/>
            <a:ext cx="10300934" cy="276999"/>
          </a:xfrm>
          <a:prstGeom prst="rect">
            <a:avLst/>
          </a:prstGeom>
          <a:noFill/>
        </p:spPr>
        <p:txBody>
          <a:bodyPr wrap="square" rtlCol="0">
            <a:spAutoFit/>
          </a:bodyPr>
          <a:lstStyle/>
          <a:p>
            <a:r>
              <a:rPr lang="en-US" sz="1200"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In words: </a:t>
            </a:r>
            <a:r>
              <a:rPr lang="en-U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[insert explanation]</a:t>
            </a:r>
          </a:p>
        </p:txBody>
      </p:sp>
      <p:sp>
        <p:nvSpPr>
          <p:cNvPr id="5" name="TextBox 4">
            <a:extLst>
              <a:ext uri="{FF2B5EF4-FFF2-40B4-BE49-F238E27FC236}">
                <a16:creationId xmlns:a16="http://schemas.microsoft.com/office/drawing/2014/main" id="{96DCE505-BC53-E1DB-5D8E-A9F66FC50519}"/>
              </a:ext>
            </a:extLst>
          </p:cNvPr>
          <p:cNvSpPr txBox="1"/>
          <p:nvPr/>
        </p:nvSpPr>
        <p:spPr>
          <a:xfrm>
            <a:off x="2300714" y="1844287"/>
            <a:ext cx="713716" cy="2308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900" dirty="0">
                <a:solidFill>
                  <a:schemeClr val="accent6">
                    <a:lumMod val="50000"/>
                  </a:schemeClr>
                </a:solidFill>
              </a:rPr>
              <a:t>[label]</a:t>
            </a:r>
          </a:p>
        </p:txBody>
      </p:sp>
      <p:sp>
        <p:nvSpPr>
          <p:cNvPr id="7" name="TextBox 6">
            <a:extLst>
              <a:ext uri="{FF2B5EF4-FFF2-40B4-BE49-F238E27FC236}">
                <a16:creationId xmlns:a16="http://schemas.microsoft.com/office/drawing/2014/main" id="{81444802-FF3B-58C9-78F3-892AA308E38B}"/>
              </a:ext>
            </a:extLst>
          </p:cNvPr>
          <p:cNvSpPr txBox="1"/>
          <p:nvPr/>
        </p:nvSpPr>
        <p:spPr>
          <a:xfrm>
            <a:off x="5027589" y="1844287"/>
            <a:ext cx="713716" cy="2308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900" dirty="0">
                <a:solidFill>
                  <a:schemeClr val="bg1"/>
                </a:solidFill>
              </a:rPr>
              <a:t>[label]</a:t>
            </a:r>
          </a:p>
        </p:txBody>
      </p:sp>
      <p:cxnSp>
        <p:nvCxnSpPr>
          <p:cNvPr id="11" name="Straight Arrow Connector 10">
            <a:extLst>
              <a:ext uri="{FF2B5EF4-FFF2-40B4-BE49-F238E27FC236}">
                <a16:creationId xmlns:a16="http://schemas.microsoft.com/office/drawing/2014/main" id="{E32FCF7C-3205-C63D-7D3D-CBBE58483B95}"/>
              </a:ext>
            </a:extLst>
          </p:cNvPr>
          <p:cNvCxnSpPr/>
          <p:nvPr/>
        </p:nvCxnSpPr>
        <p:spPr>
          <a:xfrm>
            <a:off x="7211722" y="1969034"/>
            <a:ext cx="416460" cy="0"/>
          </a:xfrm>
          <a:prstGeom prst="straightConnector1">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6206598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A7E40E8-62EB-409C-946C-879B351F127B}"/>
              </a:ext>
            </a:extLst>
          </p:cNvPr>
          <p:cNvSpPr>
            <a:spLocks noGrp="1"/>
          </p:cNvSpPr>
          <p:nvPr>
            <p:ph type="ctrTitle"/>
          </p:nvPr>
        </p:nvSpPr>
        <p:spPr>
          <a:xfrm>
            <a:off x="1524000" y="2922051"/>
            <a:ext cx="9144000" cy="1013898"/>
          </a:xfrm>
        </p:spPr>
        <p:txBody>
          <a:bodyPr anchor="ctr">
            <a:normAutofit/>
          </a:bodyPr>
          <a:lstStyle/>
          <a:p>
            <a:r>
              <a:rPr lang="en-US" sz="4400" dirty="0">
                <a:solidFill>
                  <a:schemeClr val="bg1"/>
                </a:solidFill>
              </a:rPr>
              <a:t>Example 1</a:t>
            </a:r>
          </a:p>
        </p:txBody>
      </p:sp>
    </p:spTree>
    <p:extLst>
      <p:ext uri="{BB962C8B-B14F-4D97-AF65-F5344CB8AC3E}">
        <p14:creationId xmlns:p14="http://schemas.microsoft.com/office/powerpoint/2010/main" val="16655447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07A6A-77B4-4196-8003-5B4FAB7504D6}"/>
              </a:ext>
            </a:extLst>
          </p:cNvPr>
          <p:cNvSpPr>
            <a:spLocks noGrp="1"/>
          </p:cNvSpPr>
          <p:nvPr>
            <p:ph type="title"/>
          </p:nvPr>
        </p:nvSpPr>
        <p:spPr/>
        <p:txBody>
          <a:bodyPr/>
          <a:lstStyle/>
          <a:p>
            <a:r>
              <a:rPr lang="en-US" dirty="0"/>
              <a:t>Statuses + Alternate Transitions</a:t>
            </a:r>
          </a:p>
        </p:txBody>
      </p:sp>
      <p:sp>
        <p:nvSpPr>
          <p:cNvPr id="3" name="Content Placeholder 2">
            <a:extLst>
              <a:ext uri="{FF2B5EF4-FFF2-40B4-BE49-F238E27FC236}">
                <a16:creationId xmlns:a16="http://schemas.microsoft.com/office/drawing/2014/main" id="{123E7016-D4D9-4ED2-B0D0-54158CC73465}"/>
              </a:ext>
            </a:extLst>
          </p:cNvPr>
          <p:cNvSpPr>
            <a:spLocks noGrp="1"/>
          </p:cNvSpPr>
          <p:nvPr>
            <p:ph idx="1"/>
          </p:nvPr>
        </p:nvSpPr>
        <p:spPr/>
        <p:txBody>
          <a:bodyPr>
            <a:normAutofit/>
          </a:bodyPr>
          <a:lstStyle/>
          <a:p>
            <a:pPr marL="0" indent="0">
              <a:buNone/>
            </a:pPr>
            <a:r>
              <a:rPr lang="en-US" sz="1400" dirty="0">
                <a:solidFill>
                  <a:schemeClr val="bg1">
                    <a:lumMod val="65000"/>
                  </a:schemeClr>
                </a:solidFill>
              </a:rPr>
              <a:t>Key: Status =              , Transition Button =              , Happy Path =         , Alternate Path = </a:t>
            </a:r>
          </a:p>
        </p:txBody>
      </p:sp>
      <p:sp>
        <p:nvSpPr>
          <p:cNvPr id="4" name="Footer Placeholder 3">
            <a:extLst>
              <a:ext uri="{FF2B5EF4-FFF2-40B4-BE49-F238E27FC236}">
                <a16:creationId xmlns:a16="http://schemas.microsoft.com/office/drawing/2014/main" id="{7AC15946-B8F6-4659-8328-68FEE208BDC0}"/>
              </a:ext>
            </a:extLst>
          </p:cNvPr>
          <p:cNvSpPr>
            <a:spLocks noGrp="1"/>
          </p:cNvSpPr>
          <p:nvPr>
            <p:ph type="ftr" sz="quarter" idx="11"/>
          </p:nvPr>
        </p:nvSpPr>
        <p:spPr/>
        <p:txBody>
          <a:bodyPr/>
          <a:lstStyle/>
          <a:p>
            <a:r>
              <a:rPr lang="en-US" dirty="0"/>
              <a:t>jirastrategy.com</a:t>
            </a:r>
          </a:p>
        </p:txBody>
      </p:sp>
      <p:sp>
        <p:nvSpPr>
          <p:cNvPr id="44" name="TextBox 43">
            <a:extLst>
              <a:ext uri="{FF2B5EF4-FFF2-40B4-BE49-F238E27FC236}">
                <a16:creationId xmlns:a16="http://schemas.microsoft.com/office/drawing/2014/main" id="{169B825E-FA33-4CC0-9F10-99054674D945}"/>
              </a:ext>
            </a:extLst>
          </p:cNvPr>
          <p:cNvSpPr txBox="1"/>
          <p:nvPr/>
        </p:nvSpPr>
        <p:spPr>
          <a:xfrm>
            <a:off x="2084906" y="3080320"/>
            <a:ext cx="1097280"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[transition]</a:t>
            </a:r>
          </a:p>
        </p:txBody>
      </p:sp>
      <p:sp>
        <p:nvSpPr>
          <p:cNvPr id="45" name="TextBox 44">
            <a:extLst>
              <a:ext uri="{FF2B5EF4-FFF2-40B4-BE49-F238E27FC236}">
                <a16:creationId xmlns:a16="http://schemas.microsoft.com/office/drawing/2014/main" id="{D58F0447-538D-4BB3-8137-D50A92B7FBA8}"/>
              </a:ext>
            </a:extLst>
          </p:cNvPr>
          <p:cNvSpPr txBox="1"/>
          <p:nvPr/>
        </p:nvSpPr>
        <p:spPr>
          <a:xfrm>
            <a:off x="3242372" y="2471190"/>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[status]</a:t>
            </a:r>
          </a:p>
        </p:txBody>
      </p:sp>
      <p:sp>
        <p:nvSpPr>
          <p:cNvPr id="47" name="TextBox 46">
            <a:extLst>
              <a:ext uri="{FF2B5EF4-FFF2-40B4-BE49-F238E27FC236}">
                <a16:creationId xmlns:a16="http://schemas.microsoft.com/office/drawing/2014/main" id="{12E2868D-3AA6-43D8-BA66-019DD72C97DA}"/>
              </a:ext>
            </a:extLst>
          </p:cNvPr>
          <p:cNvSpPr txBox="1"/>
          <p:nvPr/>
        </p:nvSpPr>
        <p:spPr>
          <a:xfrm>
            <a:off x="945533" y="2469131"/>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[status]</a:t>
            </a:r>
          </a:p>
        </p:txBody>
      </p:sp>
      <p:cxnSp>
        <p:nvCxnSpPr>
          <p:cNvPr id="50" name="Elbow Connector 22">
            <a:extLst>
              <a:ext uri="{FF2B5EF4-FFF2-40B4-BE49-F238E27FC236}">
                <a16:creationId xmlns:a16="http://schemas.microsoft.com/office/drawing/2014/main" id="{75BDD477-FA00-4F20-8FD8-854A86C55661}"/>
              </a:ext>
            </a:extLst>
          </p:cNvPr>
          <p:cNvCxnSpPr>
            <a:cxnSpLocks/>
            <a:stCxn id="47" idx="2"/>
            <a:endCxn id="44" idx="1"/>
          </p:cNvCxnSpPr>
          <p:nvPr/>
        </p:nvCxnSpPr>
        <p:spPr>
          <a:xfrm rot="16200000" flipH="1">
            <a:off x="1576506" y="2702724"/>
            <a:ext cx="434217" cy="582584"/>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60" name="Elbow Connector 22">
            <a:extLst>
              <a:ext uri="{FF2B5EF4-FFF2-40B4-BE49-F238E27FC236}">
                <a16:creationId xmlns:a16="http://schemas.microsoft.com/office/drawing/2014/main" id="{4A681E54-8A50-4C6F-B79C-A9C34C83956D}"/>
              </a:ext>
            </a:extLst>
          </p:cNvPr>
          <p:cNvCxnSpPr>
            <a:cxnSpLocks/>
            <a:stCxn id="44" idx="0"/>
            <a:endCxn id="45" idx="1"/>
          </p:cNvCxnSpPr>
          <p:nvPr/>
        </p:nvCxnSpPr>
        <p:spPr>
          <a:xfrm rot="5400000" flipH="1" flipV="1">
            <a:off x="2710339" y="2548287"/>
            <a:ext cx="455241" cy="608826"/>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99" name="Elbow Connector 38">
            <a:extLst>
              <a:ext uri="{FF2B5EF4-FFF2-40B4-BE49-F238E27FC236}">
                <a16:creationId xmlns:a16="http://schemas.microsoft.com/office/drawing/2014/main" id="{225FD0C7-DD16-4884-9280-A69DFBA86B27}"/>
              </a:ext>
            </a:extLst>
          </p:cNvPr>
          <p:cNvCxnSpPr>
            <a:cxnSpLocks/>
            <a:stCxn id="61" idx="2"/>
            <a:endCxn id="47" idx="1"/>
          </p:cNvCxnSpPr>
          <p:nvPr/>
        </p:nvCxnSpPr>
        <p:spPr>
          <a:xfrm rot="5400000" flipH="1">
            <a:off x="5663717" y="-2095163"/>
            <a:ext cx="706956" cy="10143323"/>
          </a:xfrm>
          <a:prstGeom prst="bentConnector4">
            <a:avLst>
              <a:gd name="adj1" fmla="val -32336"/>
              <a:gd name="adj2" fmla="val 102254"/>
            </a:avLst>
          </a:prstGeom>
          <a:ln w="19050">
            <a:solidFill>
              <a:srgbClr val="93B64E"/>
            </a:solidFill>
            <a:prstDash val="dash"/>
            <a:tailEnd type="arrow"/>
          </a:ln>
        </p:spPr>
        <p:style>
          <a:lnRef idx="1">
            <a:schemeClr val="accent3"/>
          </a:lnRef>
          <a:fillRef idx="0">
            <a:schemeClr val="accent3"/>
          </a:fillRef>
          <a:effectRef idx="0">
            <a:schemeClr val="accent3"/>
          </a:effectRef>
          <a:fontRef idx="minor">
            <a:schemeClr val="tx1"/>
          </a:fontRef>
        </p:style>
      </p:cxnSp>
      <p:sp>
        <p:nvSpPr>
          <p:cNvPr id="61" name="TextBox 60">
            <a:extLst>
              <a:ext uri="{FF2B5EF4-FFF2-40B4-BE49-F238E27FC236}">
                <a16:creationId xmlns:a16="http://schemas.microsoft.com/office/drawing/2014/main" id="{7F2C5D40-9326-4BDF-A06A-1DE24DDD9822}"/>
              </a:ext>
            </a:extLst>
          </p:cNvPr>
          <p:cNvSpPr txBox="1"/>
          <p:nvPr/>
        </p:nvSpPr>
        <p:spPr>
          <a:xfrm>
            <a:off x="10540216" y="3068366"/>
            <a:ext cx="1097280"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[transition]</a:t>
            </a:r>
          </a:p>
        </p:txBody>
      </p:sp>
      <p:sp>
        <p:nvSpPr>
          <p:cNvPr id="5" name="TextBox 4">
            <a:extLst>
              <a:ext uri="{FF2B5EF4-FFF2-40B4-BE49-F238E27FC236}">
                <a16:creationId xmlns:a16="http://schemas.microsoft.com/office/drawing/2014/main" id="{6E31A04B-3E99-FFA9-98FC-7E974A1294D3}"/>
              </a:ext>
            </a:extLst>
          </p:cNvPr>
          <p:cNvSpPr txBox="1"/>
          <p:nvPr/>
        </p:nvSpPr>
        <p:spPr>
          <a:xfrm>
            <a:off x="945533" y="4994094"/>
            <a:ext cx="10300934" cy="276999"/>
          </a:xfrm>
          <a:prstGeom prst="rect">
            <a:avLst/>
          </a:prstGeom>
          <a:noFill/>
        </p:spPr>
        <p:txBody>
          <a:bodyPr wrap="square" rtlCol="0">
            <a:spAutoFit/>
          </a:bodyPr>
          <a:lstStyle/>
          <a:p>
            <a:r>
              <a:rPr lang="en-US" sz="1200"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In words: </a:t>
            </a:r>
            <a:r>
              <a:rPr lang="en-U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[insert explanation]</a:t>
            </a:r>
          </a:p>
        </p:txBody>
      </p:sp>
      <p:sp>
        <p:nvSpPr>
          <p:cNvPr id="10" name="TextBox 9">
            <a:extLst>
              <a:ext uri="{FF2B5EF4-FFF2-40B4-BE49-F238E27FC236}">
                <a16:creationId xmlns:a16="http://schemas.microsoft.com/office/drawing/2014/main" id="{9FFBEDC7-1049-389F-6FBA-56C6F2CE6157}"/>
              </a:ext>
            </a:extLst>
          </p:cNvPr>
          <p:cNvSpPr txBox="1"/>
          <p:nvPr/>
        </p:nvSpPr>
        <p:spPr>
          <a:xfrm>
            <a:off x="2300714" y="1844287"/>
            <a:ext cx="713716" cy="2308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900" dirty="0">
                <a:solidFill>
                  <a:schemeClr val="accent6">
                    <a:lumMod val="50000"/>
                  </a:schemeClr>
                </a:solidFill>
              </a:rPr>
              <a:t>[label]</a:t>
            </a:r>
          </a:p>
        </p:txBody>
      </p:sp>
      <p:sp>
        <p:nvSpPr>
          <p:cNvPr id="11" name="TextBox 10">
            <a:extLst>
              <a:ext uri="{FF2B5EF4-FFF2-40B4-BE49-F238E27FC236}">
                <a16:creationId xmlns:a16="http://schemas.microsoft.com/office/drawing/2014/main" id="{BA439319-4BE3-C4B7-A7A3-C891EF15773F}"/>
              </a:ext>
            </a:extLst>
          </p:cNvPr>
          <p:cNvSpPr txBox="1"/>
          <p:nvPr/>
        </p:nvSpPr>
        <p:spPr>
          <a:xfrm>
            <a:off x="5027589" y="1844287"/>
            <a:ext cx="713716" cy="2308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900" dirty="0">
                <a:solidFill>
                  <a:schemeClr val="bg1"/>
                </a:solidFill>
              </a:rPr>
              <a:t>[label]</a:t>
            </a:r>
          </a:p>
        </p:txBody>
      </p:sp>
      <p:cxnSp>
        <p:nvCxnSpPr>
          <p:cNvPr id="12" name="Straight Arrow Connector 11">
            <a:extLst>
              <a:ext uri="{FF2B5EF4-FFF2-40B4-BE49-F238E27FC236}">
                <a16:creationId xmlns:a16="http://schemas.microsoft.com/office/drawing/2014/main" id="{82B9E75A-DBF0-DB46-8C1B-7D166740D323}"/>
              </a:ext>
            </a:extLst>
          </p:cNvPr>
          <p:cNvCxnSpPr/>
          <p:nvPr/>
        </p:nvCxnSpPr>
        <p:spPr>
          <a:xfrm>
            <a:off x="7211722" y="1969034"/>
            <a:ext cx="416460" cy="0"/>
          </a:xfrm>
          <a:prstGeom prst="straightConnector1">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13" name="Straight Arrow Connector 12">
            <a:extLst>
              <a:ext uri="{FF2B5EF4-FFF2-40B4-BE49-F238E27FC236}">
                <a16:creationId xmlns:a16="http://schemas.microsoft.com/office/drawing/2014/main" id="{9B79F32C-C282-5DC2-CEC2-585F8394EE5D}"/>
              </a:ext>
            </a:extLst>
          </p:cNvPr>
          <p:cNvCxnSpPr/>
          <p:nvPr/>
        </p:nvCxnSpPr>
        <p:spPr>
          <a:xfrm>
            <a:off x="9364056" y="1969034"/>
            <a:ext cx="416460" cy="0"/>
          </a:xfrm>
          <a:prstGeom prst="straightConnector1">
            <a:avLst/>
          </a:prstGeom>
          <a:ln w="19050">
            <a:solidFill>
              <a:schemeClr val="accent3">
                <a:lumMod val="75000"/>
              </a:schemeClr>
            </a:solidFill>
            <a:prstDash val="dash"/>
            <a:tailEnd type="arrow"/>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6047574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07A6A-77B4-4196-8003-5B4FAB7504D6}"/>
              </a:ext>
            </a:extLst>
          </p:cNvPr>
          <p:cNvSpPr>
            <a:spLocks noGrp="1"/>
          </p:cNvSpPr>
          <p:nvPr>
            <p:ph type="title"/>
          </p:nvPr>
        </p:nvSpPr>
        <p:spPr/>
        <p:txBody>
          <a:bodyPr/>
          <a:lstStyle/>
          <a:p>
            <a:r>
              <a:rPr lang="en-US" dirty="0"/>
              <a:t>Transition Behaviors</a:t>
            </a:r>
          </a:p>
        </p:txBody>
      </p:sp>
      <p:sp>
        <p:nvSpPr>
          <p:cNvPr id="4" name="Footer Placeholder 3">
            <a:extLst>
              <a:ext uri="{FF2B5EF4-FFF2-40B4-BE49-F238E27FC236}">
                <a16:creationId xmlns:a16="http://schemas.microsoft.com/office/drawing/2014/main" id="{7AC15946-B8F6-4659-8328-68FEE208BDC0}"/>
              </a:ext>
            </a:extLst>
          </p:cNvPr>
          <p:cNvSpPr>
            <a:spLocks noGrp="1"/>
          </p:cNvSpPr>
          <p:nvPr>
            <p:ph type="ftr" sz="quarter" idx="11"/>
          </p:nvPr>
        </p:nvSpPr>
        <p:spPr/>
        <p:txBody>
          <a:bodyPr/>
          <a:lstStyle/>
          <a:p>
            <a:r>
              <a:rPr lang="en-US" dirty="0"/>
              <a:t>jirastrategy.com</a:t>
            </a:r>
          </a:p>
        </p:txBody>
      </p:sp>
      <p:graphicFrame>
        <p:nvGraphicFramePr>
          <p:cNvPr id="9" name="Table 8">
            <a:extLst>
              <a:ext uri="{FF2B5EF4-FFF2-40B4-BE49-F238E27FC236}">
                <a16:creationId xmlns:a16="http://schemas.microsoft.com/office/drawing/2014/main" id="{D36836F7-FB6C-4FEE-B915-DE665457F406}"/>
              </a:ext>
            </a:extLst>
          </p:cNvPr>
          <p:cNvGraphicFramePr>
            <a:graphicFrameLocks noGrp="1"/>
          </p:cNvGraphicFramePr>
          <p:nvPr>
            <p:extLst>
              <p:ext uri="{D42A27DB-BD31-4B8C-83A1-F6EECF244321}">
                <p14:modId xmlns:p14="http://schemas.microsoft.com/office/powerpoint/2010/main" val="2307050265"/>
              </p:ext>
            </p:extLst>
          </p:nvPr>
        </p:nvGraphicFramePr>
        <p:xfrm>
          <a:off x="937212" y="1690688"/>
          <a:ext cx="10416589" cy="1483360"/>
        </p:xfrm>
        <a:graphic>
          <a:graphicData uri="http://schemas.openxmlformats.org/drawingml/2006/table">
            <a:tbl>
              <a:tblPr firstRow="1" bandRow="1">
                <a:tableStyleId>{C083E6E3-FA7D-4D7B-A595-EF9225AFEA82}</a:tableStyleId>
              </a:tblPr>
              <a:tblGrid>
                <a:gridCol w="1329738">
                  <a:extLst>
                    <a:ext uri="{9D8B030D-6E8A-4147-A177-3AD203B41FA5}">
                      <a16:colId xmlns:a16="http://schemas.microsoft.com/office/drawing/2014/main" val="3634814718"/>
                    </a:ext>
                  </a:extLst>
                </a:gridCol>
                <a:gridCol w="3877805">
                  <a:extLst>
                    <a:ext uri="{9D8B030D-6E8A-4147-A177-3AD203B41FA5}">
                      <a16:colId xmlns:a16="http://schemas.microsoft.com/office/drawing/2014/main" val="773785180"/>
                    </a:ext>
                  </a:extLst>
                </a:gridCol>
                <a:gridCol w="5209046">
                  <a:extLst>
                    <a:ext uri="{9D8B030D-6E8A-4147-A177-3AD203B41FA5}">
                      <a16:colId xmlns:a16="http://schemas.microsoft.com/office/drawing/2014/main" val="860140075"/>
                    </a:ext>
                  </a:extLst>
                </a:gridCol>
              </a:tblGrid>
              <a:tr h="370840">
                <a:tc>
                  <a:txBody>
                    <a:bodyPr/>
                    <a:lstStyle/>
                    <a:p>
                      <a:r>
                        <a:rPr lang="en-US" sz="1600" dirty="0">
                          <a:latin typeface="Verdana" panose="020B0604030504040204" pitchFamily="34" charset="0"/>
                          <a:ea typeface="Verdana" panose="020B0604030504040204" pitchFamily="34" charset="0"/>
                        </a:rPr>
                        <a:t>Status</a:t>
                      </a:r>
                    </a:p>
                  </a:txBody>
                  <a:tcPr/>
                </a:tc>
                <a:tc>
                  <a:txBody>
                    <a:bodyPr/>
                    <a:lstStyle/>
                    <a:p>
                      <a:r>
                        <a:rPr lang="en-US" sz="1600" dirty="0">
                          <a:latin typeface="Verdana" panose="020B0604030504040204" pitchFamily="34" charset="0"/>
                          <a:ea typeface="Verdana" panose="020B0604030504040204" pitchFamily="34" charset="0"/>
                        </a:rPr>
                        <a:t>Transition &gt; Destination</a:t>
                      </a:r>
                    </a:p>
                  </a:txBody>
                  <a:tcPr/>
                </a:tc>
                <a:tc>
                  <a:txBody>
                    <a:bodyPr/>
                    <a:lstStyle/>
                    <a:p>
                      <a:r>
                        <a:rPr lang="en-US" sz="1600" dirty="0">
                          <a:latin typeface="Verdana" panose="020B0604030504040204" pitchFamily="34" charset="0"/>
                          <a:ea typeface="Verdana" panose="020B0604030504040204" pitchFamily="34" charset="0"/>
                        </a:rPr>
                        <a:t>Behaviors</a:t>
                      </a:r>
                    </a:p>
                  </a:txBody>
                  <a:tcPr/>
                </a:tc>
                <a:extLst>
                  <a:ext uri="{0D108BD9-81ED-4DB2-BD59-A6C34878D82A}">
                    <a16:rowId xmlns:a16="http://schemas.microsoft.com/office/drawing/2014/main" val="35231991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65000"/>
                              <a:lumOff val="35000"/>
                            </a:schemeClr>
                          </a:solidFill>
                          <a:latin typeface="Verdana" panose="020B0604030504040204" pitchFamily="34" charset="0"/>
                          <a:ea typeface="Verdana" panose="020B0604030504040204" pitchFamily="34" charset="0"/>
                        </a:rPr>
                        <a:t>[status]</a:t>
                      </a:r>
                    </a:p>
                  </a:txBody>
                  <a:tcPr/>
                </a:tc>
                <a:tc>
                  <a:txBody>
                    <a:bodyPr/>
                    <a:lstStyle/>
                    <a:p>
                      <a:r>
                        <a:rPr lang="en-US" sz="1400" dirty="0">
                          <a:solidFill>
                            <a:schemeClr val="tx1">
                              <a:lumMod val="65000"/>
                              <a:lumOff val="35000"/>
                            </a:schemeClr>
                          </a:solidFill>
                          <a:latin typeface="Verdana" panose="020B0604030504040204" pitchFamily="34" charset="0"/>
                          <a:ea typeface="Verdana" panose="020B0604030504040204" pitchFamily="34" charset="0"/>
                        </a:rPr>
                        <a:t>[transition] &gt; [destination]</a:t>
                      </a:r>
                    </a:p>
                  </a:txBody>
                  <a:tcPr/>
                </a:tc>
                <a:tc>
                  <a:txBody>
                    <a:bodyPr/>
                    <a:lstStyle/>
                    <a:p>
                      <a:pPr marL="285750" indent="-285750">
                        <a:spcBef>
                          <a:spcPts val="600"/>
                        </a:spcBef>
                        <a:spcAft>
                          <a:spcPts val="600"/>
                        </a:spcAft>
                        <a:buFont typeface="Arial" panose="020B0604020202020204" pitchFamily="34" charset="0"/>
                        <a:buChar char="•"/>
                      </a:pPr>
                      <a:r>
                        <a:rPr lang="en-US" sz="1400" dirty="0">
                          <a:solidFill>
                            <a:schemeClr val="tx1">
                              <a:lumMod val="65000"/>
                              <a:lumOff val="35000"/>
                            </a:schemeClr>
                          </a:solidFill>
                          <a:latin typeface="Verdana" panose="020B0604030504040204" pitchFamily="34" charset="0"/>
                          <a:ea typeface="Verdana" panose="020B0604030504040204" pitchFamily="34" charset="0"/>
                        </a:rPr>
                        <a:t>[insert]</a:t>
                      </a:r>
                    </a:p>
                  </a:txBody>
                  <a:tcPr/>
                </a:tc>
                <a:extLst>
                  <a:ext uri="{0D108BD9-81ED-4DB2-BD59-A6C34878D82A}">
                    <a16:rowId xmlns:a16="http://schemas.microsoft.com/office/drawing/2014/main" val="336939894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65000"/>
                              <a:lumOff val="35000"/>
                            </a:schemeClr>
                          </a:solidFill>
                          <a:latin typeface="Verdana" panose="020B0604030504040204" pitchFamily="34" charset="0"/>
                          <a:ea typeface="Verdana" panose="020B0604030504040204" pitchFamily="34" charset="0"/>
                        </a:rPr>
                        <a:t>[status]</a:t>
                      </a:r>
                    </a:p>
                  </a:txBody>
                  <a:tcPr/>
                </a:tc>
                <a:tc>
                  <a:txBody>
                    <a:bodyPr/>
                    <a:lstStyle/>
                    <a:p>
                      <a:r>
                        <a:rPr lang="en-US" sz="1400" dirty="0">
                          <a:solidFill>
                            <a:schemeClr val="tx1">
                              <a:lumMod val="65000"/>
                              <a:lumOff val="35000"/>
                            </a:schemeClr>
                          </a:solidFill>
                          <a:latin typeface="Verdana" panose="020B0604030504040204" pitchFamily="34" charset="0"/>
                          <a:ea typeface="Verdana" panose="020B0604030504040204" pitchFamily="34" charset="0"/>
                        </a:rPr>
                        <a:t>[transition] &gt; [destination]</a:t>
                      </a:r>
                    </a:p>
                  </a:txBody>
                  <a:tcPr/>
                </a:tc>
                <a:tc>
                  <a:txBody>
                    <a:bodyPr/>
                    <a:lstStyle/>
                    <a:p>
                      <a:pPr marL="285750" indent="-285750">
                        <a:spcBef>
                          <a:spcPts val="600"/>
                        </a:spcBef>
                        <a:spcAft>
                          <a:spcPts val="600"/>
                        </a:spcAft>
                        <a:buFont typeface="Arial" panose="020B0604020202020204" pitchFamily="34" charset="0"/>
                        <a:buChar char="•"/>
                      </a:pPr>
                      <a:r>
                        <a:rPr lang="en-US" sz="1400" dirty="0">
                          <a:solidFill>
                            <a:schemeClr val="tx1">
                              <a:lumMod val="65000"/>
                              <a:lumOff val="35000"/>
                            </a:schemeClr>
                          </a:solidFill>
                          <a:latin typeface="Verdana" panose="020B0604030504040204" pitchFamily="34" charset="0"/>
                          <a:ea typeface="Verdana" panose="020B0604030504040204" pitchFamily="34" charset="0"/>
                        </a:rPr>
                        <a:t>[insert]</a:t>
                      </a:r>
                    </a:p>
                  </a:txBody>
                  <a:tcPr/>
                </a:tc>
                <a:extLst>
                  <a:ext uri="{0D108BD9-81ED-4DB2-BD59-A6C34878D82A}">
                    <a16:rowId xmlns:a16="http://schemas.microsoft.com/office/drawing/2014/main" val="225818252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65000"/>
                              <a:lumOff val="35000"/>
                            </a:schemeClr>
                          </a:solidFill>
                          <a:latin typeface="Verdana" panose="020B0604030504040204" pitchFamily="34" charset="0"/>
                          <a:ea typeface="Verdana" panose="020B0604030504040204" pitchFamily="34" charset="0"/>
                        </a:rPr>
                        <a:t>[status]</a:t>
                      </a:r>
                    </a:p>
                  </a:txBody>
                  <a:tcPr/>
                </a:tc>
                <a:tc>
                  <a:txBody>
                    <a:bodyPr/>
                    <a:lstStyle/>
                    <a:p>
                      <a:r>
                        <a:rPr lang="en-US" sz="1400" dirty="0">
                          <a:solidFill>
                            <a:schemeClr val="tx1">
                              <a:lumMod val="65000"/>
                              <a:lumOff val="35000"/>
                            </a:schemeClr>
                          </a:solidFill>
                          <a:latin typeface="Verdana" panose="020B0604030504040204" pitchFamily="34" charset="0"/>
                          <a:ea typeface="Verdana" panose="020B0604030504040204" pitchFamily="34" charset="0"/>
                        </a:rPr>
                        <a:t>[transition] &gt; [destination]</a:t>
                      </a:r>
                    </a:p>
                  </a:txBody>
                  <a:tcPr/>
                </a:tc>
                <a:tc>
                  <a:txBody>
                    <a:bodyPr/>
                    <a:lstStyle/>
                    <a:p>
                      <a:pPr marL="285750" indent="-285750">
                        <a:spcBef>
                          <a:spcPts val="600"/>
                        </a:spcBef>
                        <a:spcAft>
                          <a:spcPts val="600"/>
                        </a:spcAft>
                        <a:buFont typeface="Arial" panose="020B0604020202020204" pitchFamily="34" charset="0"/>
                        <a:buChar char="•"/>
                      </a:pPr>
                      <a:r>
                        <a:rPr lang="en-US" sz="1400" dirty="0">
                          <a:solidFill>
                            <a:schemeClr val="tx1">
                              <a:lumMod val="65000"/>
                              <a:lumOff val="35000"/>
                            </a:schemeClr>
                          </a:solidFill>
                          <a:latin typeface="Verdana" panose="020B0604030504040204" pitchFamily="34" charset="0"/>
                          <a:ea typeface="Verdana" panose="020B0604030504040204" pitchFamily="34" charset="0"/>
                        </a:rPr>
                        <a:t>[insert]</a:t>
                      </a:r>
                    </a:p>
                  </a:txBody>
                  <a:tcPr/>
                </a:tc>
                <a:extLst>
                  <a:ext uri="{0D108BD9-81ED-4DB2-BD59-A6C34878D82A}">
                    <a16:rowId xmlns:a16="http://schemas.microsoft.com/office/drawing/2014/main" val="2622098471"/>
                  </a:ext>
                </a:extLst>
              </a:tr>
            </a:tbl>
          </a:graphicData>
        </a:graphic>
      </p:graphicFrame>
      <p:pic>
        <p:nvPicPr>
          <p:cNvPr id="10" name="Picture 9" descr="A close up of an animal&#10;&#10;Description generated with high confidence">
            <a:extLst>
              <a:ext uri="{FF2B5EF4-FFF2-40B4-BE49-F238E27FC236}">
                <a16:creationId xmlns:a16="http://schemas.microsoft.com/office/drawing/2014/main" id="{380DD1DA-81D7-428D-9B86-ADE02D5DB37C}"/>
              </a:ext>
            </a:extLst>
          </p:cNvPr>
          <p:cNvPicPr>
            <a:picLocks noChangeAspect="1"/>
          </p:cNvPicPr>
          <p:nvPr/>
        </p:nvPicPr>
        <p:blipFill rotWithShape="1">
          <a:blip r:embed="rId3">
            <a:extLst>
              <a:ext uri="{28A0092B-C50C-407E-A947-70E740481C1C}">
                <a14:useLocalDpi xmlns:a14="http://schemas.microsoft.com/office/drawing/2010/main" val="0"/>
              </a:ext>
            </a:extLst>
          </a:blip>
          <a:srcRect r="63773" b="50000"/>
          <a:stretch/>
        </p:blipFill>
        <p:spPr>
          <a:xfrm>
            <a:off x="9722934" y="4921197"/>
            <a:ext cx="2469066" cy="1936804"/>
          </a:xfrm>
          <a:prstGeom prst="rect">
            <a:avLst/>
          </a:prstGeom>
        </p:spPr>
      </p:pic>
      <p:sp>
        <p:nvSpPr>
          <p:cNvPr id="6" name="TextBox 5">
            <a:extLst>
              <a:ext uri="{FF2B5EF4-FFF2-40B4-BE49-F238E27FC236}">
                <a16:creationId xmlns:a16="http://schemas.microsoft.com/office/drawing/2014/main" id="{F20D38F9-4FA5-46A1-A089-AB2A1EFC52AC}"/>
              </a:ext>
            </a:extLst>
          </p:cNvPr>
          <p:cNvSpPr txBox="1"/>
          <p:nvPr/>
        </p:nvSpPr>
        <p:spPr>
          <a:xfrm>
            <a:off x="945533" y="3545453"/>
            <a:ext cx="10300934" cy="276999"/>
          </a:xfrm>
          <a:prstGeom prst="rect">
            <a:avLst/>
          </a:prstGeom>
          <a:noFill/>
        </p:spPr>
        <p:txBody>
          <a:bodyPr wrap="square" rtlCol="0">
            <a:spAutoFit/>
          </a:bodyPr>
          <a:lstStyle/>
          <a:p>
            <a:r>
              <a:rPr lang="en-US" sz="1200" dirty="0">
                <a:solidFill>
                  <a:schemeClr val="tx1">
                    <a:lumMod val="50000"/>
                    <a:lumOff val="50000"/>
                  </a:schemeClr>
                </a:solidFill>
                <a:latin typeface="Verdana" panose="020B0604030504040204" pitchFamily="34" charset="0"/>
                <a:ea typeface="Verdana" panose="020B0604030504040204" pitchFamily="34" charset="0"/>
              </a:rPr>
              <a:t>See also: “Jira Workflow Behaviors.docx” template </a:t>
            </a:r>
          </a:p>
        </p:txBody>
      </p:sp>
    </p:spTree>
    <p:extLst>
      <p:ext uri="{BB962C8B-B14F-4D97-AF65-F5344CB8AC3E}">
        <p14:creationId xmlns:p14="http://schemas.microsoft.com/office/powerpoint/2010/main" val="18120491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A7E40E8-62EB-409C-946C-879B351F127B}"/>
              </a:ext>
            </a:extLst>
          </p:cNvPr>
          <p:cNvSpPr>
            <a:spLocks noGrp="1"/>
          </p:cNvSpPr>
          <p:nvPr>
            <p:ph type="ctrTitle"/>
          </p:nvPr>
        </p:nvSpPr>
        <p:spPr>
          <a:xfrm>
            <a:off x="1524000" y="2922051"/>
            <a:ext cx="9144000" cy="1013898"/>
          </a:xfrm>
        </p:spPr>
        <p:txBody>
          <a:bodyPr anchor="ctr">
            <a:normAutofit/>
          </a:bodyPr>
          <a:lstStyle/>
          <a:p>
            <a:r>
              <a:rPr lang="en-US" sz="4400" dirty="0">
                <a:solidFill>
                  <a:schemeClr val="bg1"/>
                </a:solidFill>
              </a:rPr>
              <a:t>Resources</a:t>
            </a:r>
          </a:p>
        </p:txBody>
      </p:sp>
    </p:spTree>
    <p:extLst>
      <p:ext uri="{BB962C8B-B14F-4D97-AF65-F5344CB8AC3E}">
        <p14:creationId xmlns:p14="http://schemas.microsoft.com/office/powerpoint/2010/main" val="11275962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07A6A-77B4-4196-8003-5B4FAB7504D6}"/>
              </a:ext>
            </a:extLst>
          </p:cNvPr>
          <p:cNvSpPr>
            <a:spLocks noGrp="1"/>
          </p:cNvSpPr>
          <p:nvPr>
            <p:ph type="title"/>
          </p:nvPr>
        </p:nvSpPr>
        <p:spPr/>
        <p:txBody>
          <a:bodyPr/>
          <a:lstStyle/>
          <a:p>
            <a:r>
              <a:rPr lang="en-US" dirty="0"/>
              <a:t>Online Courses</a:t>
            </a:r>
          </a:p>
        </p:txBody>
      </p:sp>
      <p:sp>
        <p:nvSpPr>
          <p:cNvPr id="6" name="Content Placeholder 2">
            <a:extLst>
              <a:ext uri="{FF2B5EF4-FFF2-40B4-BE49-F238E27FC236}">
                <a16:creationId xmlns:a16="http://schemas.microsoft.com/office/drawing/2014/main" id="{3B3841F9-7EAB-877E-D827-6BB5EAB63701}"/>
              </a:ext>
            </a:extLst>
          </p:cNvPr>
          <p:cNvSpPr txBox="1">
            <a:spLocks/>
          </p:cNvSpPr>
          <p:nvPr/>
        </p:nvSpPr>
        <p:spPr>
          <a:xfrm>
            <a:off x="6148386" y="856068"/>
            <a:ext cx="5172756" cy="543152"/>
          </a:xfrm>
          <a:prstGeom prst="rect">
            <a:avLst/>
          </a:prstGeom>
        </p:spPr>
        <p:txBody>
          <a:bodyPr>
            <a:normAutofit/>
          </a:bodyPr>
          <a:lstStyle>
            <a:lvl1pPr marL="228671" indent="-228671" algn="l" defTabSz="914676"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6004" indent="-228671" algn="l" defTabSz="914676"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342" indent="-228671" algn="l" defTabSz="914676"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680" indent="-228671" algn="l" defTabSz="914676"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8018" indent="-228671" algn="l" defTabSz="914676"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5356" indent="-228671" algn="l" defTabSz="914676"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2694" indent="-228671" algn="l" defTabSz="914676"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30031" indent="-228671" algn="l" defTabSz="914676"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7364" indent="-228671" algn="l" defTabSz="914676"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r" defTabSz="914676" rtl="0" eaLnBrk="1" fontAlgn="auto" latinLnBrk="0" hangingPunct="1">
              <a:lnSpc>
                <a:spcPct val="90000"/>
              </a:lnSpc>
              <a:spcBef>
                <a:spcPts val="1000"/>
              </a:spcBef>
              <a:spcAft>
                <a:spcPts val="0"/>
              </a:spcAft>
              <a:buClrTx/>
              <a:buSzTx/>
              <a:buFont typeface="Arial"/>
              <a:buNone/>
              <a:tabLst/>
              <a:defRPr/>
            </a:pPr>
            <a:r>
              <a:rPr lang="en-US" dirty="0">
                <a:solidFill>
                  <a:prstClr val="black"/>
                </a:solidFill>
                <a:latin typeface="Source Sans Pro" panose="020B0503030403020204" pitchFamily="34" charset="0"/>
                <a:ea typeface="Source Sans Pro" panose="020B0503030403020204" pitchFamily="34" charset="0"/>
                <a:hlinkClick r:id="rId3"/>
              </a:rPr>
              <a:t>jirastrategy.com/link/courses</a:t>
            </a:r>
            <a:r>
              <a:rPr lang="en-US" dirty="0">
                <a:solidFill>
                  <a:prstClr val="black"/>
                </a:solidFill>
                <a:latin typeface="Source Sans Pro" panose="020B0503030403020204" pitchFamily="34" charset="0"/>
                <a:ea typeface="Source Sans Pro" panose="020B0503030403020204" pitchFamily="34" charset="0"/>
              </a:rPr>
              <a:t> </a:t>
            </a:r>
            <a:endParaRPr kumimoji="0" lang="en-US" sz="28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cs typeface="+mn-cs"/>
            </a:endParaRPr>
          </a:p>
        </p:txBody>
      </p:sp>
      <p:grpSp>
        <p:nvGrpSpPr>
          <p:cNvPr id="20" name="Group 19">
            <a:extLst>
              <a:ext uri="{FF2B5EF4-FFF2-40B4-BE49-F238E27FC236}">
                <a16:creationId xmlns:a16="http://schemas.microsoft.com/office/drawing/2014/main" id="{E158C0E1-9B1C-CC3E-FE3C-F33C485F12B6}"/>
              </a:ext>
            </a:extLst>
          </p:cNvPr>
          <p:cNvGrpSpPr/>
          <p:nvPr/>
        </p:nvGrpSpPr>
        <p:grpSpPr>
          <a:xfrm>
            <a:off x="1272433" y="1696522"/>
            <a:ext cx="4573457" cy="4661478"/>
            <a:chOff x="1435723" y="1696522"/>
            <a:chExt cx="4573457" cy="4661478"/>
          </a:xfrm>
        </p:grpSpPr>
        <p:pic>
          <p:nvPicPr>
            <p:cNvPr id="7" name="Picture 6">
              <a:extLst>
                <a:ext uri="{FF2B5EF4-FFF2-40B4-BE49-F238E27FC236}">
                  <a16:creationId xmlns:a16="http://schemas.microsoft.com/office/drawing/2014/main" id="{B4B64565-2016-09C7-8B97-4BD9F0406207}"/>
                </a:ext>
              </a:extLst>
            </p:cNvPr>
            <p:cNvPicPr>
              <a:picLocks noChangeAspect="1"/>
            </p:cNvPicPr>
            <p:nvPr/>
          </p:nvPicPr>
          <p:blipFill rotWithShape="1">
            <a:blip r:embed="rId4">
              <a:extLst>
                <a:ext uri="{28A0092B-C50C-407E-A947-70E740481C1C}">
                  <a14:useLocalDpi xmlns:a14="http://schemas.microsoft.com/office/drawing/2010/main" val="0"/>
                </a:ext>
              </a:extLst>
            </a:blip>
            <a:srcRect b="89672"/>
            <a:stretch/>
          </p:blipFill>
          <p:spPr>
            <a:xfrm>
              <a:off x="1435723" y="1696522"/>
              <a:ext cx="4572000" cy="1006315"/>
            </a:xfrm>
            <a:prstGeom prst="rect">
              <a:avLst/>
            </a:prstGeom>
            <a:ln>
              <a:solidFill>
                <a:schemeClr val="bg1">
                  <a:lumMod val="75000"/>
                </a:schemeClr>
              </a:solidFill>
            </a:ln>
          </p:spPr>
        </p:pic>
        <p:pic>
          <p:nvPicPr>
            <p:cNvPr id="10" name="Picture 9">
              <a:extLst>
                <a:ext uri="{FF2B5EF4-FFF2-40B4-BE49-F238E27FC236}">
                  <a16:creationId xmlns:a16="http://schemas.microsoft.com/office/drawing/2014/main" id="{C776C958-8C1D-679C-2FE1-33F4302002BA}"/>
                </a:ext>
              </a:extLst>
            </p:cNvPr>
            <p:cNvPicPr>
              <a:picLocks noChangeAspect="1"/>
            </p:cNvPicPr>
            <p:nvPr/>
          </p:nvPicPr>
          <p:blipFill rotWithShape="1">
            <a:blip r:embed="rId4">
              <a:extLst>
                <a:ext uri="{28A0092B-C50C-407E-A947-70E740481C1C}">
                  <a14:useLocalDpi xmlns:a14="http://schemas.microsoft.com/office/drawing/2010/main" val="0"/>
                </a:ext>
              </a:extLst>
            </a:blip>
            <a:srcRect t="63847" b="25336"/>
            <a:stretch/>
          </p:blipFill>
          <p:spPr>
            <a:xfrm>
              <a:off x="1437180" y="2866974"/>
              <a:ext cx="4572000" cy="1054251"/>
            </a:xfrm>
            <a:prstGeom prst="rect">
              <a:avLst/>
            </a:prstGeom>
            <a:ln>
              <a:solidFill>
                <a:schemeClr val="bg1">
                  <a:lumMod val="75000"/>
                </a:schemeClr>
              </a:solidFill>
            </a:ln>
          </p:spPr>
        </p:pic>
        <p:pic>
          <p:nvPicPr>
            <p:cNvPr id="11" name="Picture 10">
              <a:extLst>
                <a:ext uri="{FF2B5EF4-FFF2-40B4-BE49-F238E27FC236}">
                  <a16:creationId xmlns:a16="http://schemas.microsoft.com/office/drawing/2014/main" id="{9A664FE2-BC6E-6E80-DC79-012B599294A2}"/>
                </a:ext>
              </a:extLst>
            </p:cNvPr>
            <p:cNvPicPr>
              <a:picLocks noChangeAspect="1"/>
            </p:cNvPicPr>
            <p:nvPr/>
          </p:nvPicPr>
          <p:blipFill rotWithShape="1">
            <a:blip r:embed="rId4">
              <a:extLst>
                <a:ext uri="{28A0092B-C50C-407E-A947-70E740481C1C}">
                  <a14:useLocalDpi xmlns:a14="http://schemas.microsoft.com/office/drawing/2010/main" val="0"/>
                </a:ext>
              </a:extLst>
            </a:blip>
            <a:srcRect t="50981" b="38201"/>
            <a:stretch/>
          </p:blipFill>
          <p:spPr>
            <a:xfrm>
              <a:off x="1435723" y="4085362"/>
              <a:ext cx="4572000" cy="1054251"/>
            </a:xfrm>
            <a:prstGeom prst="rect">
              <a:avLst/>
            </a:prstGeom>
            <a:ln>
              <a:solidFill>
                <a:schemeClr val="bg1">
                  <a:lumMod val="75000"/>
                </a:schemeClr>
              </a:solidFill>
            </a:ln>
          </p:spPr>
        </p:pic>
        <p:pic>
          <p:nvPicPr>
            <p:cNvPr id="12" name="Picture 11">
              <a:extLst>
                <a:ext uri="{FF2B5EF4-FFF2-40B4-BE49-F238E27FC236}">
                  <a16:creationId xmlns:a16="http://schemas.microsoft.com/office/drawing/2014/main" id="{E8C363E8-7E69-A121-D06A-3A207EFEFEA8}"/>
                </a:ext>
              </a:extLst>
            </p:cNvPr>
            <p:cNvPicPr>
              <a:picLocks noChangeAspect="1"/>
            </p:cNvPicPr>
            <p:nvPr/>
          </p:nvPicPr>
          <p:blipFill rotWithShape="1">
            <a:blip r:embed="rId4">
              <a:extLst>
                <a:ext uri="{28A0092B-C50C-407E-A947-70E740481C1C}">
                  <a14:useLocalDpi xmlns:a14="http://schemas.microsoft.com/office/drawing/2010/main" val="0"/>
                </a:ext>
              </a:extLst>
            </a:blip>
            <a:srcRect t="12710" b="76472"/>
            <a:stretch/>
          </p:blipFill>
          <p:spPr>
            <a:xfrm>
              <a:off x="1435723" y="5303750"/>
              <a:ext cx="4572000" cy="1054250"/>
            </a:xfrm>
            <a:prstGeom prst="rect">
              <a:avLst/>
            </a:prstGeom>
            <a:ln>
              <a:solidFill>
                <a:schemeClr val="bg1">
                  <a:lumMod val="75000"/>
                </a:schemeClr>
              </a:solidFill>
            </a:ln>
          </p:spPr>
        </p:pic>
      </p:grpSp>
      <p:pic>
        <p:nvPicPr>
          <p:cNvPr id="8" name="Picture 7">
            <a:extLst>
              <a:ext uri="{FF2B5EF4-FFF2-40B4-BE49-F238E27FC236}">
                <a16:creationId xmlns:a16="http://schemas.microsoft.com/office/drawing/2014/main" id="{F8B492C1-D9FB-006E-FE2F-D3C70B274C04}"/>
              </a:ext>
            </a:extLst>
          </p:cNvPr>
          <p:cNvPicPr>
            <a:picLocks noChangeAspect="1"/>
          </p:cNvPicPr>
          <p:nvPr/>
        </p:nvPicPr>
        <p:blipFill rotWithShape="1">
          <a:blip r:embed="rId4">
            <a:extLst>
              <a:ext uri="{28A0092B-C50C-407E-A947-70E740481C1C}">
                <a14:useLocalDpi xmlns:a14="http://schemas.microsoft.com/office/drawing/2010/main" val="0"/>
              </a:ext>
            </a:extLst>
          </a:blip>
          <a:srcRect t="38289" b="51324"/>
          <a:stretch/>
        </p:blipFill>
        <p:spPr>
          <a:xfrm>
            <a:off x="6339847" y="1690688"/>
            <a:ext cx="4572000" cy="1012149"/>
          </a:xfrm>
          <a:prstGeom prst="rect">
            <a:avLst/>
          </a:prstGeom>
          <a:ln>
            <a:solidFill>
              <a:schemeClr val="bg1">
                <a:lumMod val="75000"/>
              </a:schemeClr>
            </a:solidFill>
          </a:ln>
        </p:spPr>
      </p:pic>
      <p:pic>
        <p:nvPicPr>
          <p:cNvPr id="13" name="Picture 12">
            <a:extLst>
              <a:ext uri="{FF2B5EF4-FFF2-40B4-BE49-F238E27FC236}">
                <a16:creationId xmlns:a16="http://schemas.microsoft.com/office/drawing/2014/main" id="{D22E66A8-D2E8-70E8-50C2-89475BE1BB1A}"/>
              </a:ext>
            </a:extLst>
          </p:cNvPr>
          <p:cNvPicPr>
            <a:picLocks noChangeAspect="1"/>
          </p:cNvPicPr>
          <p:nvPr/>
        </p:nvPicPr>
        <p:blipFill rotWithShape="1">
          <a:blip r:embed="rId4">
            <a:extLst>
              <a:ext uri="{28A0092B-C50C-407E-A947-70E740481C1C}">
                <a14:useLocalDpi xmlns:a14="http://schemas.microsoft.com/office/drawing/2010/main" val="0"/>
              </a:ext>
            </a:extLst>
          </a:blip>
          <a:srcRect t="25462" b="63719"/>
          <a:stretch/>
        </p:blipFill>
        <p:spPr>
          <a:xfrm>
            <a:off x="6339847" y="2866973"/>
            <a:ext cx="4572000" cy="1054251"/>
          </a:xfrm>
          <a:prstGeom prst="rect">
            <a:avLst/>
          </a:prstGeom>
          <a:ln>
            <a:solidFill>
              <a:schemeClr val="bg1">
                <a:lumMod val="75000"/>
              </a:schemeClr>
            </a:solidFill>
          </a:ln>
        </p:spPr>
      </p:pic>
      <p:pic>
        <p:nvPicPr>
          <p:cNvPr id="14" name="Picture 13">
            <a:extLst>
              <a:ext uri="{FF2B5EF4-FFF2-40B4-BE49-F238E27FC236}">
                <a16:creationId xmlns:a16="http://schemas.microsoft.com/office/drawing/2014/main" id="{424B17DD-68CD-46C3-8990-CDB9930B7863}"/>
              </a:ext>
            </a:extLst>
          </p:cNvPr>
          <p:cNvPicPr>
            <a:picLocks noChangeAspect="1"/>
          </p:cNvPicPr>
          <p:nvPr/>
        </p:nvPicPr>
        <p:blipFill rotWithShape="1">
          <a:blip r:embed="rId4">
            <a:extLst>
              <a:ext uri="{28A0092B-C50C-407E-A947-70E740481C1C}">
                <a14:useLocalDpi xmlns:a14="http://schemas.microsoft.com/office/drawing/2010/main" val="0"/>
              </a:ext>
            </a:extLst>
          </a:blip>
          <a:srcRect t="89181" b="-220"/>
          <a:stretch/>
        </p:blipFill>
        <p:spPr>
          <a:xfrm>
            <a:off x="6339847" y="4085360"/>
            <a:ext cx="4572000" cy="1075671"/>
          </a:xfrm>
          <a:prstGeom prst="rect">
            <a:avLst/>
          </a:prstGeom>
          <a:ln>
            <a:solidFill>
              <a:schemeClr val="bg1">
                <a:lumMod val="75000"/>
              </a:schemeClr>
            </a:solidFill>
          </a:ln>
        </p:spPr>
      </p:pic>
      <p:pic>
        <p:nvPicPr>
          <p:cNvPr id="15" name="Picture 14">
            <a:extLst>
              <a:ext uri="{FF2B5EF4-FFF2-40B4-BE49-F238E27FC236}">
                <a16:creationId xmlns:a16="http://schemas.microsoft.com/office/drawing/2014/main" id="{DC61DF45-64D1-A5C5-FDBB-3DFDCA65DA25}"/>
              </a:ext>
            </a:extLst>
          </p:cNvPr>
          <p:cNvPicPr>
            <a:picLocks noChangeAspect="1"/>
          </p:cNvPicPr>
          <p:nvPr/>
        </p:nvPicPr>
        <p:blipFill rotWithShape="1">
          <a:blip r:embed="rId4">
            <a:extLst>
              <a:ext uri="{28A0092B-C50C-407E-A947-70E740481C1C}">
                <a14:useLocalDpi xmlns:a14="http://schemas.microsoft.com/office/drawing/2010/main" val="0"/>
              </a:ext>
            </a:extLst>
          </a:blip>
          <a:srcRect t="76735" b="12447"/>
          <a:stretch/>
        </p:blipFill>
        <p:spPr>
          <a:xfrm>
            <a:off x="6339847" y="5303750"/>
            <a:ext cx="4572000" cy="1054250"/>
          </a:xfrm>
          <a:prstGeom prst="rect">
            <a:avLst/>
          </a:prstGeom>
          <a:ln>
            <a:solidFill>
              <a:schemeClr val="bg1">
                <a:lumMod val="75000"/>
              </a:schemeClr>
            </a:solidFill>
          </a:ln>
        </p:spPr>
      </p:pic>
    </p:spTree>
    <p:extLst>
      <p:ext uri="{BB962C8B-B14F-4D97-AF65-F5344CB8AC3E}">
        <p14:creationId xmlns:p14="http://schemas.microsoft.com/office/powerpoint/2010/main" val="127764053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07A6A-77B4-4196-8003-5B4FAB7504D6}"/>
              </a:ext>
            </a:extLst>
          </p:cNvPr>
          <p:cNvSpPr>
            <a:spLocks noGrp="1"/>
          </p:cNvSpPr>
          <p:nvPr>
            <p:ph type="title"/>
          </p:nvPr>
        </p:nvSpPr>
        <p:spPr/>
        <p:txBody>
          <a:bodyPr/>
          <a:lstStyle/>
          <a:p>
            <a:r>
              <a:rPr lang="en-US" dirty="0"/>
              <a:t>Jira Strategy Admin Workbook</a:t>
            </a:r>
          </a:p>
        </p:txBody>
      </p:sp>
      <p:pic>
        <p:nvPicPr>
          <p:cNvPr id="5" name="Picture 4" descr="A screenshot of a cell phone&#10;&#10;Description generated with very high confidence">
            <a:extLst>
              <a:ext uri="{FF2B5EF4-FFF2-40B4-BE49-F238E27FC236}">
                <a16:creationId xmlns:a16="http://schemas.microsoft.com/office/drawing/2014/main" id="{F4073D40-4E0D-6C38-0836-08D38717661D}"/>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023936" y="1746257"/>
            <a:ext cx="2478055" cy="4249073"/>
          </a:xfrm>
          <a:prstGeom prst="rect">
            <a:avLst/>
          </a:prstGeom>
        </p:spPr>
      </p:pic>
      <p:sp>
        <p:nvSpPr>
          <p:cNvPr id="6" name="Content Placeholder 2">
            <a:extLst>
              <a:ext uri="{FF2B5EF4-FFF2-40B4-BE49-F238E27FC236}">
                <a16:creationId xmlns:a16="http://schemas.microsoft.com/office/drawing/2014/main" id="{3B3841F9-7EAB-877E-D827-6BB5EAB63701}"/>
              </a:ext>
            </a:extLst>
          </p:cNvPr>
          <p:cNvSpPr txBox="1">
            <a:spLocks/>
          </p:cNvSpPr>
          <p:nvPr/>
        </p:nvSpPr>
        <p:spPr>
          <a:xfrm>
            <a:off x="3938587" y="2377440"/>
            <a:ext cx="7458077" cy="3617890"/>
          </a:xfrm>
          <a:prstGeom prst="rect">
            <a:avLst/>
          </a:prstGeom>
        </p:spPr>
        <p:txBody>
          <a:bodyPr>
            <a:normAutofit/>
          </a:bodyPr>
          <a:lstStyle>
            <a:lvl1pPr marL="228671" indent="-228671" algn="l" defTabSz="914676"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6004" indent="-228671" algn="l" defTabSz="914676"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342" indent="-228671" algn="l" defTabSz="914676"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680" indent="-228671" algn="l" defTabSz="914676"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8018" indent="-228671" algn="l" defTabSz="914676"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5356" indent="-228671" algn="l" defTabSz="914676"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2694" indent="-228671" algn="l" defTabSz="914676"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30031" indent="-228671" algn="l" defTabSz="914676"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7364" indent="-228671" algn="l" defTabSz="914676"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676" rtl="0" eaLnBrk="1" fontAlgn="auto" latinLnBrk="0" hangingPunct="1">
              <a:lnSpc>
                <a:spcPct val="90000"/>
              </a:lnSpc>
              <a:spcBef>
                <a:spcPts val="1000"/>
              </a:spcBef>
              <a:spcAft>
                <a:spcPts val="0"/>
              </a:spcAft>
              <a:buClrTx/>
              <a:buSzTx/>
              <a:buFont typeface="Arial"/>
              <a:buNone/>
              <a:tabLst/>
              <a:defRPr/>
            </a:pPr>
            <a:r>
              <a:rPr kumimoji="0" lang="en-US" sz="2800" b="1"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cs typeface="+mn-cs"/>
              </a:rPr>
              <a:t>Help for Jira Admins</a:t>
            </a:r>
          </a:p>
          <a:p>
            <a:pPr marL="228671" marR="0" lvl="0" indent="-228671" algn="l" defTabSz="914676" rtl="0" eaLnBrk="1" fontAlgn="auto" latinLnBrk="0" hangingPunct="1">
              <a:lnSpc>
                <a:spcPct val="90000"/>
              </a:lnSpc>
              <a:spcBef>
                <a:spcPts val="1000"/>
              </a:spcBef>
              <a:spcAft>
                <a:spcPts val="0"/>
              </a:spcAft>
              <a:buClrTx/>
              <a:buSzTx/>
              <a:buFont typeface="Arial"/>
              <a:buChar char="•"/>
              <a:tabLst/>
              <a:defRPr/>
            </a:pPr>
            <a:r>
              <a:rPr kumimoji="0" lang="en-US" sz="28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cs typeface="+mn-cs"/>
              </a:rPr>
              <a:t>Set up, clean up, and maintain Jira</a:t>
            </a:r>
          </a:p>
          <a:p>
            <a:pPr marL="228671" marR="0" lvl="0" indent="-228671" algn="l" defTabSz="914676" rtl="0" eaLnBrk="1" fontAlgn="auto" latinLnBrk="0" hangingPunct="1">
              <a:lnSpc>
                <a:spcPct val="90000"/>
              </a:lnSpc>
              <a:spcBef>
                <a:spcPts val="1000"/>
              </a:spcBef>
              <a:spcAft>
                <a:spcPts val="0"/>
              </a:spcAft>
              <a:buClrTx/>
              <a:buSzTx/>
              <a:buFont typeface="Arial"/>
              <a:buChar char="•"/>
              <a:tabLst/>
              <a:defRPr/>
            </a:pPr>
            <a:r>
              <a:rPr kumimoji="0" lang="en-US" sz="28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cs typeface="+mn-cs"/>
              </a:rPr>
              <a:t>Real problems to avoid</a:t>
            </a:r>
          </a:p>
          <a:p>
            <a:pPr marL="228671" marR="0" lvl="0" indent="-228671" algn="l" defTabSz="914676" rtl="0" eaLnBrk="1" fontAlgn="auto" latinLnBrk="0" hangingPunct="1">
              <a:lnSpc>
                <a:spcPct val="90000"/>
              </a:lnSpc>
              <a:spcBef>
                <a:spcPts val="1000"/>
              </a:spcBef>
              <a:spcAft>
                <a:spcPts val="0"/>
              </a:spcAft>
              <a:buClrTx/>
              <a:buSzTx/>
              <a:buFont typeface="Arial"/>
              <a:buChar char="•"/>
              <a:tabLst/>
              <a:defRPr/>
            </a:pPr>
            <a:r>
              <a:rPr kumimoji="0" lang="en-US" sz="28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cs typeface="+mn-cs"/>
              </a:rPr>
              <a:t>Worksheets, templates, and code samples</a:t>
            </a:r>
          </a:p>
          <a:p>
            <a:pPr marL="0" marR="0" lvl="0" indent="0" algn="l" defTabSz="914676" rtl="0" eaLnBrk="1" fontAlgn="auto" latinLnBrk="0" hangingPunct="1">
              <a:lnSpc>
                <a:spcPct val="90000"/>
              </a:lnSpc>
              <a:spcBef>
                <a:spcPts val="1000"/>
              </a:spcBef>
              <a:spcAft>
                <a:spcPts val="0"/>
              </a:spcAft>
              <a:buClrTx/>
              <a:buSzTx/>
              <a:buFont typeface="Arial"/>
              <a:buNone/>
              <a:tabLst/>
              <a:defRPr/>
            </a:pPr>
            <a:endParaRPr kumimoji="0" lang="en-US" sz="28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cs typeface="+mn-cs"/>
              <a:hlinkClick r:id="" action="ppaction://noaction"/>
            </a:endParaRPr>
          </a:p>
          <a:p>
            <a:pPr marL="0" marR="0" lvl="0" indent="0" algn="l" defTabSz="914676" rtl="0" eaLnBrk="1" fontAlgn="auto" latinLnBrk="0" hangingPunct="1">
              <a:lnSpc>
                <a:spcPct val="90000"/>
              </a:lnSpc>
              <a:spcBef>
                <a:spcPts val="1000"/>
              </a:spcBef>
              <a:spcAft>
                <a:spcPts val="0"/>
              </a:spcAft>
              <a:buClrTx/>
              <a:buSzTx/>
              <a:buFont typeface="Arial"/>
              <a:buNone/>
              <a:tabLst/>
              <a:defRPr/>
            </a:pPr>
            <a:r>
              <a:rPr kumimoji="0" lang="en-US" sz="28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cs typeface="+mn-cs"/>
                <a:hlinkClick r:id="" action="ppaction://noaction"/>
              </a:rPr>
              <a:t>jirastrategy.com</a:t>
            </a:r>
            <a:r>
              <a:rPr kumimoji="0" lang="en-US" sz="28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cs typeface="+mn-cs"/>
              </a:rPr>
              <a:t> </a:t>
            </a:r>
          </a:p>
        </p:txBody>
      </p:sp>
    </p:spTree>
    <p:extLst>
      <p:ext uri="{BB962C8B-B14F-4D97-AF65-F5344CB8AC3E}">
        <p14:creationId xmlns:p14="http://schemas.microsoft.com/office/powerpoint/2010/main" val="40335089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96892-7EED-4E5D-BA23-70316EED3E6E}"/>
              </a:ext>
            </a:extLst>
          </p:cNvPr>
          <p:cNvSpPr>
            <a:spLocks noGrp="1"/>
          </p:cNvSpPr>
          <p:nvPr>
            <p:ph type="ctrTitle"/>
          </p:nvPr>
        </p:nvSpPr>
        <p:spPr>
          <a:xfrm>
            <a:off x="4608664" y="1122363"/>
            <a:ext cx="6521885" cy="2387600"/>
          </a:xfrm>
        </p:spPr>
        <p:txBody>
          <a:bodyPr>
            <a:normAutofit/>
          </a:bodyPr>
          <a:lstStyle/>
          <a:p>
            <a:r>
              <a:rPr lang="en-US" b="1" dirty="0">
                <a:solidFill>
                  <a:schemeClr val="bg1"/>
                </a:solidFill>
              </a:rPr>
              <a:t>Questions?</a:t>
            </a:r>
            <a:endParaRPr lang="en-US" dirty="0">
              <a:solidFill>
                <a:schemeClr val="bg1"/>
              </a:solidFill>
            </a:endParaRPr>
          </a:p>
        </p:txBody>
      </p:sp>
      <p:sp>
        <p:nvSpPr>
          <p:cNvPr id="3" name="Subtitle 2">
            <a:extLst>
              <a:ext uri="{FF2B5EF4-FFF2-40B4-BE49-F238E27FC236}">
                <a16:creationId xmlns:a16="http://schemas.microsoft.com/office/drawing/2014/main" id="{659BDB63-8205-439F-9AE4-26A9090A7DEB}"/>
              </a:ext>
            </a:extLst>
          </p:cNvPr>
          <p:cNvSpPr>
            <a:spLocks noGrp="1"/>
          </p:cNvSpPr>
          <p:nvPr>
            <p:ph type="subTitle" idx="1"/>
          </p:nvPr>
        </p:nvSpPr>
        <p:spPr>
          <a:xfrm>
            <a:off x="4608664" y="3602038"/>
            <a:ext cx="6521885" cy="1655762"/>
          </a:xfrm>
        </p:spPr>
        <p:txBody>
          <a:bodyPr/>
          <a:lstStyle/>
          <a:p>
            <a:r>
              <a:rPr lang="en-US" sz="1800" dirty="0">
                <a:solidFill>
                  <a:schemeClr val="bg1"/>
                </a:solidFill>
              </a:rPr>
              <a:t>Contact: Rachel Wright</a:t>
            </a:r>
          </a:p>
          <a:p>
            <a:r>
              <a:rPr lang="en-US" sz="1800" dirty="0">
                <a:solidFill>
                  <a:schemeClr val="bg1"/>
                </a:solidFill>
              </a:rPr>
              <a:t>rwright@jirastrategy.com</a:t>
            </a:r>
            <a:endParaRPr lang="en-US" dirty="0">
              <a:solidFill>
                <a:schemeClr val="bg1"/>
              </a:solidFill>
            </a:endParaRPr>
          </a:p>
        </p:txBody>
      </p:sp>
      <p:pic>
        <p:nvPicPr>
          <p:cNvPr id="8" name="Picture 7">
            <a:extLst>
              <a:ext uri="{FF2B5EF4-FFF2-40B4-BE49-F238E27FC236}">
                <a16:creationId xmlns:a16="http://schemas.microsoft.com/office/drawing/2014/main" id="{258092E3-B9B3-4CFC-8031-C76827021191}"/>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724646" y="3341877"/>
            <a:ext cx="3884018" cy="2799386"/>
          </a:xfrm>
          <a:prstGeom prst="rect">
            <a:avLst/>
          </a:prstGeom>
        </p:spPr>
      </p:pic>
    </p:spTree>
    <p:extLst>
      <p:ext uri="{BB962C8B-B14F-4D97-AF65-F5344CB8AC3E}">
        <p14:creationId xmlns:p14="http://schemas.microsoft.com/office/powerpoint/2010/main" val="37726984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07A6A-77B4-4196-8003-5B4FAB7504D6}"/>
              </a:ext>
            </a:extLst>
          </p:cNvPr>
          <p:cNvSpPr>
            <a:spLocks noGrp="1"/>
          </p:cNvSpPr>
          <p:nvPr>
            <p:ph type="title"/>
          </p:nvPr>
        </p:nvSpPr>
        <p:spPr/>
        <p:txBody>
          <a:bodyPr/>
          <a:lstStyle/>
          <a:p>
            <a:r>
              <a:rPr lang="en-US" dirty="0"/>
              <a:t>Narrative</a:t>
            </a:r>
          </a:p>
        </p:txBody>
      </p:sp>
      <p:sp>
        <p:nvSpPr>
          <p:cNvPr id="4" name="Footer Placeholder 3">
            <a:extLst>
              <a:ext uri="{FF2B5EF4-FFF2-40B4-BE49-F238E27FC236}">
                <a16:creationId xmlns:a16="http://schemas.microsoft.com/office/drawing/2014/main" id="{7AC15946-B8F6-4659-8328-68FEE208BDC0}"/>
              </a:ext>
            </a:extLst>
          </p:cNvPr>
          <p:cNvSpPr>
            <a:spLocks noGrp="1"/>
          </p:cNvSpPr>
          <p:nvPr>
            <p:ph type="ftr" sz="quarter" idx="11"/>
          </p:nvPr>
        </p:nvSpPr>
        <p:spPr/>
        <p:txBody>
          <a:bodyPr/>
          <a:lstStyle/>
          <a:p>
            <a:r>
              <a:rPr lang="en-US" dirty="0"/>
              <a:t>jirastrategy.com</a:t>
            </a:r>
          </a:p>
        </p:txBody>
      </p:sp>
      <p:pic>
        <p:nvPicPr>
          <p:cNvPr id="8" name="Picture 7" descr="A close up of an animal&#10;&#10;Description generated with high confidence">
            <a:extLst>
              <a:ext uri="{FF2B5EF4-FFF2-40B4-BE49-F238E27FC236}">
                <a16:creationId xmlns:a16="http://schemas.microsoft.com/office/drawing/2014/main" id="{F620782F-936A-4CBC-8FBF-1FA801634D47}"/>
              </a:ext>
            </a:extLst>
          </p:cNvPr>
          <p:cNvPicPr>
            <a:picLocks noChangeAspect="1"/>
          </p:cNvPicPr>
          <p:nvPr/>
        </p:nvPicPr>
        <p:blipFill rotWithShape="1">
          <a:blip r:embed="rId3">
            <a:extLst>
              <a:ext uri="{28A0092B-C50C-407E-A947-70E740481C1C}">
                <a14:useLocalDpi xmlns:a14="http://schemas.microsoft.com/office/drawing/2010/main" val="0"/>
              </a:ext>
            </a:extLst>
          </a:blip>
          <a:srcRect r="63773" b="50000"/>
          <a:stretch/>
        </p:blipFill>
        <p:spPr>
          <a:xfrm>
            <a:off x="9722934" y="4921197"/>
            <a:ext cx="2469066" cy="1936804"/>
          </a:xfrm>
          <a:prstGeom prst="rect">
            <a:avLst/>
          </a:prstGeom>
        </p:spPr>
      </p:pic>
      <p:sp>
        <p:nvSpPr>
          <p:cNvPr id="10" name="Content Placeholder 2">
            <a:extLst>
              <a:ext uri="{FF2B5EF4-FFF2-40B4-BE49-F238E27FC236}">
                <a16:creationId xmlns:a16="http://schemas.microsoft.com/office/drawing/2014/main" id="{FE91FD67-82AC-43B9-8E3D-8DFBB43FBE7C}"/>
              </a:ext>
            </a:extLst>
          </p:cNvPr>
          <p:cNvSpPr>
            <a:spLocks noGrp="1"/>
          </p:cNvSpPr>
          <p:nvPr>
            <p:ph idx="1"/>
          </p:nvPr>
        </p:nvSpPr>
        <p:spPr>
          <a:xfrm>
            <a:off x="838200" y="1825625"/>
            <a:ext cx="10515600" cy="4351338"/>
          </a:xfrm>
        </p:spPr>
        <p:txBody>
          <a:bodyPr>
            <a:normAutofit/>
          </a:bodyPr>
          <a:lstStyle/>
          <a:p>
            <a:pPr marL="0" indent="0">
              <a:lnSpc>
                <a:spcPct val="150000"/>
              </a:lnSpc>
              <a:spcBef>
                <a:spcPts val="1200"/>
              </a:spcBef>
              <a:buNone/>
            </a:pPr>
            <a:r>
              <a:rPr lang="en-US" sz="1700" i="1" dirty="0"/>
              <a:t>Mary is on a Marketing team and manages customer email communications for products. She receives requests to modify or create new message templates. She reviews the requests to determine the next steps. If the request is quick and easy, she assigns it to a team member immediately. If the request is complex, it often requires a follow-up discussion with the requestor. Sometimes support is needed from other teams. For example: IT needs to create a landing page or the pricing team needs to create a coupon code. After the initial work is complete, the message template is shown to the product and sales teams for approval. If all is well, the request is done. Sometimes Mary receives requests the team </a:t>
            </a:r>
            <a:br>
              <a:rPr lang="en-US" sz="1700" i="1" dirty="0"/>
            </a:br>
            <a:r>
              <a:rPr lang="en-US" sz="1700" i="1" dirty="0"/>
              <a:t>can’t act on yet. Those are put on hold to work on later.</a:t>
            </a:r>
          </a:p>
        </p:txBody>
      </p:sp>
      <p:sp>
        <p:nvSpPr>
          <p:cNvPr id="3" name="TextBox 2">
            <a:extLst>
              <a:ext uri="{FF2B5EF4-FFF2-40B4-BE49-F238E27FC236}">
                <a16:creationId xmlns:a16="http://schemas.microsoft.com/office/drawing/2014/main" id="{8E20CBBA-C7CE-2654-53A2-71312201B0BD}"/>
              </a:ext>
            </a:extLst>
          </p:cNvPr>
          <p:cNvSpPr txBox="1"/>
          <p:nvPr/>
        </p:nvSpPr>
        <p:spPr>
          <a:xfrm>
            <a:off x="338137" y="1690688"/>
            <a:ext cx="657225" cy="1631216"/>
          </a:xfrm>
          <a:prstGeom prst="rect">
            <a:avLst/>
          </a:prstGeom>
          <a:noFill/>
        </p:spPr>
        <p:txBody>
          <a:bodyPr wrap="square" rtlCol="0">
            <a:spAutoFit/>
          </a:bodyPr>
          <a:lstStyle/>
          <a:p>
            <a:r>
              <a:rPr lang="en-US" sz="10000" dirty="0">
                <a:solidFill>
                  <a:schemeClr val="bg1">
                    <a:lumMod val="85000"/>
                  </a:schemeClr>
                </a:solidFill>
                <a:latin typeface="Adobe Caslon Pro" panose="0205050205050A020403" pitchFamily="18" charset="0"/>
              </a:rPr>
              <a:t>“</a:t>
            </a:r>
          </a:p>
        </p:txBody>
      </p:sp>
      <p:sp>
        <p:nvSpPr>
          <p:cNvPr id="5" name="TextBox 4">
            <a:extLst>
              <a:ext uri="{FF2B5EF4-FFF2-40B4-BE49-F238E27FC236}">
                <a16:creationId xmlns:a16="http://schemas.microsoft.com/office/drawing/2014/main" id="{A5CD9351-3F91-240F-6835-5B9F469D307F}"/>
              </a:ext>
            </a:extLst>
          </p:cNvPr>
          <p:cNvSpPr txBox="1"/>
          <p:nvPr/>
        </p:nvSpPr>
        <p:spPr>
          <a:xfrm>
            <a:off x="6951662" y="5086691"/>
            <a:ext cx="657225" cy="1631216"/>
          </a:xfrm>
          <a:prstGeom prst="rect">
            <a:avLst/>
          </a:prstGeom>
          <a:noFill/>
        </p:spPr>
        <p:txBody>
          <a:bodyPr wrap="square" rtlCol="0">
            <a:spAutoFit/>
          </a:bodyPr>
          <a:lstStyle/>
          <a:p>
            <a:r>
              <a:rPr lang="en-US" sz="10000" dirty="0">
                <a:solidFill>
                  <a:schemeClr val="bg1">
                    <a:lumMod val="85000"/>
                  </a:schemeClr>
                </a:solidFill>
                <a:latin typeface="Adobe Caslon Pro" panose="0205050205050A020403" pitchFamily="18" charset="0"/>
              </a:rPr>
              <a:t>”</a:t>
            </a:r>
          </a:p>
        </p:txBody>
      </p:sp>
    </p:spTree>
    <p:extLst>
      <p:ext uri="{BB962C8B-B14F-4D97-AF65-F5344CB8AC3E}">
        <p14:creationId xmlns:p14="http://schemas.microsoft.com/office/powerpoint/2010/main" val="125968898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07A6A-77B4-4196-8003-5B4FAB7504D6}"/>
              </a:ext>
            </a:extLst>
          </p:cNvPr>
          <p:cNvSpPr>
            <a:spLocks noGrp="1"/>
          </p:cNvSpPr>
          <p:nvPr>
            <p:ph type="title"/>
          </p:nvPr>
        </p:nvSpPr>
        <p:spPr/>
        <p:txBody>
          <a:bodyPr/>
          <a:lstStyle/>
          <a:p>
            <a:r>
              <a:rPr lang="en-US" dirty="0"/>
              <a:t>Narrative Phases</a:t>
            </a:r>
          </a:p>
        </p:txBody>
      </p:sp>
      <p:sp>
        <p:nvSpPr>
          <p:cNvPr id="3" name="Content Placeholder 2">
            <a:extLst>
              <a:ext uri="{FF2B5EF4-FFF2-40B4-BE49-F238E27FC236}">
                <a16:creationId xmlns:a16="http://schemas.microsoft.com/office/drawing/2014/main" id="{123E7016-D4D9-4ED2-B0D0-54158CC73465}"/>
              </a:ext>
            </a:extLst>
          </p:cNvPr>
          <p:cNvSpPr>
            <a:spLocks noGrp="1"/>
          </p:cNvSpPr>
          <p:nvPr>
            <p:ph idx="1"/>
          </p:nvPr>
        </p:nvSpPr>
        <p:spPr/>
        <p:txBody>
          <a:bodyPr>
            <a:noAutofit/>
          </a:bodyPr>
          <a:lstStyle/>
          <a:p>
            <a:pPr marL="0" indent="0">
              <a:buNone/>
            </a:pPr>
            <a:r>
              <a:rPr lang="en-US" sz="1600" i="1" dirty="0"/>
              <a:t>“Mary is on a Marketing team and manages customer email communications for products. She receives requests to modify or create new message templates.”</a:t>
            </a:r>
            <a:endParaRPr lang="en-US" sz="1400" dirty="0">
              <a:solidFill>
                <a:schemeClr val="accent6">
                  <a:lumMod val="75000"/>
                </a:schemeClr>
              </a:solidFill>
            </a:endParaRPr>
          </a:p>
          <a:p>
            <a:pPr lvl="1">
              <a:lnSpc>
                <a:spcPct val="150000"/>
              </a:lnSpc>
              <a:spcBef>
                <a:spcPts val="200"/>
              </a:spcBef>
              <a:buFont typeface="Wingdings" panose="05000000000000000000" pitchFamily="2" charset="2"/>
              <a:buChar char="§"/>
            </a:pPr>
            <a:r>
              <a:rPr lang="en-US" sz="1400" dirty="0">
                <a:solidFill>
                  <a:schemeClr val="accent6">
                    <a:lumMod val="75000"/>
                  </a:schemeClr>
                </a:solidFill>
              </a:rPr>
              <a:t>Related statuses: Open</a:t>
            </a:r>
          </a:p>
          <a:p>
            <a:pPr marL="0" indent="0">
              <a:buNone/>
            </a:pPr>
            <a:br>
              <a:rPr lang="en-US" sz="1600" i="1" dirty="0"/>
            </a:br>
            <a:r>
              <a:rPr lang="en-US" sz="1600" i="1" dirty="0"/>
              <a:t>“She reviews the requests to determine the next steps. If the request is quick and easy, she can assign it to a team member immediately. If the request is complex, it often requires a follow-up discussion with the requestor. Sometimes support is needed from other teams...”</a:t>
            </a:r>
          </a:p>
          <a:p>
            <a:pPr lvl="1">
              <a:lnSpc>
                <a:spcPct val="150000"/>
              </a:lnSpc>
              <a:spcBef>
                <a:spcPts val="200"/>
              </a:spcBef>
              <a:buFont typeface="Wingdings" panose="05000000000000000000" pitchFamily="2" charset="2"/>
              <a:buChar char="§"/>
            </a:pPr>
            <a:r>
              <a:rPr lang="en-US" sz="1400" dirty="0">
                <a:solidFill>
                  <a:schemeClr val="accent6">
                    <a:lumMod val="75000"/>
                  </a:schemeClr>
                </a:solidFill>
              </a:rPr>
              <a:t>Related statuses: In Review, In Progress, Info Needed</a:t>
            </a:r>
          </a:p>
          <a:p>
            <a:pPr marL="0" indent="0">
              <a:buNone/>
            </a:pPr>
            <a:endParaRPr lang="en-US" sz="1000" dirty="0"/>
          </a:p>
          <a:p>
            <a:pPr marL="0" indent="0">
              <a:buNone/>
            </a:pPr>
            <a:r>
              <a:rPr lang="en-US" sz="1600" i="1" dirty="0"/>
              <a:t>“After the initial work is complete, the message template is shown to the product </a:t>
            </a:r>
            <a:br>
              <a:rPr lang="en-US" sz="1600" i="1" dirty="0"/>
            </a:br>
            <a:r>
              <a:rPr lang="en-US" sz="1600" i="1" dirty="0"/>
              <a:t>and sales teams for approval. If all is well, the request is done.”</a:t>
            </a:r>
          </a:p>
          <a:p>
            <a:pPr lvl="1">
              <a:lnSpc>
                <a:spcPct val="150000"/>
              </a:lnSpc>
              <a:spcBef>
                <a:spcPts val="200"/>
              </a:spcBef>
              <a:buFont typeface="Wingdings" panose="05000000000000000000" pitchFamily="2" charset="2"/>
              <a:buChar char="§"/>
            </a:pPr>
            <a:r>
              <a:rPr lang="en-US" sz="1400" dirty="0">
                <a:solidFill>
                  <a:schemeClr val="accent6">
                    <a:lumMod val="75000"/>
                  </a:schemeClr>
                </a:solidFill>
              </a:rPr>
              <a:t>Related statuses: Awaiting Approval, Closed</a:t>
            </a:r>
          </a:p>
          <a:p>
            <a:pPr marL="0" indent="0">
              <a:buNone/>
            </a:pPr>
            <a:endParaRPr lang="en-US" sz="1000" dirty="0"/>
          </a:p>
          <a:p>
            <a:pPr marL="0" indent="0">
              <a:buNone/>
            </a:pPr>
            <a:r>
              <a:rPr lang="en-US" sz="1600" i="1" dirty="0"/>
              <a:t>“Sometimes Mary receives requests the team can’t act on yet. Those are put </a:t>
            </a:r>
            <a:br>
              <a:rPr lang="en-US" sz="1600" i="1" dirty="0"/>
            </a:br>
            <a:r>
              <a:rPr lang="en-US" sz="1600" i="1" dirty="0"/>
              <a:t>on hold to work on later.</a:t>
            </a:r>
          </a:p>
          <a:p>
            <a:pPr lvl="1">
              <a:lnSpc>
                <a:spcPct val="150000"/>
              </a:lnSpc>
              <a:spcBef>
                <a:spcPts val="200"/>
              </a:spcBef>
              <a:buFont typeface="Wingdings" panose="05000000000000000000" pitchFamily="2" charset="2"/>
              <a:buChar char="§"/>
            </a:pPr>
            <a:r>
              <a:rPr lang="en-US" sz="1400" dirty="0">
                <a:solidFill>
                  <a:schemeClr val="accent6">
                    <a:lumMod val="75000"/>
                  </a:schemeClr>
                </a:solidFill>
              </a:rPr>
              <a:t>Related statuses: On Hold</a:t>
            </a:r>
          </a:p>
        </p:txBody>
      </p:sp>
      <p:sp>
        <p:nvSpPr>
          <p:cNvPr id="4" name="Footer Placeholder 3">
            <a:extLst>
              <a:ext uri="{FF2B5EF4-FFF2-40B4-BE49-F238E27FC236}">
                <a16:creationId xmlns:a16="http://schemas.microsoft.com/office/drawing/2014/main" id="{7AC15946-B8F6-4659-8328-68FEE208BDC0}"/>
              </a:ext>
            </a:extLst>
          </p:cNvPr>
          <p:cNvSpPr>
            <a:spLocks noGrp="1"/>
          </p:cNvSpPr>
          <p:nvPr>
            <p:ph type="ftr" sz="quarter" idx="11"/>
          </p:nvPr>
        </p:nvSpPr>
        <p:spPr/>
        <p:txBody>
          <a:bodyPr/>
          <a:lstStyle/>
          <a:p>
            <a:r>
              <a:rPr lang="en-US" dirty="0"/>
              <a:t>jirastrategy.com</a:t>
            </a:r>
          </a:p>
        </p:txBody>
      </p:sp>
      <p:pic>
        <p:nvPicPr>
          <p:cNvPr id="8" name="Picture 7" descr="A close up of an animal&#10;&#10;Description generated with high confidence">
            <a:extLst>
              <a:ext uri="{FF2B5EF4-FFF2-40B4-BE49-F238E27FC236}">
                <a16:creationId xmlns:a16="http://schemas.microsoft.com/office/drawing/2014/main" id="{F620782F-936A-4CBC-8FBF-1FA801634D47}"/>
              </a:ext>
            </a:extLst>
          </p:cNvPr>
          <p:cNvPicPr>
            <a:picLocks noChangeAspect="1"/>
          </p:cNvPicPr>
          <p:nvPr/>
        </p:nvPicPr>
        <p:blipFill rotWithShape="1">
          <a:blip r:embed="rId3">
            <a:extLst>
              <a:ext uri="{28A0092B-C50C-407E-A947-70E740481C1C}">
                <a14:useLocalDpi xmlns:a14="http://schemas.microsoft.com/office/drawing/2010/main" val="0"/>
              </a:ext>
            </a:extLst>
          </a:blip>
          <a:srcRect r="63773" b="50000"/>
          <a:stretch/>
        </p:blipFill>
        <p:spPr>
          <a:xfrm>
            <a:off x="9722934" y="4921197"/>
            <a:ext cx="2469066" cy="1936804"/>
          </a:xfrm>
          <a:prstGeom prst="rect">
            <a:avLst/>
          </a:prstGeom>
        </p:spPr>
      </p:pic>
    </p:spTree>
    <p:extLst>
      <p:ext uri="{BB962C8B-B14F-4D97-AF65-F5344CB8AC3E}">
        <p14:creationId xmlns:p14="http://schemas.microsoft.com/office/powerpoint/2010/main" val="3669984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07A6A-77B4-4196-8003-5B4FAB7504D6}"/>
              </a:ext>
            </a:extLst>
          </p:cNvPr>
          <p:cNvSpPr>
            <a:spLocks noGrp="1"/>
          </p:cNvSpPr>
          <p:nvPr>
            <p:ph type="title"/>
          </p:nvPr>
        </p:nvSpPr>
        <p:spPr/>
        <p:txBody>
          <a:bodyPr/>
          <a:lstStyle/>
          <a:p>
            <a:r>
              <a:rPr lang="en-US" dirty="0"/>
              <a:t>Statuses</a:t>
            </a:r>
          </a:p>
        </p:txBody>
      </p:sp>
      <p:sp>
        <p:nvSpPr>
          <p:cNvPr id="4" name="Footer Placeholder 3">
            <a:extLst>
              <a:ext uri="{FF2B5EF4-FFF2-40B4-BE49-F238E27FC236}">
                <a16:creationId xmlns:a16="http://schemas.microsoft.com/office/drawing/2014/main" id="{7AC15946-B8F6-4659-8328-68FEE208BDC0}"/>
              </a:ext>
            </a:extLst>
          </p:cNvPr>
          <p:cNvSpPr>
            <a:spLocks noGrp="1"/>
          </p:cNvSpPr>
          <p:nvPr>
            <p:ph type="ftr" sz="quarter" idx="11"/>
          </p:nvPr>
        </p:nvSpPr>
        <p:spPr/>
        <p:txBody>
          <a:bodyPr/>
          <a:lstStyle/>
          <a:p>
            <a:r>
              <a:rPr lang="en-US" dirty="0"/>
              <a:t>jirastrategy.com</a:t>
            </a:r>
          </a:p>
        </p:txBody>
      </p:sp>
      <p:sp>
        <p:nvSpPr>
          <p:cNvPr id="6" name="Content Placeholder 5">
            <a:extLst>
              <a:ext uri="{FF2B5EF4-FFF2-40B4-BE49-F238E27FC236}">
                <a16:creationId xmlns:a16="http://schemas.microsoft.com/office/drawing/2014/main" id="{9C97B8AA-7446-4BDD-87D5-2C320F4104DE}"/>
              </a:ext>
            </a:extLst>
          </p:cNvPr>
          <p:cNvSpPr>
            <a:spLocks noGrp="1"/>
          </p:cNvSpPr>
          <p:nvPr>
            <p:ph idx="1"/>
          </p:nvPr>
        </p:nvSpPr>
        <p:spPr>
          <a:xfrm>
            <a:off x="838200" y="1825625"/>
            <a:ext cx="10515600" cy="4351338"/>
          </a:xfrm>
        </p:spPr>
        <p:txBody>
          <a:bodyPr/>
          <a:lstStyle/>
          <a:p>
            <a:pPr marL="0" indent="0">
              <a:buNone/>
            </a:pPr>
            <a:r>
              <a:rPr lang="en-US" sz="1400" dirty="0">
                <a:solidFill>
                  <a:schemeClr val="bg1">
                    <a:lumMod val="65000"/>
                  </a:schemeClr>
                </a:solidFill>
              </a:rPr>
              <a:t>Key: Status =</a:t>
            </a:r>
          </a:p>
          <a:p>
            <a:pPr marL="0" indent="0">
              <a:buNone/>
            </a:pPr>
            <a:endParaRPr lang="en-US" dirty="0"/>
          </a:p>
        </p:txBody>
      </p:sp>
      <p:sp>
        <p:nvSpPr>
          <p:cNvPr id="12" name="TextBox 11">
            <a:extLst>
              <a:ext uri="{FF2B5EF4-FFF2-40B4-BE49-F238E27FC236}">
                <a16:creationId xmlns:a16="http://schemas.microsoft.com/office/drawing/2014/main" id="{CD6DC563-1BCB-48C7-A187-A4EA95928CEF}"/>
              </a:ext>
            </a:extLst>
          </p:cNvPr>
          <p:cNvSpPr txBox="1"/>
          <p:nvPr/>
        </p:nvSpPr>
        <p:spPr>
          <a:xfrm>
            <a:off x="2615900" y="2471190"/>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In Review</a:t>
            </a:r>
          </a:p>
        </p:txBody>
      </p:sp>
      <p:sp>
        <p:nvSpPr>
          <p:cNvPr id="13" name="TextBox 12">
            <a:extLst>
              <a:ext uri="{FF2B5EF4-FFF2-40B4-BE49-F238E27FC236}">
                <a16:creationId xmlns:a16="http://schemas.microsoft.com/office/drawing/2014/main" id="{D143048D-2B4D-4BC6-B8EC-27A1D2210EBD}"/>
              </a:ext>
            </a:extLst>
          </p:cNvPr>
          <p:cNvSpPr txBox="1"/>
          <p:nvPr/>
        </p:nvSpPr>
        <p:spPr>
          <a:xfrm>
            <a:off x="8237756" y="2469129"/>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Closed</a:t>
            </a:r>
          </a:p>
        </p:txBody>
      </p:sp>
      <p:sp>
        <p:nvSpPr>
          <p:cNvPr id="14" name="TextBox 13">
            <a:extLst>
              <a:ext uri="{FF2B5EF4-FFF2-40B4-BE49-F238E27FC236}">
                <a16:creationId xmlns:a16="http://schemas.microsoft.com/office/drawing/2014/main" id="{FC2A38DE-CED4-46EE-9DF2-30685435D812}"/>
              </a:ext>
            </a:extLst>
          </p:cNvPr>
          <p:cNvSpPr txBox="1"/>
          <p:nvPr/>
        </p:nvSpPr>
        <p:spPr>
          <a:xfrm>
            <a:off x="945533" y="2469131"/>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Open</a:t>
            </a:r>
          </a:p>
        </p:txBody>
      </p:sp>
      <p:sp>
        <p:nvSpPr>
          <p:cNvPr id="15" name="TextBox 14">
            <a:extLst>
              <a:ext uri="{FF2B5EF4-FFF2-40B4-BE49-F238E27FC236}">
                <a16:creationId xmlns:a16="http://schemas.microsoft.com/office/drawing/2014/main" id="{9EE8FCFC-3739-484B-91CF-9F08D00B7341}"/>
              </a:ext>
            </a:extLst>
          </p:cNvPr>
          <p:cNvSpPr txBox="1"/>
          <p:nvPr/>
        </p:nvSpPr>
        <p:spPr>
          <a:xfrm>
            <a:off x="10240222" y="3112633"/>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Info Needed</a:t>
            </a:r>
          </a:p>
        </p:txBody>
      </p:sp>
      <p:sp>
        <p:nvSpPr>
          <p:cNvPr id="16" name="TextBox 15">
            <a:extLst>
              <a:ext uri="{FF2B5EF4-FFF2-40B4-BE49-F238E27FC236}">
                <a16:creationId xmlns:a16="http://schemas.microsoft.com/office/drawing/2014/main" id="{5AB5E8A1-1EB3-4C84-842E-1898EBBA6356}"/>
              </a:ext>
            </a:extLst>
          </p:cNvPr>
          <p:cNvSpPr txBox="1"/>
          <p:nvPr/>
        </p:nvSpPr>
        <p:spPr>
          <a:xfrm>
            <a:off x="5983617" y="2469130"/>
            <a:ext cx="1554480"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Awaiting Approval</a:t>
            </a:r>
          </a:p>
        </p:txBody>
      </p:sp>
      <p:cxnSp>
        <p:nvCxnSpPr>
          <p:cNvPr id="17" name="Elbow Connector 22">
            <a:extLst>
              <a:ext uri="{FF2B5EF4-FFF2-40B4-BE49-F238E27FC236}">
                <a16:creationId xmlns:a16="http://schemas.microsoft.com/office/drawing/2014/main" id="{8C9B5524-FF40-4EDA-BBF7-306BFD9C6A83}"/>
              </a:ext>
            </a:extLst>
          </p:cNvPr>
          <p:cNvCxnSpPr>
            <a:cxnSpLocks/>
            <a:stCxn id="14" idx="3"/>
            <a:endCxn id="12" idx="1"/>
          </p:cNvCxnSpPr>
          <p:nvPr/>
        </p:nvCxnSpPr>
        <p:spPr>
          <a:xfrm>
            <a:off x="2059111" y="2623020"/>
            <a:ext cx="556789" cy="2059"/>
          </a:xfrm>
          <a:prstGeom prst="bentConnector3">
            <a:avLst>
              <a:gd name="adj1" fmla="val 50000"/>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19" name="Elbow Connector 22">
            <a:extLst>
              <a:ext uri="{FF2B5EF4-FFF2-40B4-BE49-F238E27FC236}">
                <a16:creationId xmlns:a16="http://schemas.microsoft.com/office/drawing/2014/main" id="{100D5A68-5D02-4E2D-874D-C8D58F70E67F}"/>
              </a:ext>
            </a:extLst>
          </p:cNvPr>
          <p:cNvCxnSpPr>
            <a:cxnSpLocks/>
            <a:stCxn id="16" idx="3"/>
            <a:endCxn id="13" idx="1"/>
          </p:cNvCxnSpPr>
          <p:nvPr/>
        </p:nvCxnSpPr>
        <p:spPr>
          <a:xfrm flipV="1">
            <a:off x="7538097" y="2623018"/>
            <a:ext cx="699659" cy="1"/>
          </a:xfrm>
          <a:prstGeom prst="bentConnector3">
            <a:avLst>
              <a:gd name="adj1" fmla="val 50000"/>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20" name="Elbow Connector 22">
            <a:extLst>
              <a:ext uri="{FF2B5EF4-FFF2-40B4-BE49-F238E27FC236}">
                <a16:creationId xmlns:a16="http://schemas.microsoft.com/office/drawing/2014/main" id="{A5EAF56F-9BC1-43E8-BFDB-9A8F9F90B80E}"/>
              </a:ext>
            </a:extLst>
          </p:cNvPr>
          <p:cNvCxnSpPr>
            <a:cxnSpLocks/>
            <a:stCxn id="12" idx="3"/>
            <a:endCxn id="54" idx="1"/>
          </p:cNvCxnSpPr>
          <p:nvPr/>
        </p:nvCxnSpPr>
        <p:spPr>
          <a:xfrm flipV="1">
            <a:off x="3729478" y="2622276"/>
            <a:ext cx="583772" cy="2803"/>
          </a:xfrm>
          <a:prstGeom prst="bentConnector3">
            <a:avLst>
              <a:gd name="adj1" fmla="val 50000"/>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sp>
        <p:nvSpPr>
          <p:cNvPr id="31" name="TextBox 30">
            <a:extLst>
              <a:ext uri="{FF2B5EF4-FFF2-40B4-BE49-F238E27FC236}">
                <a16:creationId xmlns:a16="http://schemas.microsoft.com/office/drawing/2014/main" id="{A8D87F3A-A677-4D95-9691-8C752D0F99C9}"/>
              </a:ext>
            </a:extLst>
          </p:cNvPr>
          <p:cNvSpPr txBox="1"/>
          <p:nvPr/>
        </p:nvSpPr>
        <p:spPr>
          <a:xfrm>
            <a:off x="945533" y="4994094"/>
            <a:ext cx="10300934" cy="1015663"/>
          </a:xfrm>
          <a:prstGeom prst="rect">
            <a:avLst/>
          </a:prstGeom>
          <a:noFill/>
        </p:spPr>
        <p:txBody>
          <a:bodyPr wrap="square" rtlCol="0">
            <a:spAutoFit/>
          </a:bodyPr>
          <a:lstStyle/>
          <a:p>
            <a:r>
              <a:rPr lang="en-US" sz="1200" b="1" dirty="0">
                <a:solidFill>
                  <a:schemeClr val="tx1">
                    <a:lumMod val="50000"/>
                    <a:lumOff val="50000"/>
                  </a:schemeClr>
                </a:solidFill>
                <a:latin typeface="Verdana" panose="020B0604030504040204" pitchFamily="34" charset="0"/>
                <a:ea typeface="Verdana" panose="020B0604030504040204" pitchFamily="34" charset="0"/>
              </a:rPr>
              <a:t>In words: </a:t>
            </a:r>
            <a:r>
              <a:rPr lang="en-US" sz="1200" dirty="0">
                <a:solidFill>
                  <a:schemeClr val="tx1">
                    <a:lumMod val="50000"/>
                    <a:lumOff val="50000"/>
                  </a:schemeClr>
                </a:solidFill>
                <a:latin typeface="Verdana" panose="020B0604030504040204" pitchFamily="34" charset="0"/>
                <a:ea typeface="Verdana" panose="020B0604030504040204" pitchFamily="34" charset="0"/>
              </a:rPr>
              <a:t>Requests are received in the initial “Open” status. An issue moves to the “In Review” status and is assigned to a team member. The email template is created or updated in the “In Progress” status. Business teams approve the template in the “Awaiting Approval” status. If all is well, the issue moves to it’s final “Closed” status. The “On Hold” status is used if an issue cannot be worked. The “Info Needed” status is used if more details or work from other teams is needed.</a:t>
            </a:r>
          </a:p>
          <a:p>
            <a:endParaRPr lang="en-U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43" name="TextBox 42">
            <a:extLst>
              <a:ext uri="{FF2B5EF4-FFF2-40B4-BE49-F238E27FC236}">
                <a16:creationId xmlns:a16="http://schemas.microsoft.com/office/drawing/2014/main" id="{93A2BA40-15B4-4A88-8691-D687AD9E582B}"/>
              </a:ext>
            </a:extLst>
          </p:cNvPr>
          <p:cNvSpPr txBox="1"/>
          <p:nvPr/>
        </p:nvSpPr>
        <p:spPr>
          <a:xfrm>
            <a:off x="10240222" y="2469129"/>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On Hold</a:t>
            </a:r>
          </a:p>
        </p:txBody>
      </p:sp>
      <p:sp>
        <p:nvSpPr>
          <p:cNvPr id="54" name="TextBox 53">
            <a:extLst>
              <a:ext uri="{FF2B5EF4-FFF2-40B4-BE49-F238E27FC236}">
                <a16:creationId xmlns:a16="http://schemas.microsoft.com/office/drawing/2014/main" id="{9C41A55A-000C-4490-9711-C03A24061414}"/>
              </a:ext>
            </a:extLst>
          </p:cNvPr>
          <p:cNvSpPr txBox="1"/>
          <p:nvPr/>
        </p:nvSpPr>
        <p:spPr>
          <a:xfrm>
            <a:off x="4313250" y="2468387"/>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In Progress</a:t>
            </a:r>
          </a:p>
        </p:txBody>
      </p:sp>
      <p:cxnSp>
        <p:nvCxnSpPr>
          <p:cNvPr id="60" name="Elbow Connector 22">
            <a:extLst>
              <a:ext uri="{FF2B5EF4-FFF2-40B4-BE49-F238E27FC236}">
                <a16:creationId xmlns:a16="http://schemas.microsoft.com/office/drawing/2014/main" id="{FC3697DD-66F7-45BA-8197-F25F6F0FBCF0}"/>
              </a:ext>
            </a:extLst>
          </p:cNvPr>
          <p:cNvCxnSpPr>
            <a:cxnSpLocks/>
            <a:stCxn id="54" idx="3"/>
            <a:endCxn id="16" idx="1"/>
          </p:cNvCxnSpPr>
          <p:nvPr/>
        </p:nvCxnSpPr>
        <p:spPr>
          <a:xfrm>
            <a:off x="5426828" y="2622276"/>
            <a:ext cx="556789" cy="743"/>
          </a:xfrm>
          <a:prstGeom prst="bentConnector3">
            <a:avLst>
              <a:gd name="adj1" fmla="val 50000"/>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sp>
        <p:nvSpPr>
          <p:cNvPr id="3" name="TextBox 2">
            <a:extLst>
              <a:ext uri="{FF2B5EF4-FFF2-40B4-BE49-F238E27FC236}">
                <a16:creationId xmlns:a16="http://schemas.microsoft.com/office/drawing/2014/main" id="{1A2F9544-9D12-08C8-D310-2392A4A53309}"/>
              </a:ext>
            </a:extLst>
          </p:cNvPr>
          <p:cNvSpPr txBox="1"/>
          <p:nvPr/>
        </p:nvSpPr>
        <p:spPr>
          <a:xfrm>
            <a:off x="2300714" y="1844287"/>
            <a:ext cx="713716" cy="2308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900" dirty="0">
                <a:solidFill>
                  <a:schemeClr val="accent6">
                    <a:lumMod val="50000"/>
                  </a:schemeClr>
                </a:solidFill>
              </a:rPr>
              <a:t>[label]</a:t>
            </a:r>
          </a:p>
        </p:txBody>
      </p:sp>
    </p:spTree>
    <p:extLst>
      <p:ext uri="{BB962C8B-B14F-4D97-AF65-F5344CB8AC3E}">
        <p14:creationId xmlns:p14="http://schemas.microsoft.com/office/powerpoint/2010/main" val="1525936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07A6A-77B4-4196-8003-5B4FAB7504D6}"/>
              </a:ext>
            </a:extLst>
          </p:cNvPr>
          <p:cNvSpPr>
            <a:spLocks noGrp="1"/>
          </p:cNvSpPr>
          <p:nvPr>
            <p:ph type="title"/>
          </p:nvPr>
        </p:nvSpPr>
        <p:spPr/>
        <p:txBody>
          <a:bodyPr/>
          <a:lstStyle/>
          <a:p>
            <a:r>
              <a:rPr lang="en-US" dirty="0"/>
              <a:t>Statuses + Forward Transitions</a:t>
            </a:r>
          </a:p>
        </p:txBody>
      </p:sp>
      <p:sp>
        <p:nvSpPr>
          <p:cNvPr id="4" name="Footer Placeholder 3">
            <a:extLst>
              <a:ext uri="{FF2B5EF4-FFF2-40B4-BE49-F238E27FC236}">
                <a16:creationId xmlns:a16="http://schemas.microsoft.com/office/drawing/2014/main" id="{7AC15946-B8F6-4659-8328-68FEE208BDC0}"/>
              </a:ext>
            </a:extLst>
          </p:cNvPr>
          <p:cNvSpPr>
            <a:spLocks noGrp="1"/>
          </p:cNvSpPr>
          <p:nvPr>
            <p:ph type="ftr" sz="quarter" idx="11"/>
          </p:nvPr>
        </p:nvSpPr>
        <p:spPr/>
        <p:txBody>
          <a:bodyPr/>
          <a:lstStyle/>
          <a:p>
            <a:r>
              <a:rPr lang="en-US" dirty="0"/>
              <a:t>jirastrategy.com</a:t>
            </a:r>
          </a:p>
        </p:txBody>
      </p:sp>
      <p:sp>
        <p:nvSpPr>
          <p:cNvPr id="6" name="Content Placeholder 5">
            <a:extLst>
              <a:ext uri="{FF2B5EF4-FFF2-40B4-BE49-F238E27FC236}">
                <a16:creationId xmlns:a16="http://schemas.microsoft.com/office/drawing/2014/main" id="{C645370F-CD67-4812-9101-24384B24C782}"/>
              </a:ext>
            </a:extLst>
          </p:cNvPr>
          <p:cNvSpPr>
            <a:spLocks noGrp="1"/>
          </p:cNvSpPr>
          <p:nvPr>
            <p:ph idx="1"/>
          </p:nvPr>
        </p:nvSpPr>
        <p:spPr>
          <a:xfrm>
            <a:off x="838200" y="1825625"/>
            <a:ext cx="10515600" cy="4351338"/>
          </a:xfrm>
        </p:spPr>
        <p:txBody>
          <a:bodyPr/>
          <a:lstStyle/>
          <a:p>
            <a:pPr marL="0" indent="0">
              <a:buNone/>
            </a:pPr>
            <a:r>
              <a:rPr lang="en-US" sz="1400" dirty="0">
                <a:solidFill>
                  <a:schemeClr val="bg1">
                    <a:lumMod val="65000"/>
                  </a:schemeClr>
                </a:solidFill>
              </a:rPr>
              <a:t>Key: Status =              , Transition Button =              , Happy Path =         </a:t>
            </a:r>
          </a:p>
        </p:txBody>
      </p:sp>
      <p:sp>
        <p:nvSpPr>
          <p:cNvPr id="23" name="TextBox 22">
            <a:extLst>
              <a:ext uri="{FF2B5EF4-FFF2-40B4-BE49-F238E27FC236}">
                <a16:creationId xmlns:a16="http://schemas.microsoft.com/office/drawing/2014/main" id="{CBA3C895-A4A2-404F-A5AF-04B9FA6CDA4F}"/>
              </a:ext>
            </a:extLst>
          </p:cNvPr>
          <p:cNvSpPr txBox="1"/>
          <p:nvPr/>
        </p:nvSpPr>
        <p:spPr>
          <a:xfrm>
            <a:off x="1897794" y="3080320"/>
            <a:ext cx="1097280"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Start Review</a:t>
            </a:r>
          </a:p>
        </p:txBody>
      </p:sp>
      <p:cxnSp>
        <p:nvCxnSpPr>
          <p:cNvPr id="51" name="Elbow Connector 22">
            <a:extLst>
              <a:ext uri="{FF2B5EF4-FFF2-40B4-BE49-F238E27FC236}">
                <a16:creationId xmlns:a16="http://schemas.microsoft.com/office/drawing/2014/main" id="{B03475B1-C46C-464E-BA3C-710C4C5CFCFB}"/>
              </a:ext>
            </a:extLst>
          </p:cNvPr>
          <p:cNvCxnSpPr>
            <a:cxnSpLocks/>
            <a:endCxn id="23" idx="1"/>
          </p:cNvCxnSpPr>
          <p:nvPr/>
        </p:nvCxnSpPr>
        <p:spPr>
          <a:xfrm rot="16200000" flipH="1">
            <a:off x="1389394" y="2702724"/>
            <a:ext cx="434217" cy="582584"/>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52" name="Elbow Connector 22">
            <a:extLst>
              <a:ext uri="{FF2B5EF4-FFF2-40B4-BE49-F238E27FC236}">
                <a16:creationId xmlns:a16="http://schemas.microsoft.com/office/drawing/2014/main" id="{C9A9AEC6-6AEE-4350-BA4F-E86DD155A80B}"/>
              </a:ext>
            </a:extLst>
          </p:cNvPr>
          <p:cNvCxnSpPr>
            <a:cxnSpLocks/>
            <a:stCxn id="57" idx="0"/>
          </p:cNvCxnSpPr>
          <p:nvPr/>
        </p:nvCxnSpPr>
        <p:spPr>
          <a:xfrm rot="5400000" flipH="1" flipV="1">
            <a:off x="7767160" y="2653542"/>
            <a:ext cx="463407" cy="402360"/>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54" name="Elbow Connector 22">
            <a:extLst>
              <a:ext uri="{FF2B5EF4-FFF2-40B4-BE49-F238E27FC236}">
                <a16:creationId xmlns:a16="http://schemas.microsoft.com/office/drawing/2014/main" id="{532CC9AC-E36D-4A57-84B0-0448510981C3}"/>
              </a:ext>
            </a:extLst>
          </p:cNvPr>
          <p:cNvCxnSpPr>
            <a:cxnSpLocks/>
            <a:stCxn id="55" idx="0"/>
            <a:endCxn id="71" idx="1"/>
          </p:cNvCxnSpPr>
          <p:nvPr/>
        </p:nvCxnSpPr>
        <p:spPr>
          <a:xfrm rot="5400000" flipH="1" flipV="1">
            <a:off x="3932099" y="2705275"/>
            <a:ext cx="464149" cy="298153"/>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sp>
        <p:nvSpPr>
          <p:cNvPr id="55" name="TextBox 54">
            <a:extLst>
              <a:ext uri="{FF2B5EF4-FFF2-40B4-BE49-F238E27FC236}">
                <a16:creationId xmlns:a16="http://schemas.microsoft.com/office/drawing/2014/main" id="{AF26C72A-B956-4483-8FFD-68D9694E2F53}"/>
              </a:ext>
            </a:extLst>
          </p:cNvPr>
          <p:cNvSpPr txBox="1"/>
          <p:nvPr/>
        </p:nvSpPr>
        <p:spPr>
          <a:xfrm>
            <a:off x="3466457" y="3086425"/>
            <a:ext cx="1097280" cy="265176"/>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Start Progress</a:t>
            </a:r>
          </a:p>
        </p:txBody>
      </p:sp>
      <p:sp>
        <p:nvSpPr>
          <p:cNvPr id="57" name="TextBox 56">
            <a:extLst>
              <a:ext uri="{FF2B5EF4-FFF2-40B4-BE49-F238E27FC236}">
                <a16:creationId xmlns:a16="http://schemas.microsoft.com/office/drawing/2014/main" id="{A6A73373-E86D-40FC-BCF9-6A4CC43D1A76}"/>
              </a:ext>
            </a:extLst>
          </p:cNvPr>
          <p:cNvSpPr txBox="1"/>
          <p:nvPr/>
        </p:nvSpPr>
        <p:spPr>
          <a:xfrm>
            <a:off x="7249043" y="3086425"/>
            <a:ext cx="1097280"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Pass</a:t>
            </a:r>
          </a:p>
        </p:txBody>
      </p:sp>
      <p:cxnSp>
        <p:nvCxnSpPr>
          <p:cNvPr id="59" name="Elbow Connector 22">
            <a:extLst>
              <a:ext uri="{FF2B5EF4-FFF2-40B4-BE49-F238E27FC236}">
                <a16:creationId xmlns:a16="http://schemas.microsoft.com/office/drawing/2014/main" id="{1C794052-F1A6-4589-A9EE-4349B934145B}"/>
              </a:ext>
            </a:extLst>
          </p:cNvPr>
          <p:cNvCxnSpPr>
            <a:cxnSpLocks/>
            <a:endCxn id="55" idx="1"/>
          </p:cNvCxnSpPr>
          <p:nvPr/>
        </p:nvCxnSpPr>
        <p:spPr>
          <a:xfrm rot="16200000" flipH="1">
            <a:off x="3071511" y="2824067"/>
            <a:ext cx="440046" cy="349846"/>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62" name="Elbow Connector 22">
            <a:extLst>
              <a:ext uri="{FF2B5EF4-FFF2-40B4-BE49-F238E27FC236}">
                <a16:creationId xmlns:a16="http://schemas.microsoft.com/office/drawing/2014/main" id="{A32D553C-2E31-4A54-9485-3DC2998869D0}"/>
              </a:ext>
            </a:extLst>
          </p:cNvPr>
          <p:cNvCxnSpPr>
            <a:cxnSpLocks/>
            <a:endCxn id="57" idx="1"/>
          </p:cNvCxnSpPr>
          <p:nvPr/>
        </p:nvCxnSpPr>
        <p:spPr>
          <a:xfrm rot="16200000" flipH="1">
            <a:off x="6745439" y="2713625"/>
            <a:ext cx="440323" cy="566885"/>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70" name="Elbow Connector 22">
            <a:extLst>
              <a:ext uri="{FF2B5EF4-FFF2-40B4-BE49-F238E27FC236}">
                <a16:creationId xmlns:a16="http://schemas.microsoft.com/office/drawing/2014/main" id="{EE5A42DF-80E5-4667-A9AA-19F36C4C7F46}"/>
              </a:ext>
            </a:extLst>
          </p:cNvPr>
          <p:cNvCxnSpPr>
            <a:cxnSpLocks/>
            <a:stCxn id="23" idx="0"/>
            <a:endCxn id="56" idx="1"/>
          </p:cNvCxnSpPr>
          <p:nvPr/>
        </p:nvCxnSpPr>
        <p:spPr>
          <a:xfrm rot="5400000" flipH="1" flipV="1">
            <a:off x="2303547" y="2767967"/>
            <a:ext cx="455241" cy="169466"/>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sp>
        <p:nvSpPr>
          <p:cNvPr id="78" name="TextBox 77">
            <a:extLst>
              <a:ext uri="{FF2B5EF4-FFF2-40B4-BE49-F238E27FC236}">
                <a16:creationId xmlns:a16="http://schemas.microsoft.com/office/drawing/2014/main" id="{6D2ECA41-207B-43F1-A882-4A7B6CA0A249}"/>
              </a:ext>
            </a:extLst>
          </p:cNvPr>
          <p:cNvSpPr txBox="1"/>
          <p:nvPr/>
        </p:nvSpPr>
        <p:spPr>
          <a:xfrm>
            <a:off x="945533" y="4993079"/>
            <a:ext cx="10300934" cy="1015663"/>
          </a:xfrm>
          <a:prstGeom prst="rect">
            <a:avLst/>
          </a:prstGeom>
          <a:noFill/>
        </p:spPr>
        <p:txBody>
          <a:bodyPr wrap="square" rtlCol="0">
            <a:spAutoFit/>
          </a:bodyPr>
          <a:lstStyle/>
          <a:p>
            <a:r>
              <a:rPr lang="en-US" sz="1200" b="1" dirty="0">
                <a:solidFill>
                  <a:schemeClr val="tx1">
                    <a:lumMod val="50000"/>
                    <a:lumOff val="50000"/>
                  </a:schemeClr>
                </a:solidFill>
                <a:latin typeface="Verdana" panose="020B0604030504040204" pitchFamily="34" charset="0"/>
                <a:ea typeface="Verdana" panose="020B0604030504040204" pitchFamily="34" charset="0"/>
              </a:rPr>
              <a:t>In words: </a:t>
            </a:r>
            <a:r>
              <a:rPr lang="en-US" sz="1200" dirty="0">
                <a:solidFill>
                  <a:schemeClr val="tx1">
                    <a:lumMod val="50000"/>
                    <a:lumOff val="50000"/>
                  </a:schemeClr>
                </a:solidFill>
                <a:latin typeface="Verdana" panose="020B0604030504040204" pitchFamily="34" charset="0"/>
                <a:ea typeface="Verdana" panose="020B0604030504040204" pitchFamily="34" charset="0"/>
              </a:rPr>
              <a:t>Requests are received in the initial “Open” status. A user clicks the “Start Review” transition button when the team is ready to review the request. A user clicks the “Start Progress” button when work begins on the template. When work is complete, the user clicks the “Request Approval” button. If approved, the user clicks the “Pass” button and the issue transitions to the final “Closed” status. The “On Hold” status is used if an issue cannot be worked. The “Info Needed” status is used if more details or work from other teams is needed.</a:t>
            </a:r>
          </a:p>
        </p:txBody>
      </p:sp>
      <p:sp>
        <p:nvSpPr>
          <p:cNvPr id="56" name="TextBox 55">
            <a:extLst>
              <a:ext uri="{FF2B5EF4-FFF2-40B4-BE49-F238E27FC236}">
                <a16:creationId xmlns:a16="http://schemas.microsoft.com/office/drawing/2014/main" id="{781A00A8-F587-4697-AF40-190C33812259}"/>
              </a:ext>
            </a:extLst>
          </p:cNvPr>
          <p:cNvSpPr txBox="1"/>
          <p:nvPr/>
        </p:nvSpPr>
        <p:spPr>
          <a:xfrm>
            <a:off x="2615900" y="2471190"/>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In Review</a:t>
            </a:r>
          </a:p>
        </p:txBody>
      </p:sp>
      <p:sp>
        <p:nvSpPr>
          <p:cNvPr id="60" name="TextBox 59">
            <a:extLst>
              <a:ext uri="{FF2B5EF4-FFF2-40B4-BE49-F238E27FC236}">
                <a16:creationId xmlns:a16="http://schemas.microsoft.com/office/drawing/2014/main" id="{DCC59C2F-CCD3-411E-BA37-EC9F03945F56}"/>
              </a:ext>
            </a:extLst>
          </p:cNvPr>
          <p:cNvSpPr txBox="1"/>
          <p:nvPr/>
        </p:nvSpPr>
        <p:spPr>
          <a:xfrm>
            <a:off x="8237756" y="2469129"/>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Closed</a:t>
            </a:r>
          </a:p>
        </p:txBody>
      </p:sp>
      <p:sp>
        <p:nvSpPr>
          <p:cNvPr id="61" name="TextBox 60">
            <a:extLst>
              <a:ext uri="{FF2B5EF4-FFF2-40B4-BE49-F238E27FC236}">
                <a16:creationId xmlns:a16="http://schemas.microsoft.com/office/drawing/2014/main" id="{B5B5450B-8778-419F-B6D7-76085FCEC71A}"/>
              </a:ext>
            </a:extLst>
          </p:cNvPr>
          <p:cNvSpPr txBox="1"/>
          <p:nvPr/>
        </p:nvSpPr>
        <p:spPr>
          <a:xfrm>
            <a:off x="945533" y="2469131"/>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Open</a:t>
            </a:r>
          </a:p>
        </p:txBody>
      </p:sp>
      <p:sp>
        <p:nvSpPr>
          <p:cNvPr id="64" name="TextBox 63">
            <a:extLst>
              <a:ext uri="{FF2B5EF4-FFF2-40B4-BE49-F238E27FC236}">
                <a16:creationId xmlns:a16="http://schemas.microsoft.com/office/drawing/2014/main" id="{F2EB812A-4373-4597-BEBE-F5A330E9AB6F}"/>
              </a:ext>
            </a:extLst>
          </p:cNvPr>
          <p:cNvSpPr txBox="1"/>
          <p:nvPr/>
        </p:nvSpPr>
        <p:spPr>
          <a:xfrm>
            <a:off x="5983617" y="2469130"/>
            <a:ext cx="1554480"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Awaiting Approval</a:t>
            </a:r>
          </a:p>
        </p:txBody>
      </p:sp>
      <p:sp>
        <p:nvSpPr>
          <p:cNvPr id="71" name="TextBox 70">
            <a:extLst>
              <a:ext uri="{FF2B5EF4-FFF2-40B4-BE49-F238E27FC236}">
                <a16:creationId xmlns:a16="http://schemas.microsoft.com/office/drawing/2014/main" id="{A3DABB33-45D1-4050-BBBA-1E6E1BCBCB85}"/>
              </a:ext>
            </a:extLst>
          </p:cNvPr>
          <p:cNvSpPr txBox="1"/>
          <p:nvPr/>
        </p:nvSpPr>
        <p:spPr>
          <a:xfrm>
            <a:off x="4313250" y="2468387"/>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In Progress</a:t>
            </a:r>
          </a:p>
        </p:txBody>
      </p:sp>
      <p:sp>
        <p:nvSpPr>
          <p:cNvPr id="73" name="TextBox 72">
            <a:extLst>
              <a:ext uri="{FF2B5EF4-FFF2-40B4-BE49-F238E27FC236}">
                <a16:creationId xmlns:a16="http://schemas.microsoft.com/office/drawing/2014/main" id="{C69FDF68-8D4A-4243-90A7-CBBB24BB45F1}"/>
              </a:ext>
            </a:extLst>
          </p:cNvPr>
          <p:cNvSpPr txBox="1"/>
          <p:nvPr/>
        </p:nvSpPr>
        <p:spPr>
          <a:xfrm>
            <a:off x="5130212" y="3086425"/>
            <a:ext cx="1188720" cy="265176"/>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Request Approval</a:t>
            </a:r>
          </a:p>
        </p:txBody>
      </p:sp>
      <p:cxnSp>
        <p:nvCxnSpPr>
          <p:cNvPr id="74" name="Elbow Connector 22">
            <a:extLst>
              <a:ext uri="{FF2B5EF4-FFF2-40B4-BE49-F238E27FC236}">
                <a16:creationId xmlns:a16="http://schemas.microsoft.com/office/drawing/2014/main" id="{E6A81C09-F247-47C0-B623-FA43E8B303B2}"/>
              </a:ext>
            </a:extLst>
          </p:cNvPr>
          <p:cNvCxnSpPr>
            <a:cxnSpLocks/>
            <a:stCxn id="71" idx="2"/>
            <a:endCxn id="73" idx="1"/>
          </p:cNvCxnSpPr>
          <p:nvPr/>
        </p:nvCxnSpPr>
        <p:spPr>
          <a:xfrm rot="16200000" flipH="1">
            <a:off x="4778701" y="2867501"/>
            <a:ext cx="442849" cy="260173"/>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75" name="Elbow Connector 22">
            <a:extLst>
              <a:ext uri="{FF2B5EF4-FFF2-40B4-BE49-F238E27FC236}">
                <a16:creationId xmlns:a16="http://schemas.microsoft.com/office/drawing/2014/main" id="{D47451E0-80DF-455F-9A90-5D323206F677}"/>
              </a:ext>
            </a:extLst>
          </p:cNvPr>
          <p:cNvCxnSpPr>
            <a:cxnSpLocks/>
            <a:stCxn id="73" idx="0"/>
            <a:endCxn id="64" idx="1"/>
          </p:cNvCxnSpPr>
          <p:nvPr/>
        </p:nvCxnSpPr>
        <p:spPr>
          <a:xfrm rot="5400000" flipH="1" flipV="1">
            <a:off x="5622391" y="2725200"/>
            <a:ext cx="463406" cy="259045"/>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sp>
        <p:nvSpPr>
          <p:cNvPr id="76" name="TextBox 75">
            <a:extLst>
              <a:ext uri="{FF2B5EF4-FFF2-40B4-BE49-F238E27FC236}">
                <a16:creationId xmlns:a16="http://schemas.microsoft.com/office/drawing/2014/main" id="{139D0CBF-F5A8-4089-BCE9-8C0AF3AC11EE}"/>
              </a:ext>
            </a:extLst>
          </p:cNvPr>
          <p:cNvSpPr txBox="1"/>
          <p:nvPr/>
        </p:nvSpPr>
        <p:spPr>
          <a:xfrm>
            <a:off x="10240222" y="3400868"/>
            <a:ext cx="1097280"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Info Needed</a:t>
            </a:r>
          </a:p>
        </p:txBody>
      </p:sp>
      <p:sp>
        <p:nvSpPr>
          <p:cNvPr id="77" name="TextBox 76">
            <a:extLst>
              <a:ext uri="{FF2B5EF4-FFF2-40B4-BE49-F238E27FC236}">
                <a16:creationId xmlns:a16="http://schemas.microsoft.com/office/drawing/2014/main" id="{86163722-E60D-4C67-9DE9-D3617BD80218}"/>
              </a:ext>
            </a:extLst>
          </p:cNvPr>
          <p:cNvSpPr txBox="1"/>
          <p:nvPr/>
        </p:nvSpPr>
        <p:spPr>
          <a:xfrm>
            <a:off x="10240222" y="2469129"/>
            <a:ext cx="1097280"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On Hold</a:t>
            </a:r>
          </a:p>
        </p:txBody>
      </p:sp>
      <p:sp>
        <p:nvSpPr>
          <p:cNvPr id="3" name="TextBox 2">
            <a:extLst>
              <a:ext uri="{FF2B5EF4-FFF2-40B4-BE49-F238E27FC236}">
                <a16:creationId xmlns:a16="http://schemas.microsoft.com/office/drawing/2014/main" id="{47B44569-BD92-E5CB-DE42-5F4A2D9F18D1}"/>
              </a:ext>
            </a:extLst>
          </p:cNvPr>
          <p:cNvSpPr txBox="1"/>
          <p:nvPr/>
        </p:nvSpPr>
        <p:spPr>
          <a:xfrm>
            <a:off x="2300714" y="1844287"/>
            <a:ext cx="713716" cy="2308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900" dirty="0">
                <a:solidFill>
                  <a:schemeClr val="accent6">
                    <a:lumMod val="50000"/>
                  </a:schemeClr>
                </a:solidFill>
              </a:rPr>
              <a:t>[label]</a:t>
            </a:r>
          </a:p>
        </p:txBody>
      </p:sp>
      <p:sp>
        <p:nvSpPr>
          <p:cNvPr id="5" name="TextBox 4">
            <a:extLst>
              <a:ext uri="{FF2B5EF4-FFF2-40B4-BE49-F238E27FC236}">
                <a16:creationId xmlns:a16="http://schemas.microsoft.com/office/drawing/2014/main" id="{EA369F11-ED7B-AE19-A81C-50EA820CE8CA}"/>
              </a:ext>
            </a:extLst>
          </p:cNvPr>
          <p:cNvSpPr txBox="1"/>
          <p:nvPr/>
        </p:nvSpPr>
        <p:spPr>
          <a:xfrm>
            <a:off x="5027589" y="1844287"/>
            <a:ext cx="713716" cy="2308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900" dirty="0">
                <a:solidFill>
                  <a:schemeClr val="bg1"/>
                </a:solidFill>
              </a:rPr>
              <a:t>[label]</a:t>
            </a:r>
          </a:p>
        </p:txBody>
      </p:sp>
      <p:cxnSp>
        <p:nvCxnSpPr>
          <p:cNvPr id="12" name="Straight Arrow Connector 11">
            <a:extLst>
              <a:ext uri="{FF2B5EF4-FFF2-40B4-BE49-F238E27FC236}">
                <a16:creationId xmlns:a16="http://schemas.microsoft.com/office/drawing/2014/main" id="{D9FFC667-CD94-DB92-15F5-C28F4AEB5EF4}"/>
              </a:ext>
            </a:extLst>
          </p:cNvPr>
          <p:cNvCxnSpPr/>
          <p:nvPr/>
        </p:nvCxnSpPr>
        <p:spPr>
          <a:xfrm>
            <a:off x="7211722" y="1969034"/>
            <a:ext cx="416460" cy="0"/>
          </a:xfrm>
          <a:prstGeom prst="straightConnector1">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13067609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2" name="Elbow Connector 38">
            <a:extLst>
              <a:ext uri="{FF2B5EF4-FFF2-40B4-BE49-F238E27FC236}">
                <a16:creationId xmlns:a16="http://schemas.microsoft.com/office/drawing/2014/main" id="{5A7D403D-17EC-4F74-8B28-EBFDF1957040}"/>
              </a:ext>
            </a:extLst>
          </p:cNvPr>
          <p:cNvCxnSpPr>
            <a:cxnSpLocks/>
            <a:stCxn id="93" idx="3"/>
            <a:endCxn id="84" idx="3"/>
          </p:cNvCxnSpPr>
          <p:nvPr/>
        </p:nvCxnSpPr>
        <p:spPr>
          <a:xfrm flipV="1">
            <a:off x="2995074" y="2623018"/>
            <a:ext cx="8342428" cy="1432918"/>
          </a:xfrm>
          <a:prstGeom prst="bentConnector3">
            <a:avLst>
              <a:gd name="adj1" fmla="val 103653"/>
            </a:avLst>
          </a:prstGeom>
          <a:ln w="19050">
            <a:solidFill>
              <a:srgbClr val="93B64E"/>
            </a:solidFill>
            <a:prstDash val="dash"/>
            <a:tailEnd type="arrow"/>
          </a:ln>
        </p:spPr>
        <p:style>
          <a:lnRef idx="1">
            <a:schemeClr val="accent3"/>
          </a:lnRef>
          <a:fillRef idx="0">
            <a:schemeClr val="accent3"/>
          </a:fillRef>
          <a:effectRef idx="0">
            <a:schemeClr val="accent3"/>
          </a:effectRef>
          <a:fontRef idx="minor">
            <a:schemeClr val="tx1"/>
          </a:fontRef>
        </p:style>
      </p:cxnSp>
      <p:cxnSp>
        <p:nvCxnSpPr>
          <p:cNvPr id="161" name="Elbow Connector 38">
            <a:extLst>
              <a:ext uri="{FF2B5EF4-FFF2-40B4-BE49-F238E27FC236}">
                <a16:creationId xmlns:a16="http://schemas.microsoft.com/office/drawing/2014/main" id="{FC6C9A18-A121-44BE-9F9A-7FBADF21B809}"/>
              </a:ext>
            </a:extLst>
          </p:cNvPr>
          <p:cNvCxnSpPr>
            <a:cxnSpLocks/>
            <a:stCxn id="160" idx="3"/>
            <a:endCxn id="82" idx="1"/>
          </p:cNvCxnSpPr>
          <p:nvPr/>
        </p:nvCxnSpPr>
        <p:spPr>
          <a:xfrm flipV="1">
            <a:off x="2992960" y="3554757"/>
            <a:ext cx="7247262" cy="86752"/>
          </a:xfrm>
          <a:prstGeom prst="bentConnector3">
            <a:avLst>
              <a:gd name="adj1" fmla="val 66823"/>
            </a:avLst>
          </a:prstGeom>
          <a:ln w="19050">
            <a:solidFill>
              <a:srgbClr val="93B64E"/>
            </a:solidFill>
            <a:prstDash val="dash"/>
            <a:tailEnd type="arrow"/>
          </a:ln>
        </p:spPr>
        <p:style>
          <a:lnRef idx="1">
            <a:schemeClr val="accent3"/>
          </a:lnRef>
          <a:fillRef idx="0">
            <a:schemeClr val="accent3"/>
          </a:fillRef>
          <a:effectRef idx="0">
            <a:schemeClr val="accent3"/>
          </a:effectRef>
          <a:fontRef idx="minor">
            <a:schemeClr val="tx1"/>
          </a:fontRef>
        </p:style>
      </p:cxnSp>
      <p:cxnSp>
        <p:nvCxnSpPr>
          <p:cNvPr id="108" name="Elbow Connector 38">
            <a:extLst>
              <a:ext uri="{FF2B5EF4-FFF2-40B4-BE49-F238E27FC236}">
                <a16:creationId xmlns:a16="http://schemas.microsoft.com/office/drawing/2014/main" id="{54CF22EB-A4B8-472A-841A-CE40A7C29A00}"/>
              </a:ext>
            </a:extLst>
          </p:cNvPr>
          <p:cNvCxnSpPr>
            <a:cxnSpLocks/>
            <a:stCxn id="105" idx="0"/>
            <a:endCxn id="81" idx="0"/>
          </p:cNvCxnSpPr>
          <p:nvPr/>
        </p:nvCxnSpPr>
        <p:spPr>
          <a:xfrm rot="16200000" flipV="1">
            <a:off x="4134231" y="-162777"/>
            <a:ext cx="1031545" cy="6295361"/>
          </a:xfrm>
          <a:prstGeom prst="bentConnector3">
            <a:avLst>
              <a:gd name="adj1" fmla="val 122161"/>
            </a:avLst>
          </a:prstGeom>
          <a:ln w="19050">
            <a:solidFill>
              <a:srgbClr val="93B64E"/>
            </a:solidFill>
            <a:prstDash val="dash"/>
            <a:tailEnd type="arrow"/>
          </a:ln>
        </p:spPr>
        <p:style>
          <a:lnRef idx="1">
            <a:schemeClr val="accent3"/>
          </a:lnRef>
          <a:fillRef idx="0">
            <a:schemeClr val="accent3"/>
          </a:fillRef>
          <a:effectRef idx="0">
            <a:schemeClr val="accent3"/>
          </a:effectRef>
          <a:fontRef idx="minor">
            <a:schemeClr val="tx1"/>
          </a:fontRef>
        </p:style>
      </p:cxnSp>
      <p:sp>
        <p:nvSpPr>
          <p:cNvPr id="2" name="Title 1">
            <a:extLst>
              <a:ext uri="{FF2B5EF4-FFF2-40B4-BE49-F238E27FC236}">
                <a16:creationId xmlns:a16="http://schemas.microsoft.com/office/drawing/2014/main" id="{9E707A6A-77B4-4196-8003-5B4FAB7504D6}"/>
              </a:ext>
            </a:extLst>
          </p:cNvPr>
          <p:cNvSpPr>
            <a:spLocks noGrp="1"/>
          </p:cNvSpPr>
          <p:nvPr>
            <p:ph type="title"/>
          </p:nvPr>
        </p:nvSpPr>
        <p:spPr/>
        <p:txBody>
          <a:bodyPr/>
          <a:lstStyle/>
          <a:p>
            <a:r>
              <a:rPr lang="en-US" dirty="0"/>
              <a:t>Statuses + Alternate Transitions</a:t>
            </a:r>
          </a:p>
        </p:txBody>
      </p:sp>
      <p:sp>
        <p:nvSpPr>
          <p:cNvPr id="3" name="Content Placeholder 2">
            <a:extLst>
              <a:ext uri="{FF2B5EF4-FFF2-40B4-BE49-F238E27FC236}">
                <a16:creationId xmlns:a16="http://schemas.microsoft.com/office/drawing/2014/main" id="{123E7016-D4D9-4ED2-B0D0-54158CC73465}"/>
              </a:ext>
            </a:extLst>
          </p:cNvPr>
          <p:cNvSpPr>
            <a:spLocks noGrp="1"/>
          </p:cNvSpPr>
          <p:nvPr>
            <p:ph idx="1"/>
          </p:nvPr>
        </p:nvSpPr>
        <p:spPr/>
        <p:txBody>
          <a:bodyPr>
            <a:normAutofit/>
          </a:bodyPr>
          <a:lstStyle/>
          <a:p>
            <a:pPr marL="0" indent="0">
              <a:buNone/>
            </a:pPr>
            <a:r>
              <a:rPr lang="en-US" sz="1400" dirty="0">
                <a:solidFill>
                  <a:schemeClr val="bg1">
                    <a:lumMod val="65000"/>
                  </a:schemeClr>
                </a:solidFill>
              </a:rPr>
              <a:t>Key: Status =              , Transition Button =              , Happy Path =         , Alternate Path = </a:t>
            </a:r>
          </a:p>
        </p:txBody>
      </p:sp>
      <p:sp>
        <p:nvSpPr>
          <p:cNvPr id="4" name="Footer Placeholder 3">
            <a:extLst>
              <a:ext uri="{FF2B5EF4-FFF2-40B4-BE49-F238E27FC236}">
                <a16:creationId xmlns:a16="http://schemas.microsoft.com/office/drawing/2014/main" id="{7AC15946-B8F6-4659-8328-68FEE208BDC0}"/>
              </a:ext>
            </a:extLst>
          </p:cNvPr>
          <p:cNvSpPr>
            <a:spLocks noGrp="1"/>
          </p:cNvSpPr>
          <p:nvPr>
            <p:ph type="ftr" sz="quarter" idx="11"/>
          </p:nvPr>
        </p:nvSpPr>
        <p:spPr/>
        <p:txBody>
          <a:bodyPr/>
          <a:lstStyle/>
          <a:p>
            <a:r>
              <a:rPr lang="en-US" dirty="0"/>
              <a:t>jirastrategy.com</a:t>
            </a:r>
          </a:p>
        </p:txBody>
      </p:sp>
      <p:sp>
        <p:nvSpPr>
          <p:cNvPr id="6" name="TextBox 5">
            <a:extLst>
              <a:ext uri="{FF2B5EF4-FFF2-40B4-BE49-F238E27FC236}">
                <a16:creationId xmlns:a16="http://schemas.microsoft.com/office/drawing/2014/main" id="{02F6656F-4AA8-4DC1-946F-B3C5B8F11D96}"/>
              </a:ext>
            </a:extLst>
          </p:cNvPr>
          <p:cNvSpPr txBox="1"/>
          <p:nvPr/>
        </p:nvSpPr>
        <p:spPr>
          <a:xfrm>
            <a:off x="2300714" y="1844287"/>
            <a:ext cx="713716" cy="2308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900" dirty="0">
                <a:solidFill>
                  <a:schemeClr val="accent6">
                    <a:lumMod val="50000"/>
                  </a:schemeClr>
                </a:solidFill>
              </a:rPr>
              <a:t>[label]</a:t>
            </a:r>
          </a:p>
        </p:txBody>
      </p:sp>
      <p:sp>
        <p:nvSpPr>
          <p:cNvPr id="7" name="TextBox 6">
            <a:extLst>
              <a:ext uri="{FF2B5EF4-FFF2-40B4-BE49-F238E27FC236}">
                <a16:creationId xmlns:a16="http://schemas.microsoft.com/office/drawing/2014/main" id="{96D08D2B-D1C5-4204-87CA-01EB3C58703F}"/>
              </a:ext>
            </a:extLst>
          </p:cNvPr>
          <p:cNvSpPr txBox="1"/>
          <p:nvPr/>
        </p:nvSpPr>
        <p:spPr>
          <a:xfrm>
            <a:off x="5027589" y="1844287"/>
            <a:ext cx="713716" cy="2308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900" dirty="0">
                <a:solidFill>
                  <a:schemeClr val="bg1"/>
                </a:solidFill>
              </a:rPr>
              <a:t>[label]</a:t>
            </a:r>
          </a:p>
        </p:txBody>
      </p:sp>
      <p:cxnSp>
        <p:nvCxnSpPr>
          <p:cNvPr id="8" name="Straight Arrow Connector 7">
            <a:extLst>
              <a:ext uri="{FF2B5EF4-FFF2-40B4-BE49-F238E27FC236}">
                <a16:creationId xmlns:a16="http://schemas.microsoft.com/office/drawing/2014/main" id="{E694BE91-9936-405C-83E1-AE71A3504885}"/>
              </a:ext>
            </a:extLst>
          </p:cNvPr>
          <p:cNvCxnSpPr/>
          <p:nvPr/>
        </p:nvCxnSpPr>
        <p:spPr>
          <a:xfrm>
            <a:off x="7211722" y="1969034"/>
            <a:ext cx="416460" cy="0"/>
          </a:xfrm>
          <a:prstGeom prst="straightConnector1">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9" name="Straight Arrow Connector 8">
            <a:extLst>
              <a:ext uri="{FF2B5EF4-FFF2-40B4-BE49-F238E27FC236}">
                <a16:creationId xmlns:a16="http://schemas.microsoft.com/office/drawing/2014/main" id="{1623C8B2-DCCC-49E7-82A4-76D1E2453982}"/>
              </a:ext>
            </a:extLst>
          </p:cNvPr>
          <p:cNvCxnSpPr/>
          <p:nvPr/>
        </p:nvCxnSpPr>
        <p:spPr>
          <a:xfrm>
            <a:off x="9364056" y="1969034"/>
            <a:ext cx="416460" cy="0"/>
          </a:xfrm>
          <a:prstGeom prst="straightConnector1">
            <a:avLst/>
          </a:prstGeom>
          <a:ln w="19050">
            <a:solidFill>
              <a:schemeClr val="accent3">
                <a:lumMod val="75000"/>
              </a:schemeClr>
            </a:solidFill>
            <a:prstDash val="dash"/>
            <a:tailEnd type="arrow"/>
          </a:ln>
        </p:spPr>
        <p:style>
          <a:lnRef idx="1">
            <a:schemeClr val="accent3"/>
          </a:lnRef>
          <a:fillRef idx="0">
            <a:schemeClr val="accent3"/>
          </a:fillRef>
          <a:effectRef idx="0">
            <a:schemeClr val="accent3"/>
          </a:effectRef>
          <a:fontRef idx="minor">
            <a:schemeClr val="tx1"/>
          </a:fontRef>
        </p:style>
      </p:cxnSp>
      <p:sp>
        <p:nvSpPr>
          <p:cNvPr id="132" name="TextBox 131">
            <a:extLst>
              <a:ext uri="{FF2B5EF4-FFF2-40B4-BE49-F238E27FC236}">
                <a16:creationId xmlns:a16="http://schemas.microsoft.com/office/drawing/2014/main" id="{A6AA6917-3091-475C-A64F-81E8F609DC4F}"/>
              </a:ext>
            </a:extLst>
          </p:cNvPr>
          <p:cNvSpPr txBox="1"/>
          <p:nvPr/>
        </p:nvSpPr>
        <p:spPr>
          <a:xfrm>
            <a:off x="945533" y="4997198"/>
            <a:ext cx="10300934" cy="1569660"/>
          </a:xfrm>
          <a:prstGeom prst="rect">
            <a:avLst/>
          </a:prstGeom>
          <a:noFill/>
        </p:spPr>
        <p:txBody>
          <a:bodyPr wrap="square" rtlCol="0">
            <a:spAutoFit/>
          </a:bodyPr>
          <a:lstStyle/>
          <a:p>
            <a:r>
              <a:rPr lang="en-US" sz="1200" b="1" dirty="0">
                <a:solidFill>
                  <a:schemeClr val="tx1">
                    <a:lumMod val="50000"/>
                    <a:lumOff val="50000"/>
                  </a:schemeClr>
                </a:solidFill>
                <a:latin typeface="Verdana" panose="020B0604030504040204" pitchFamily="34" charset="0"/>
                <a:ea typeface="Verdana" panose="020B0604030504040204" pitchFamily="34" charset="0"/>
              </a:rPr>
              <a:t>In words: </a:t>
            </a:r>
            <a:r>
              <a:rPr lang="en-US" sz="1200" dirty="0">
                <a:solidFill>
                  <a:schemeClr val="tx1">
                    <a:lumMod val="50000"/>
                    <a:lumOff val="50000"/>
                  </a:schemeClr>
                </a:solidFill>
                <a:latin typeface="Verdana" panose="020B0604030504040204" pitchFamily="34" charset="0"/>
                <a:ea typeface="Verdana" panose="020B0604030504040204" pitchFamily="34" charset="0"/>
              </a:rPr>
              <a:t>Requests are received in the initial “Open” status. A user clicks the “Start Review” transition button to move to the “In Review” status. In the “In Review” status a user clicks the “Start Progress” button to move to the “In Progress” status. In the “In Progress” status, a user clicks the “Request Approval” button to move to the “Awaiting Approval” status. In the “Awaiting Approval” status, a user clicks the “Pass” button and the issue transitions to the final “Closed” status. Alternatively, a user clicks the “Fail” button to move the issue back to the “Open” status. At any time in the workflow, a user can click the “On Hold” button to move to the “On Hold” status, the “Info Needed” button to move to the “Info Needed” status, or the “Close” button to move to the final “Closed” status. In the “On Hold” status or the “Info Needed” status a user clicks “Start Progress” to move to the “In Progress” status. * = global transitions (Not all shown.)</a:t>
            </a:r>
          </a:p>
        </p:txBody>
      </p:sp>
      <p:sp>
        <p:nvSpPr>
          <p:cNvPr id="43" name="TextBox 42">
            <a:extLst>
              <a:ext uri="{FF2B5EF4-FFF2-40B4-BE49-F238E27FC236}">
                <a16:creationId xmlns:a16="http://schemas.microsoft.com/office/drawing/2014/main" id="{03BEFE68-69D0-40A6-90AF-8C990DCFAACC}"/>
              </a:ext>
            </a:extLst>
          </p:cNvPr>
          <p:cNvSpPr txBox="1"/>
          <p:nvPr/>
        </p:nvSpPr>
        <p:spPr>
          <a:xfrm>
            <a:off x="1897794" y="3080320"/>
            <a:ext cx="1097280"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Start Review</a:t>
            </a:r>
          </a:p>
        </p:txBody>
      </p:sp>
      <p:cxnSp>
        <p:nvCxnSpPr>
          <p:cNvPr id="69" name="Elbow Connector 22">
            <a:extLst>
              <a:ext uri="{FF2B5EF4-FFF2-40B4-BE49-F238E27FC236}">
                <a16:creationId xmlns:a16="http://schemas.microsoft.com/office/drawing/2014/main" id="{712E9E8E-049B-43ED-AEFA-8E1569FC9E4C}"/>
              </a:ext>
            </a:extLst>
          </p:cNvPr>
          <p:cNvCxnSpPr>
            <a:cxnSpLocks/>
            <a:endCxn id="43" idx="1"/>
          </p:cNvCxnSpPr>
          <p:nvPr/>
        </p:nvCxnSpPr>
        <p:spPr>
          <a:xfrm rot="16200000" flipH="1">
            <a:off x="1389394" y="2702724"/>
            <a:ext cx="434217" cy="582584"/>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70" name="Elbow Connector 22">
            <a:extLst>
              <a:ext uri="{FF2B5EF4-FFF2-40B4-BE49-F238E27FC236}">
                <a16:creationId xmlns:a16="http://schemas.microsoft.com/office/drawing/2014/main" id="{A031DEDC-632C-4275-98AD-5B92231307B0}"/>
              </a:ext>
            </a:extLst>
          </p:cNvPr>
          <p:cNvCxnSpPr>
            <a:cxnSpLocks/>
            <a:stCxn id="73" idx="0"/>
          </p:cNvCxnSpPr>
          <p:nvPr/>
        </p:nvCxnSpPr>
        <p:spPr>
          <a:xfrm rot="5400000" flipH="1" flipV="1">
            <a:off x="7767160" y="2653542"/>
            <a:ext cx="463407" cy="402360"/>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71" name="Elbow Connector 22">
            <a:extLst>
              <a:ext uri="{FF2B5EF4-FFF2-40B4-BE49-F238E27FC236}">
                <a16:creationId xmlns:a16="http://schemas.microsoft.com/office/drawing/2014/main" id="{CE1A2C67-EAB3-4A68-857A-F6287184EF34}"/>
              </a:ext>
            </a:extLst>
          </p:cNvPr>
          <p:cNvCxnSpPr>
            <a:cxnSpLocks/>
            <a:stCxn id="72" idx="0"/>
            <a:endCxn id="85" idx="1"/>
          </p:cNvCxnSpPr>
          <p:nvPr/>
        </p:nvCxnSpPr>
        <p:spPr>
          <a:xfrm rot="5400000" flipH="1" flipV="1">
            <a:off x="3932099" y="2705275"/>
            <a:ext cx="464149" cy="298153"/>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sp>
        <p:nvSpPr>
          <p:cNvPr id="72" name="TextBox 71">
            <a:extLst>
              <a:ext uri="{FF2B5EF4-FFF2-40B4-BE49-F238E27FC236}">
                <a16:creationId xmlns:a16="http://schemas.microsoft.com/office/drawing/2014/main" id="{2A1C17E8-DD64-4D0E-B7BB-CCF25CF51B7D}"/>
              </a:ext>
            </a:extLst>
          </p:cNvPr>
          <p:cNvSpPr txBox="1"/>
          <p:nvPr/>
        </p:nvSpPr>
        <p:spPr>
          <a:xfrm>
            <a:off x="3466457" y="3086425"/>
            <a:ext cx="1097280" cy="265176"/>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Start Progress</a:t>
            </a:r>
          </a:p>
        </p:txBody>
      </p:sp>
      <p:sp>
        <p:nvSpPr>
          <p:cNvPr id="73" name="TextBox 72">
            <a:extLst>
              <a:ext uri="{FF2B5EF4-FFF2-40B4-BE49-F238E27FC236}">
                <a16:creationId xmlns:a16="http://schemas.microsoft.com/office/drawing/2014/main" id="{388E89CE-1C14-4D8A-82A3-02B87A0801F8}"/>
              </a:ext>
            </a:extLst>
          </p:cNvPr>
          <p:cNvSpPr txBox="1"/>
          <p:nvPr/>
        </p:nvSpPr>
        <p:spPr>
          <a:xfrm>
            <a:off x="7249043" y="3086425"/>
            <a:ext cx="1097280"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Pass</a:t>
            </a:r>
          </a:p>
        </p:txBody>
      </p:sp>
      <p:cxnSp>
        <p:nvCxnSpPr>
          <p:cNvPr id="74" name="Elbow Connector 22">
            <a:extLst>
              <a:ext uri="{FF2B5EF4-FFF2-40B4-BE49-F238E27FC236}">
                <a16:creationId xmlns:a16="http://schemas.microsoft.com/office/drawing/2014/main" id="{6889E03E-1A40-4565-801F-A0636773D0A2}"/>
              </a:ext>
            </a:extLst>
          </p:cNvPr>
          <p:cNvCxnSpPr>
            <a:cxnSpLocks/>
            <a:endCxn id="72" idx="1"/>
          </p:cNvCxnSpPr>
          <p:nvPr/>
        </p:nvCxnSpPr>
        <p:spPr>
          <a:xfrm rot="16200000" flipH="1">
            <a:off x="3071511" y="2824067"/>
            <a:ext cx="440046" cy="349846"/>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76" name="Elbow Connector 22">
            <a:extLst>
              <a:ext uri="{FF2B5EF4-FFF2-40B4-BE49-F238E27FC236}">
                <a16:creationId xmlns:a16="http://schemas.microsoft.com/office/drawing/2014/main" id="{F9536A98-3C52-4583-A87F-DAAFED1E5F91}"/>
              </a:ext>
            </a:extLst>
          </p:cNvPr>
          <p:cNvCxnSpPr>
            <a:cxnSpLocks/>
            <a:endCxn id="73" idx="1"/>
          </p:cNvCxnSpPr>
          <p:nvPr/>
        </p:nvCxnSpPr>
        <p:spPr>
          <a:xfrm rot="16200000" flipH="1">
            <a:off x="6745439" y="2713625"/>
            <a:ext cx="440323" cy="566885"/>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77" name="Elbow Connector 22">
            <a:extLst>
              <a:ext uri="{FF2B5EF4-FFF2-40B4-BE49-F238E27FC236}">
                <a16:creationId xmlns:a16="http://schemas.microsoft.com/office/drawing/2014/main" id="{FC9D3C9D-3FC0-406F-B3C2-E4C06BA4E602}"/>
              </a:ext>
            </a:extLst>
          </p:cNvPr>
          <p:cNvCxnSpPr>
            <a:cxnSpLocks/>
            <a:stCxn id="43" idx="0"/>
            <a:endCxn id="78" idx="1"/>
          </p:cNvCxnSpPr>
          <p:nvPr/>
        </p:nvCxnSpPr>
        <p:spPr>
          <a:xfrm rot="5400000" flipH="1" flipV="1">
            <a:off x="2303547" y="2767967"/>
            <a:ext cx="455241" cy="169466"/>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sp>
        <p:nvSpPr>
          <p:cNvPr id="82" name="TextBox 81">
            <a:extLst>
              <a:ext uri="{FF2B5EF4-FFF2-40B4-BE49-F238E27FC236}">
                <a16:creationId xmlns:a16="http://schemas.microsoft.com/office/drawing/2014/main" id="{A38C8434-2B84-4039-A06D-B36633EA3E7C}"/>
              </a:ext>
            </a:extLst>
          </p:cNvPr>
          <p:cNvSpPr txBox="1"/>
          <p:nvPr/>
        </p:nvSpPr>
        <p:spPr>
          <a:xfrm>
            <a:off x="10240222" y="3400868"/>
            <a:ext cx="1097280"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Info Needed</a:t>
            </a:r>
          </a:p>
        </p:txBody>
      </p:sp>
      <p:sp>
        <p:nvSpPr>
          <p:cNvPr id="84" name="TextBox 83">
            <a:extLst>
              <a:ext uri="{FF2B5EF4-FFF2-40B4-BE49-F238E27FC236}">
                <a16:creationId xmlns:a16="http://schemas.microsoft.com/office/drawing/2014/main" id="{B77568B3-E2EA-4AB3-9BB6-DCF23CB48968}"/>
              </a:ext>
            </a:extLst>
          </p:cNvPr>
          <p:cNvSpPr txBox="1"/>
          <p:nvPr/>
        </p:nvSpPr>
        <p:spPr>
          <a:xfrm>
            <a:off x="10240222" y="2469129"/>
            <a:ext cx="1097280"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On Hold</a:t>
            </a:r>
          </a:p>
        </p:txBody>
      </p:sp>
      <p:sp>
        <p:nvSpPr>
          <p:cNvPr id="86" name="TextBox 85">
            <a:extLst>
              <a:ext uri="{FF2B5EF4-FFF2-40B4-BE49-F238E27FC236}">
                <a16:creationId xmlns:a16="http://schemas.microsoft.com/office/drawing/2014/main" id="{31C7443A-15BF-4E6B-AC8A-EE2077C97CF2}"/>
              </a:ext>
            </a:extLst>
          </p:cNvPr>
          <p:cNvSpPr txBox="1"/>
          <p:nvPr/>
        </p:nvSpPr>
        <p:spPr>
          <a:xfrm>
            <a:off x="5130212" y="3086425"/>
            <a:ext cx="1188720" cy="265176"/>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Request Approval</a:t>
            </a:r>
          </a:p>
        </p:txBody>
      </p:sp>
      <p:cxnSp>
        <p:nvCxnSpPr>
          <p:cNvPr id="87" name="Elbow Connector 22">
            <a:extLst>
              <a:ext uri="{FF2B5EF4-FFF2-40B4-BE49-F238E27FC236}">
                <a16:creationId xmlns:a16="http://schemas.microsoft.com/office/drawing/2014/main" id="{B35570A5-01E2-4DDE-A5D7-953BF4B948B5}"/>
              </a:ext>
            </a:extLst>
          </p:cNvPr>
          <p:cNvCxnSpPr>
            <a:cxnSpLocks/>
            <a:stCxn id="85" idx="2"/>
            <a:endCxn id="86" idx="1"/>
          </p:cNvCxnSpPr>
          <p:nvPr/>
        </p:nvCxnSpPr>
        <p:spPr>
          <a:xfrm rot="16200000" flipH="1">
            <a:off x="4778701" y="2867501"/>
            <a:ext cx="442849" cy="260173"/>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88" name="Elbow Connector 22">
            <a:extLst>
              <a:ext uri="{FF2B5EF4-FFF2-40B4-BE49-F238E27FC236}">
                <a16:creationId xmlns:a16="http://schemas.microsoft.com/office/drawing/2014/main" id="{C0A97520-2798-4E86-B083-8B1B8CBD80A4}"/>
              </a:ext>
            </a:extLst>
          </p:cNvPr>
          <p:cNvCxnSpPr>
            <a:cxnSpLocks/>
            <a:stCxn id="86" idx="0"/>
            <a:endCxn id="83" idx="1"/>
          </p:cNvCxnSpPr>
          <p:nvPr/>
        </p:nvCxnSpPr>
        <p:spPr>
          <a:xfrm rot="5400000" flipH="1" flipV="1">
            <a:off x="5622391" y="2725200"/>
            <a:ext cx="463406" cy="259045"/>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sp>
        <p:nvSpPr>
          <p:cNvPr id="92" name="TextBox 91">
            <a:extLst>
              <a:ext uri="{FF2B5EF4-FFF2-40B4-BE49-F238E27FC236}">
                <a16:creationId xmlns:a16="http://schemas.microsoft.com/office/drawing/2014/main" id="{29B303CD-0ADD-478A-B6B1-68220FAFC9E1}"/>
              </a:ext>
            </a:extLst>
          </p:cNvPr>
          <p:cNvSpPr txBox="1"/>
          <p:nvPr/>
        </p:nvSpPr>
        <p:spPr>
          <a:xfrm>
            <a:off x="10242800" y="2895489"/>
            <a:ext cx="1097280"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Start Progress</a:t>
            </a:r>
          </a:p>
        </p:txBody>
      </p:sp>
      <p:sp>
        <p:nvSpPr>
          <p:cNvPr id="93" name="TextBox 92">
            <a:extLst>
              <a:ext uri="{FF2B5EF4-FFF2-40B4-BE49-F238E27FC236}">
                <a16:creationId xmlns:a16="http://schemas.microsoft.com/office/drawing/2014/main" id="{973517D6-7B10-43EA-9AEF-10F852F27E69}"/>
              </a:ext>
            </a:extLst>
          </p:cNvPr>
          <p:cNvSpPr txBox="1"/>
          <p:nvPr/>
        </p:nvSpPr>
        <p:spPr>
          <a:xfrm>
            <a:off x="1897794" y="3925131"/>
            <a:ext cx="1097280"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On Hold*</a:t>
            </a:r>
          </a:p>
        </p:txBody>
      </p:sp>
      <p:sp>
        <p:nvSpPr>
          <p:cNvPr id="94" name="TextBox 93">
            <a:extLst>
              <a:ext uri="{FF2B5EF4-FFF2-40B4-BE49-F238E27FC236}">
                <a16:creationId xmlns:a16="http://schemas.microsoft.com/office/drawing/2014/main" id="{4BF58FF1-2471-4B9E-918C-7C44E9B093F2}"/>
              </a:ext>
            </a:extLst>
          </p:cNvPr>
          <p:cNvSpPr txBox="1"/>
          <p:nvPr/>
        </p:nvSpPr>
        <p:spPr>
          <a:xfrm>
            <a:off x="1897794" y="4351628"/>
            <a:ext cx="1097280"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Close*</a:t>
            </a:r>
          </a:p>
        </p:txBody>
      </p:sp>
      <p:sp>
        <p:nvSpPr>
          <p:cNvPr id="105" name="TextBox 104">
            <a:extLst>
              <a:ext uri="{FF2B5EF4-FFF2-40B4-BE49-F238E27FC236}">
                <a16:creationId xmlns:a16="http://schemas.microsoft.com/office/drawing/2014/main" id="{C174F6D4-10D5-4EA1-A7D6-794787CEBD48}"/>
              </a:ext>
            </a:extLst>
          </p:cNvPr>
          <p:cNvSpPr txBox="1"/>
          <p:nvPr/>
        </p:nvSpPr>
        <p:spPr>
          <a:xfrm>
            <a:off x="7249043" y="3500676"/>
            <a:ext cx="1097280"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Fail</a:t>
            </a:r>
          </a:p>
        </p:txBody>
      </p:sp>
      <p:sp>
        <p:nvSpPr>
          <p:cNvPr id="106" name="TextBox 105">
            <a:extLst>
              <a:ext uri="{FF2B5EF4-FFF2-40B4-BE49-F238E27FC236}">
                <a16:creationId xmlns:a16="http://schemas.microsoft.com/office/drawing/2014/main" id="{007059FB-77C1-4C6C-A3D5-0AB036B5A897}"/>
              </a:ext>
            </a:extLst>
          </p:cNvPr>
          <p:cNvSpPr txBox="1"/>
          <p:nvPr/>
        </p:nvSpPr>
        <p:spPr>
          <a:xfrm>
            <a:off x="8975444" y="3088207"/>
            <a:ext cx="1097280"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Reopen</a:t>
            </a:r>
          </a:p>
        </p:txBody>
      </p:sp>
      <p:cxnSp>
        <p:nvCxnSpPr>
          <p:cNvPr id="110" name="Elbow Connector 38">
            <a:extLst>
              <a:ext uri="{FF2B5EF4-FFF2-40B4-BE49-F238E27FC236}">
                <a16:creationId xmlns:a16="http://schemas.microsoft.com/office/drawing/2014/main" id="{1B0F115E-B55A-4938-BCB4-9DF5F6B00118}"/>
              </a:ext>
            </a:extLst>
          </p:cNvPr>
          <p:cNvCxnSpPr>
            <a:cxnSpLocks/>
            <a:stCxn id="106" idx="3"/>
            <a:endCxn id="81" idx="0"/>
          </p:cNvCxnSpPr>
          <p:nvPr/>
        </p:nvCxnSpPr>
        <p:spPr>
          <a:xfrm flipH="1" flipV="1">
            <a:off x="1502322" y="2469131"/>
            <a:ext cx="8570402" cy="749881"/>
          </a:xfrm>
          <a:prstGeom prst="bentConnector4">
            <a:avLst>
              <a:gd name="adj1" fmla="val -1111"/>
              <a:gd name="adj2" fmla="val 130485"/>
            </a:avLst>
          </a:prstGeom>
          <a:ln w="19050">
            <a:solidFill>
              <a:srgbClr val="93B64E"/>
            </a:solidFill>
            <a:prstDash val="dash"/>
            <a:tailEnd type="arrow"/>
          </a:ln>
        </p:spPr>
        <p:style>
          <a:lnRef idx="1">
            <a:schemeClr val="accent3"/>
          </a:lnRef>
          <a:fillRef idx="0">
            <a:schemeClr val="accent3"/>
          </a:fillRef>
          <a:effectRef idx="0">
            <a:schemeClr val="accent3"/>
          </a:effectRef>
          <a:fontRef idx="minor">
            <a:schemeClr val="tx1"/>
          </a:fontRef>
        </p:style>
      </p:cxnSp>
      <p:cxnSp>
        <p:nvCxnSpPr>
          <p:cNvPr id="111" name="Elbow Connector 22">
            <a:extLst>
              <a:ext uri="{FF2B5EF4-FFF2-40B4-BE49-F238E27FC236}">
                <a16:creationId xmlns:a16="http://schemas.microsoft.com/office/drawing/2014/main" id="{687369D8-F31B-47B0-A822-098936D83AEC}"/>
              </a:ext>
            </a:extLst>
          </p:cNvPr>
          <p:cNvCxnSpPr>
            <a:cxnSpLocks/>
            <a:stCxn id="79" idx="2"/>
            <a:endCxn id="106" idx="1"/>
          </p:cNvCxnSpPr>
          <p:nvPr/>
        </p:nvCxnSpPr>
        <p:spPr>
          <a:xfrm rot="16200000" flipH="1">
            <a:off x="8663941" y="2907509"/>
            <a:ext cx="442106" cy="180899"/>
          </a:xfrm>
          <a:prstGeom prst="bentConnector2">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112" name="Elbow Connector 22">
            <a:extLst>
              <a:ext uri="{FF2B5EF4-FFF2-40B4-BE49-F238E27FC236}">
                <a16:creationId xmlns:a16="http://schemas.microsoft.com/office/drawing/2014/main" id="{7D78B4CD-35E0-4088-B1C9-44ADA02A6A28}"/>
              </a:ext>
            </a:extLst>
          </p:cNvPr>
          <p:cNvCxnSpPr>
            <a:cxnSpLocks/>
            <a:stCxn id="92" idx="3"/>
            <a:endCxn id="85" idx="0"/>
          </p:cNvCxnSpPr>
          <p:nvPr/>
        </p:nvCxnSpPr>
        <p:spPr>
          <a:xfrm flipH="1" flipV="1">
            <a:off x="4870039" y="2468387"/>
            <a:ext cx="6470041" cy="557907"/>
          </a:xfrm>
          <a:prstGeom prst="bentConnector4">
            <a:avLst>
              <a:gd name="adj1" fmla="val -3533"/>
              <a:gd name="adj2" fmla="val 140975"/>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114" name="Elbow Connector 22">
            <a:extLst>
              <a:ext uri="{FF2B5EF4-FFF2-40B4-BE49-F238E27FC236}">
                <a16:creationId xmlns:a16="http://schemas.microsoft.com/office/drawing/2014/main" id="{96BE4971-B018-4CBD-9CB7-E28B9EA566D3}"/>
              </a:ext>
            </a:extLst>
          </p:cNvPr>
          <p:cNvCxnSpPr>
            <a:cxnSpLocks/>
            <a:stCxn id="91" idx="3"/>
            <a:endCxn id="85" idx="0"/>
          </p:cNvCxnSpPr>
          <p:nvPr/>
        </p:nvCxnSpPr>
        <p:spPr>
          <a:xfrm flipH="1" flipV="1">
            <a:off x="4870039" y="2468387"/>
            <a:ext cx="6464947" cy="1504970"/>
          </a:xfrm>
          <a:prstGeom prst="bentConnector4">
            <a:avLst>
              <a:gd name="adj1" fmla="val -3536"/>
              <a:gd name="adj2" fmla="val 115190"/>
            </a:avLst>
          </a:prstGeom>
          <a:ln w="19050">
            <a:solidFill>
              <a:schemeClr val="accent3">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34" name="Straight Connector 33">
            <a:extLst>
              <a:ext uri="{FF2B5EF4-FFF2-40B4-BE49-F238E27FC236}">
                <a16:creationId xmlns:a16="http://schemas.microsoft.com/office/drawing/2014/main" id="{23C385FF-1AA5-4798-A7DD-03C540FDDF2F}"/>
              </a:ext>
            </a:extLst>
          </p:cNvPr>
          <p:cNvCxnSpPr>
            <a:cxnSpLocks/>
            <a:stCxn id="84" idx="2"/>
            <a:endCxn id="92" idx="0"/>
          </p:cNvCxnSpPr>
          <p:nvPr/>
        </p:nvCxnSpPr>
        <p:spPr>
          <a:xfrm>
            <a:off x="10788862" y="2776906"/>
            <a:ext cx="2578" cy="118583"/>
          </a:xfrm>
          <a:prstGeom prst="line">
            <a:avLst/>
          </a:prstGeom>
          <a:ln>
            <a:solidFill>
              <a:schemeClr val="bg1">
                <a:lumMod val="50000"/>
              </a:schemeClr>
            </a:solidFill>
          </a:ln>
        </p:spPr>
        <p:style>
          <a:lnRef idx="3">
            <a:schemeClr val="dk1"/>
          </a:lnRef>
          <a:fillRef idx="0">
            <a:schemeClr val="dk1"/>
          </a:fillRef>
          <a:effectRef idx="2">
            <a:schemeClr val="dk1"/>
          </a:effectRef>
          <a:fontRef idx="minor">
            <a:schemeClr val="tx1"/>
          </a:fontRef>
        </p:style>
      </p:cxnSp>
      <p:cxnSp>
        <p:nvCxnSpPr>
          <p:cNvPr id="117" name="Straight Connector 116">
            <a:extLst>
              <a:ext uri="{FF2B5EF4-FFF2-40B4-BE49-F238E27FC236}">
                <a16:creationId xmlns:a16="http://schemas.microsoft.com/office/drawing/2014/main" id="{F83B7B16-E516-42E4-958C-63785A6FD974}"/>
              </a:ext>
            </a:extLst>
          </p:cNvPr>
          <p:cNvCxnSpPr>
            <a:cxnSpLocks/>
            <a:stCxn id="82" idx="2"/>
            <a:endCxn id="91" idx="0"/>
          </p:cNvCxnSpPr>
          <p:nvPr/>
        </p:nvCxnSpPr>
        <p:spPr>
          <a:xfrm flipH="1">
            <a:off x="10786346" y="3708645"/>
            <a:ext cx="2516" cy="133907"/>
          </a:xfrm>
          <a:prstGeom prst="line">
            <a:avLst/>
          </a:prstGeom>
          <a:ln>
            <a:solidFill>
              <a:schemeClr val="bg1">
                <a:lumMod val="50000"/>
              </a:schemeClr>
            </a:solidFill>
          </a:ln>
        </p:spPr>
        <p:style>
          <a:lnRef idx="3">
            <a:schemeClr val="dk1"/>
          </a:lnRef>
          <a:fillRef idx="0">
            <a:schemeClr val="dk1"/>
          </a:fillRef>
          <a:effectRef idx="2">
            <a:schemeClr val="dk1"/>
          </a:effectRef>
          <a:fontRef idx="minor">
            <a:schemeClr val="tx1"/>
          </a:fontRef>
        </p:style>
      </p:cxnSp>
      <p:cxnSp>
        <p:nvCxnSpPr>
          <p:cNvPr id="118" name="Elbow Connector 38">
            <a:extLst>
              <a:ext uri="{FF2B5EF4-FFF2-40B4-BE49-F238E27FC236}">
                <a16:creationId xmlns:a16="http://schemas.microsoft.com/office/drawing/2014/main" id="{5FD92783-14D3-45E9-8FC3-BA423A7A6575}"/>
              </a:ext>
            </a:extLst>
          </p:cNvPr>
          <p:cNvCxnSpPr>
            <a:cxnSpLocks/>
            <a:stCxn id="94" idx="3"/>
            <a:endCxn id="79" idx="3"/>
          </p:cNvCxnSpPr>
          <p:nvPr/>
        </p:nvCxnSpPr>
        <p:spPr>
          <a:xfrm flipV="1">
            <a:off x="2995074" y="2623018"/>
            <a:ext cx="6356260" cy="1859415"/>
          </a:xfrm>
          <a:prstGeom prst="bentConnector3">
            <a:avLst>
              <a:gd name="adj1" fmla="val 103596"/>
            </a:avLst>
          </a:prstGeom>
          <a:ln w="19050">
            <a:solidFill>
              <a:srgbClr val="93B64E"/>
            </a:solidFill>
            <a:prstDash val="dash"/>
            <a:tailEnd type="arrow"/>
          </a:ln>
        </p:spPr>
        <p:style>
          <a:lnRef idx="1">
            <a:schemeClr val="accent3"/>
          </a:lnRef>
          <a:fillRef idx="0">
            <a:schemeClr val="accent3"/>
          </a:fillRef>
          <a:effectRef idx="0">
            <a:schemeClr val="accent3"/>
          </a:effectRef>
          <a:fontRef idx="minor">
            <a:schemeClr val="tx1"/>
          </a:fontRef>
        </p:style>
      </p:cxnSp>
      <p:sp>
        <p:nvSpPr>
          <p:cNvPr id="78" name="TextBox 77">
            <a:extLst>
              <a:ext uri="{FF2B5EF4-FFF2-40B4-BE49-F238E27FC236}">
                <a16:creationId xmlns:a16="http://schemas.microsoft.com/office/drawing/2014/main" id="{E1BC5695-E6BF-4F89-9D27-934299B6F98F}"/>
              </a:ext>
            </a:extLst>
          </p:cNvPr>
          <p:cNvSpPr txBox="1"/>
          <p:nvPr/>
        </p:nvSpPr>
        <p:spPr>
          <a:xfrm>
            <a:off x="2615900" y="2471190"/>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In Review</a:t>
            </a:r>
          </a:p>
        </p:txBody>
      </p:sp>
      <p:sp>
        <p:nvSpPr>
          <p:cNvPr id="79" name="TextBox 78">
            <a:extLst>
              <a:ext uri="{FF2B5EF4-FFF2-40B4-BE49-F238E27FC236}">
                <a16:creationId xmlns:a16="http://schemas.microsoft.com/office/drawing/2014/main" id="{6E1DF52F-8DE0-4C48-90B0-B3E4D6D6858F}"/>
              </a:ext>
            </a:extLst>
          </p:cNvPr>
          <p:cNvSpPr txBox="1"/>
          <p:nvPr/>
        </p:nvSpPr>
        <p:spPr>
          <a:xfrm>
            <a:off x="8237756" y="2469129"/>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Closed</a:t>
            </a:r>
          </a:p>
        </p:txBody>
      </p:sp>
      <p:sp>
        <p:nvSpPr>
          <p:cNvPr id="81" name="TextBox 80">
            <a:extLst>
              <a:ext uri="{FF2B5EF4-FFF2-40B4-BE49-F238E27FC236}">
                <a16:creationId xmlns:a16="http://schemas.microsoft.com/office/drawing/2014/main" id="{A392B936-2A51-4A30-99E9-FAC19417FE7C}"/>
              </a:ext>
            </a:extLst>
          </p:cNvPr>
          <p:cNvSpPr txBox="1"/>
          <p:nvPr/>
        </p:nvSpPr>
        <p:spPr>
          <a:xfrm>
            <a:off x="945533" y="2469131"/>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Open</a:t>
            </a:r>
          </a:p>
        </p:txBody>
      </p:sp>
      <p:sp>
        <p:nvSpPr>
          <p:cNvPr id="83" name="TextBox 82">
            <a:extLst>
              <a:ext uri="{FF2B5EF4-FFF2-40B4-BE49-F238E27FC236}">
                <a16:creationId xmlns:a16="http://schemas.microsoft.com/office/drawing/2014/main" id="{DD2A8892-41D6-4FE6-A56B-9D84F3777F4E}"/>
              </a:ext>
            </a:extLst>
          </p:cNvPr>
          <p:cNvSpPr txBox="1"/>
          <p:nvPr/>
        </p:nvSpPr>
        <p:spPr>
          <a:xfrm>
            <a:off x="5983617" y="2469130"/>
            <a:ext cx="1554480"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Awaiting Approval</a:t>
            </a:r>
          </a:p>
        </p:txBody>
      </p:sp>
      <p:sp>
        <p:nvSpPr>
          <p:cNvPr id="85" name="TextBox 84">
            <a:extLst>
              <a:ext uri="{FF2B5EF4-FFF2-40B4-BE49-F238E27FC236}">
                <a16:creationId xmlns:a16="http://schemas.microsoft.com/office/drawing/2014/main" id="{97BE7697-34C5-45F4-BE75-58761CC40259}"/>
              </a:ext>
            </a:extLst>
          </p:cNvPr>
          <p:cNvSpPr txBox="1"/>
          <p:nvPr/>
        </p:nvSpPr>
        <p:spPr>
          <a:xfrm>
            <a:off x="4313250" y="2468387"/>
            <a:ext cx="1113578"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1400" dirty="0">
                <a:solidFill>
                  <a:schemeClr val="accent6">
                    <a:lumMod val="50000"/>
                  </a:schemeClr>
                </a:solidFill>
              </a:rPr>
              <a:t>In Progress</a:t>
            </a:r>
          </a:p>
        </p:txBody>
      </p:sp>
      <p:sp>
        <p:nvSpPr>
          <p:cNvPr id="160" name="TextBox 159">
            <a:extLst>
              <a:ext uri="{FF2B5EF4-FFF2-40B4-BE49-F238E27FC236}">
                <a16:creationId xmlns:a16="http://schemas.microsoft.com/office/drawing/2014/main" id="{64E223DB-DFFB-4C5C-B42E-5D203A773E34}"/>
              </a:ext>
            </a:extLst>
          </p:cNvPr>
          <p:cNvSpPr txBox="1"/>
          <p:nvPr/>
        </p:nvSpPr>
        <p:spPr>
          <a:xfrm>
            <a:off x="1895680" y="3510704"/>
            <a:ext cx="1097280"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Info Needed*</a:t>
            </a:r>
          </a:p>
        </p:txBody>
      </p:sp>
      <p:sp>
        <p:nvSpPr>
          <p:cNvPr id="91" name="TextBox 90">
            <a:extLst>
              <a:ext uri="{FF2B5EF4-FFF2-40B4-BE49-F238E27FC236}">
                <a16:creationId xmlns:a16="http://schemas.microsoft.com/office/drawing/2014/main" id="{6287D890-F00B-48D4-A282-321BFEB90188}"/>
              </a:ext>
            </a:extLst>
          </p:cNvPr>
          <p:cNvSpPr txBox="1"/>
          <p:nvPr/>
        </p:nvSpPr>
        <p:spPr>
          <a:xfrm>
            <a:off x="10237706" y="3842552"/>
            <a:ext cx="1097280" cy="261610"/>
          </a:xfrm>
          <a:prstGeom prst="rect">
            <a:avLst/>
          </a:prstGeom>
          <a:ln cap="sq">
            <a:solidFill>
              <a:schemeClr val="tx1">
                <a:lumMod val="50000"/>
                <a:lumOff val="50000"/>
              </a:schemeClr>
            </a:solidFill>
            <a:prstDash val="solid"/>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a:solidFill>
                  <a:schemeClr val="bg1"/>
                </a:solidFill>
              </a:rPr>
              <a:t>Start Progress</a:t>
            </a:r>
          </a:p>
        </p:txBody>
      </p:sp>
    </p:spTree>
    <p:extLst>
      <p:ext uri="{BB962C8B-B14F-4D97-AF65-F5344CB8AC3E}">
        <p14:creationId xmlns:p14="http://schemas.microsoft.com/office/powerpoint/2010/main" val="21164030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C7649-20A4-95AD-CFBB-FD265459B1D6}"/>
              </a:ext>
            </a:extLst>
          </p:cNvPr>
          <p:cNvSpPr>
            <a:spLocks noGrp="1"/>
          </p:cNvSpPr>
          <p:nvPr>
            <p:ph type="title"/>
          </p:nvPr>
        </p:nvSpPr>
        <p:spPr/>
        <p:txBody>
          <a:bodyPr/>
          <a:lstStyle/>
          <a:p>
            <a:r>
              <a:rPr lang="en-US" dirty="0"/>
              <a:t>Transition Behaviors</a:t>
            </a:r>
          </a:p>
        </p:txBody>
      </p:sp>
      <p:sp>
        <p:nvSpPr>
          <p:cNvPr id="4" name="Footer Placeholder 3">
            <a:extLst>
              <a:ext uri="{FF2B5EF4-FFF2-40B4-BE49-F238E27FC236}">
                <a16:creationId xmlns:a16="http://schemas.microsoft.com/office/drawing/2014/main" id="{6B75D7ED-D761-579C-6F5F-0420068ABFAA}"/>
              </a:ext>
            </a:extLst>
          </p:cNvPr>
          <p:cNvSpPr>
            <a:spLocks noGrp="1"/>
          </p:cNvSpPr>
          <p:nvPr>
            <p:ph type="ftr" sz="quarter" idx="11"/>
          </p:nvPr>
        </p:nvSpPr>
        <p:spPr/>
        <p:txBody>
          <a:bodyPr/>
          <a:lstStyle/>
          <a:p>
            <a:r>
              <a:rPr lang="en-US" dirty="0"/>
              <a:t>jirastrategy.com</a:t>
            </a:r>
          </a:p>
        </p:txBody>
      </p:sp>
      <p:pic>
        <p:nvPicPr>
          <p:cNvPr id="7" name="Picture 6" descr="Graphical user interface, text, application, email&#10;&#10;Description automatically generated">
            <a:extLst>
              <a:ext uri="{FF2B5EF4-FFF2-40B4-BE49-F238E27FC236}">
                <a16:creationId xmlns:a16="http://schemas.microsoft.com/office/drawing/2014/main" id="{DD9F4C20-14D8-B0F2-CEEF-9FC7C94BA56A}"/>
              </a:ext>
            </a:extLst>
          </p:cNvPr>
          <p:cNvPicPr>
            <a:picLocks noChangeAspect="1"/>
          </p:cNvPicPr>
          <p:nvPr/>
        </p:nvPicPr>
        <p:blipFill rotWithShape="1">
          <a:blip r:embed="rId3"/>
          <a:srcRect t="21261"/>
          <a:stretch/>
        </p:blipFill>
        <p:spPr>
          <a:xfrm>
            <a:off x="838200" y="1445397"/>
            <a:ext cx="10965416" cy="5399903"/>
          </a:xfrm>
          <a:prstGeom prst="rect">
            <a:avLst/>
          </a:prstGeom>
        </p:spPr>
      </p:pic>
      <p:pic>
        <p:nvPicPr>
          <p:cNvPr id="9" name="Picture 8">
            <a:extLst>
              <a:ext uri="{FF2B5EF4-FFF2-40B4-BE49-F238E27FC236}">
                <a16:creationId xmlns:a16="http://schemas.microsoft.com/office/drawing/2014/main" id="{62FDD84D-E47F-A65D-7476-1DB6A60EAFD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3036273">
            <a:off x="-21629" y="3558697"/>
            <a:ext cx="1269841" cy="469841"/>
          </a:xfrm>
          <a:prstGeom prst="rect">
            <a:avLst/>
          </a:prstGeom>
        </p:spPr>
      </p:pic>
    </p:spTree>
    <p:extLst>
      <p:ext uri="{BB962C8B-B14F-4D97-AF65-F5344CB8AC3E}">
        <p14:creationId xmlns:p14="http://schemas.microsoft.com/office/powerpoint/2010/main" val="17657270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7308</TotalTime>
  <Words>3269</Words>
  <Application>Microsoft Office PowerPoint</Application>
  <PresentationFormat>Widescreen</PresentationFormat>
  <Paragraphs>488</Paragraphs>
  <Slides>35</Slides>
  <Notes>35</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35</vt:i4>
      </vt:variant>
    </vt:vector>
  </HeadingPairs>
  <TitlesOfParts>
    <vt:vector size="43" baseType="lpstr">
      <vt:lpstr>Adobe Caslon Pro</vt:lpstr>
      <vt:lpstr>Arial</vt:lpstr>
      <vt:lpstr>Calibri</vt:lpstr>
      <vt:lpstr>Source Sans Pro</vt:lpstr>
      <vt:lpstr>Verdana</vt:lpstr>
      <vt:lpstr>Wingdings</vt:lpstr>
      <vt:lpstr>Office Theme</vt:lpstr>
      <vt:lpstr>1_Office Theme</vt:lpstr>
      <vt:lpstr>Custom Workflow Template</vt:lpstr>
      <vt:lpstr>Instructions</vt:lpstr>
      <vt:lpstr>Example 1</vt:lpstr>
      <vt:lpstr>Narrative</vt:lpstr>
      <vt:lpstr>Narrative Phases</vt:lpstr>
      <vt:lpstr>Statuses</vt:lpstr>
      <vt:lpstr>Statuses + Forward Transitions</vt:lpstr>
      <vt:lpstr>Statuses + Alternate Transitions</vt:lpstr>
      <vt:lpstr>Transition Behaviors</vt:lpstr>
      <vt:lpstr>Behavior Types</vt:lpstr>
      <vt:lpstr>Transition Behaviors</vt:lpstr>
      <vt:lpstr>Transition Behaviors</vt:lpstr>
      <vt:lpstr>Transition Behaviors</vt:lpstr>
      <vt:lpstr>Transition Behaviors</vt:lpstr>
      <vt:lpstr>Transition Behaviors</vt:lpstr>
      <vt:lpstr>Diagram Mode</vt:lpstr>
      <vt:lpstr>Text Mode</vt:lpstr>
      <vt:lpstr>Note</vt:lpstr>
      <vt:lpstr>Example 2</vt:lpstr>
      <vt:lpstr>Narrative</vt:lpstr>
      <vt:lpstr>Narrative Phases</vt:lpstr>
      <vt:lpstr>Statuses</vt:lpstr>
      <vt:lpstr>Statuses + Forward Transitions</vt:lpstr>
      <vt:lpstr>Statuses + Alternate Transitions</vt:lpstr>
      <vt:lpstr>Transition Behaviors</vt:lpstr>
      <vt:lpstr>Narrative</vt:lpstr>
      <vt:lpstr>Narrative</vt:lpstr>
      <vt:lpstr>Statuses</vt:lpstr>
      <vt:lpstr>Statuses + Forward Transitions</vt:lpstr>
      <vt:lpstr>Statuses + Alternate Transitions</vt:lpstr>
      <vt:lpstr>Transition Behaviors</vt:lpstr>
      <vt:lpstr>Resources</vt:lpstr>
      <vt:lpstr>Online Courses</vt:lpstr>
      <vt:lpstr>Jira Strategy Admin Workbook</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Rachel Wright</dc:creator>
  <cp:lastModifiedBy>Rachel Wright</cp:lastModifiedBy>
  <cp:revision>189</cp:revision>
  <cp:lastPrinted>2023-08-02T22:26:23Z</cp:lastPrinted>
  <dcterms:created xsi:type="dcterms:W3CDTF">2018-02-13T00:43:30Z</dcterms:created>
  <dcterms:modified xsi:type="dcterms:W3CDTF">2023-11-19T04:07:19Z</dcterms:modified>
</cp:coreProperties>
</file>